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5"/>
  </p:notesMasterIdLst>
  <p:handoutMasterIdLst>
    <p:handoutMasterId r:id="rId6"/>
  </p:handoutMasterIdLst>
  <p:sldIdLst>
    <p:sldId id="256" r:id="rId2"/>
    <p:sldId id="308" r:id="rId3"/>
    <p:sldId id="307" r:id="rId4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256"/>
            <p14:sldId id="308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1719"/>
    <a:srgbClr val="DE2526"/>
    <a:srgbClr val="951B81"/>
    <a:srgbClr val="59358C"/>
    <a:srgbClr val="FFFFFF"/>
    <a:srgbClr val="0069B4"/>
    <a:srgbClr val="F2F2F2"/>
    <a:srgbClr val="000000"/>
    <a:srgbClr val="13A983"/>
    <a:srgbClr val="009B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39" y="1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2796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commentAuthors" Target="commentAuthors.xml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27901"/>
            <a:ext cx="1468046" cy="548987"/>
          </a:xfrm>
          <a:prstGeom prst="rect">
            <a:avLst/>
          </a:prstGeom>
        </p:spPr>
      </p:pic>
      <p:pic>
        <p:nvPicPr>
          <p:cNvPr id="12" name="Grafik 11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2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1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DE2526"/>
              </a:gs>
              <a:gs pos="100000">
                <a:srgbClr val="CD1719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8" name="Grafik 17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9943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3">
            <a:extLst>
              <a:ext uri="{FF2B5EF4-FFF2-40B4-BE49-F238E27FC236}">
                <a16:creationId xmlns:a16="http://schemas.microsoft.com/office/drawing/2014/main" id="{8D22BFAA-62C6-4AF7-A140-D9E9750A54AC}"/>
              </a:ext>
            </a:extLst>
          </p:cNvPr>
          <p:cNvSpPr/>
          <p:nvPr userDrawn="1"/>
        </p:nvSpPr>
        <p:spPr>
          <a:xfrm>
            <a:off x="3151994" y="2563831"/>
            <a:ext cx="9050720" cy="4317954"/>
          </a:xfrm>
          <a:custGeom>
            <a:avLst/>
            <a:gdLst>
              <a:gd name="connsiteX0" fmla="*/ 0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0 w 5904411"/>
              <a:gd name="connsiteY4" fmla="*/ 0 h 3967747"/>
              <a:gd name="connsiteX0" fmla="*/ 3590925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3590925 w 5904411"/>
              <a:gd name="connsiteY4" fmla="*/ 0 h 3967747"/>
              <a:gd name="connsiteX0" fmla="*/ 3857625 w 6171111"/>
              <a:gd name="connsiteY0" fmla="*/ 0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857625 w 6171111"/>
              <a:gd name="connsiteY4" fmla="*/ 0 h 3967747"/>
              <a:gd name="connsiteX0" fmla="*/ 3952875 w 6171111"/>
              <a:gd name="connsiteY0" fmla="*/ 9525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52875 w 6171111"/>
              <a:gd name="connsiteY4" fmla="*/ 9525 h 3967747"/>
              <a:gd name="connsiteX0" fmla="*/ 3925061 w 6171111"/>
              <a:gd name="connsiteY0" fmla="*/ 0 h 3972129"/>
              <a:gd name="connsiteX1" fmla="*/ 6171111 w 6171111"/>
              <a:gd name="connsiteY1" fmla="*/ 4382 h 3972129"/>
              <a:gd name="connsiteX2" fmla="*/ 6171111 w 6171111"/>
              <a:gd name="connsiteY2" fmla="*/ 3972129 h 3972129"/>
              <a:gd name="connsiteX3" fmla="*/ 0 w 6171111"/>
              <a:gd name="connsiteY3" fmla="*/ 3962604 h 3972129"/>
              <a:gd name="connsiteX4" fmla="*/ 3925061 w 6171111"/>
              <a:gd name="connsiteY4" fmla="*/ 0 h 3972129"/>
              <a:gd name="connsiteX0" fmla="*/ 3925061 w 6171111"/>
              <a:gd name="connsiteY0" fmla="*/ 381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25061 w 6171111"/>
              <a:gd name="connsiteY4" fmla="*/ 381 h 3967747"/>
              <a:gd name="connsiteX0" fmla="*/ 3961821 w 6207871"/>
              <a:gd name="connsiteY0" fmla="*/ 381 h 3981196"/>
              <a:gd name="connsiteX1" fmla="*/ 6207871 w 6207871"/>
              <a:gd name="connsiteY1" fmla="*/ 0 h 3981196"/>
              <a:gd name="connsiteX2" fmla="*/ 6207871 w 6207871"/>
              <a:gd name="connsiteY2" fmla="*/ 3967747 h 3981196"/>
              <a:gd name="connsiteX3" fmla="*/ 0 w 6207871"/>
              <a:gd name="connsiteY3" fmla="*/ 3981196 h 3981196"/>
              <a:gd name="connsiteX4" fmla="*/ 3961821 w 6207871"/>
              <a:gd name="connsiteY4" fmla="*/ 381 h 3981196"/>
              <a:gd name="connsiteX0" fmla="*/ 3984796 w 6230846"/>
              <a:gd name="connsiteY0" fmla="*/ 381 h 3981196"/>
              <a:gd name="connsiteX1" fmla="*/ 6230846 w 6230846"/>
              <a:gd name="connsiteY1" fmla="*/ 0 h 3981196"/>
              <a:gd name="connsiteX2" fmla="*/ 6230846 w 6230846"/>
              <a:gd name="connsiteY2" fmla="*/ 3967747 h 3981196"/>
              <a:gd name="connsiteX3" fmla="*/ 0 w 6230846"/>
              <a:gd name="connsiteY3" fmla="*/ 3981196 h 3981196"/>
              <a:gd name="connsiteX4" fmla="*/ 3984796 w 6230846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6230846 w 8344852"/>
              <a:gd name="connsiteY2" fmla="*/ 3967747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8344852 w 8344852"/>
              <a:gd name="connsiteY2" fmla="*/ 3967748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4852" h="3981196">
                <a:moveTo>
                  <a:pt x="3984796" y="381"/>
                </a:moveTo>
                <a:lnTo>
                  <a:pt x="8344852" y="0"/>
                </a:lnTo>
                <a:lnTo>
                  <a:pt x="8344852" y="3967748"/>
                </a:lnTo>
                <a:lnTo>
                  <a:pt x="0" y="3981196"/>
                </a:lnTo>
                <a:lnTo>
                  <a:pt x="3984796" y="381"/>
                </a:ln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 dirty="0"/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9FD71789-74E3-45C9-B1BA-98AEA75CF44C}"/>
              </a:ext>
            </a:extLst>
          </p:cNvPr>
          <p:cNvSpPr/>
          <p:nvPr userDrawn="1"/>
        </p:nvSpPr>
        <p:spPr>
          <a:xfrm>
            <a:off x="-1" y="3692352"/>
            <a:ext cx="9555747" cy="3185710"/>
          </a:xfrm>
          <a:custGeom>
            <a:avLst/>
            <a:gdLst>
              <a:gd name="connsiteX0" fmla="*/ 0 w 8810492"/>
              <a:gd name="connsiteY0" fmla="*/ 0 h 2937256"/>
              <a:gd name="connsiteX1" fmla="*/ 8810492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  <a:gd name="connsiteX0" fmla="*/ 0 w 8810492"/>
              <a:gd name="connsiteY0" fmla="*/ 0 h 2937256"/>
              <a:gd name="connsiteX1" fmla="*/ 5858286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0492" h="2937256">
                <a:moveTo>
                  <a:pt x="0" y="0"/>
                </a:moveTo>
                <a:lnTo>
                  <a:pt x="5858286" y="0"/>
                </a:lnTo>
                <a:lnTo>
                  <a:pt x="8810492" y="2937256"/>
                </a:lnTo>
                <a:lnTo>
                  <a:pt x="0" y="29372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Rechteck 8">
            <a:extLst>
              <a:ext uri="{FF2B5EF4-FFF2-40B4-BE49-F238E27FC236}">
                <a16:creationId xmlns:a16="http://schemas.microsoft.com/office/drawing/2014/main" id="{E0A106CA-E2A4-4455-BD1E-8B7BA6CDC669}"/>
              </a:ext>
            </a:extLst>
          </p:cNvPr>
          <p:cNvSpPr/>
          <p:nvPr userDrawn="1"/>
        </p:nvSpPr>
        <p:spPr>
          <a:xfrm>
            <a:off x="-709" y="2302249"/>
            <a:ext cx="6020777" cy="4581946"/>
          </a:xfrm>
          <a:custGeom>
            <a:avLst/>
            <a:gdLst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5307874 h 5307874"/>
              <a:gd name="connsiteX3" fmla="*/ 0 w 3587931"/>
              <a:gd name="connsiteY3" fmla="*/ 5307874 h 5307874"/>
              <a:gd name="connsiteX4" fmla="*/ 0 w 3587931"/>
              <a:gd name="connsiteY4" fmla="*/ 0 h 5307874"/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587931"/>
              <a:gd name="connsiteY0" fmla="*/ 0 h 5307874"/>
              <a:gd name="connsiteX1" fmla="*/ 1463039 w 3587931"/>
              <a:gd name="connsiteY1" fmla="*/ 1445623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587931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578520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593268"/>
              <a:gd name="connsiteY0" fmla="*/ 0 h 5307874"/>
              <a:gd name="connsiteX1" fmla="*/ 1463039 w 3593268"/>
              <a:gd name="connsiteY1" fmla="*/ 1445623 h 5307874"/>
              <a:gd name="connsiteX2" fmla="*/ 3578520 w 3593268"/>
              <a:gd name="connsiteY2" fmla="*/ 3614057 h 5307874"/>
              <a:gd name="connsiteX3" fmla="*/ 3593268 w 3593268"/>
              <a:gd name="connsiteY3" fmla="*/ 5307874 h 5307874"/>
              <a:gd name="connsiteX4" fmla="*/ 0 w 3593268"/>
              <a:gd name="connsiteY4" fmla="*/ 5307874 h 5307874"/>
              <a:gd name="connsiteX5" fmla="*/ 0 w 3593268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63771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1146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8520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99785"/>
              <a:gd name="connsiteY0" fmla="*/ 0 h 3872478"/>
              <a:gd name="connsiteX1" fmla="*/ 1484304 w 3599785"/>
              <a:gd name="connsiteY1" fmla="*/ 10227 h 3872478"/>
              <a:gd name="connsiteX2" fmla="*/ 3599785 w 3599785"/>
              <a:gd name="connsiteY2" fmla="*/ 2178661 h 3872478"/>
              <a:gd name="connsiteX3" fmla="*/ 3599785 w 3599785"/>
              <a:gd name="connsiteY3" fmla="*/ 3872478 h 3872478"/>
              <a:gd name="connsiteX4" fmla="*/ 21265 w 3599785"/>
              <a:gd name="connsiteY4" fmla="*/ 3872478 h 3872478"/>
              <a:gd name="connsiteX5" fmla="*/ 0 w 3599785"/>
              <a:gd name="connsiteY5" fmla="*/ 0 h 3872478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21265 w 3599785"/>
              <a:gd name="connsiteY4" fmla="*/ 3872478 h 4223352"/>
              <a:gd name="connsiteX5" fmla="*/ 0 w 3599785"/>
              <a:gd name="connsiteY5" fmla="*/ 0 h 4223352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0 w 3599785"/>
              <a:gd name="connsiteY4" fmla="*/ 4212720 h 4223352"/>
              <a:gd name="connsiteX5" fmla="*/ 0 w 3599785"/>
              <a:gd name="connsiteY5" fmla="*/ 0 h 4223352"/>
              <a:gd name="connsiteX0" fmla="*/ 0 w 3599785"/>
              <a:gd name="connsiteY0" fmla="*/ 7190 h 4230542"/>
              <a:gd name="connsiteX1" fmla="*/ 1484304 w 3599785"/>
              <a:gd name="connsiteY1" fmla="*/ 0 h 4230542"/>
              <a:gd name="connsiteX2" fmla="*/ 3599785 w 3599785"/>
              <a:gd name="connsiteY2" fmla="*/ 2185851 h 4230542"/>
              <a:gd name="connsiteX3" fmla="*/ 3589153 w 3599785"/>
              <a:gd name="connsiteY3" fmla="*/ 4230542 h 4230542"/>
              <a:gd name="connsiteX4" fmla="*/ 0 w 3599785"/>
              <a:gd name="connsiteY4" fmla="*/ 4219910 h 4230542"/>
              <a:gd name="connsiteX5" fmla="*/ 0 w 3599785"/>
              <a:gd name="connsiteY5" fmla="*/ 7190 h 4230542"/>
              <a:gd name="connsiteX0" fmla="*/ 0 w 3607160"/>
              <a:gd name="connsiteY0" fmla="*/ 14564 h 4230542"/>
              <a:gd name="connsiteX1" fmla="*/ 1491679 w 3607160"/>
              <a:gd name="connsiteY1" fmla="*/ 0 h 4230542"/>
              <a:gd name="connsiteX2" fmla="*/ 3607160 w 3607160"/>
              <a:gd name="connsiteY2" fmla="*/ 2185851 h 4230542"/>
              <a:gd name="connsiteX3" fmla="*/ 3596528 w 3607160"/>
              <a:gd name="connsiteY3" fmla="*/ 4230542 h 4230542"/>
              <a:gd name="connsiteX4" fmla="*/ 7375 w 3607160"/>
              <a:gd name="connsiteY4" fmla="*/ 4219910 h 4230542"/>
              <a:gd name="connsiteX5" fmla="*/ 0 w 3607160"/>
              <a:gd name="connsiteY5" fmla="*/ 14564 h 4230542"/>
              <a:gd name="connsiteX0" fmla="*/ 709 w 3600495"/>
              <a:gd name="connsiteY0" fmla="*/ 0 h 4407707"/>
              <a:gd name="connsiteX1" fmla="*/ 1485014 w 3600495"/>
              <a:gd name="connsiteY1" fmla="*/ 177165 h 4407707"/>
              <a:gd name="connsiteX2" fmla="*/ 3600495 w 3600495"/>
              <a:gd name="connsiteY2" fmla="*/ 2363016 h 4407707"/>
              <a:gd name="connsiteX3" fmla="*/ 3589863 w 3600495"/>
              <a:gd name="connsiteY3" fmla="*/ 4407707 h 4407707"/>
              <a:gd name="connsiteX4" fmla="*/ 710 w 3600495"/>
              <a:gd name="connsiteY4" fmla="*/ 4397075 h 4407707"/>
              <a:gd name="connsiteX5" fmla="*/ 709 w 3600495"/>
              <a:gd name="connsiteY5" fmla="*/ 0 h 4407707"/>
              <a:gd name="connsiteX0" fmla="*/ 709 w 3600495"/>
              <a:gd name="connsiteY0" fmla="*/ 0 h 4230727"/>
              <a:gd name="connsiteX1" fmla="*/ 1485014 w 3600495"/>
              <a:gd name="connsiteY1" fmla="*/ 185 h 4230727"/>
              <a:gd name="connsiteX2" fmla="*/ 3600495 w 3600495"/>
              <a:gd name="connsiteY2" fmla="*/ 2186036 h 4230727"/>
              <a:gd name="connsiteX3" fmla="*/ 3589863 w 3600495"/>
              <a:gd name="connsiteY3" fmla="*/ 4230727 h 4230727"/>
              <a:gd name="connsiteX4" fmla="*/ 710 w 3600495"/>
              <a:gd name="connsiteY4" fmla="*/ 4220095 h 4230727"/>
              <a:gd name="connsiteX5" fmla="*/ 709 w 3600495"/>
              <a:gd name="connsiteY5" fmla="*/ 0 h 4230727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3589863 w 5551215"/>
              <a:gd name="connsiteY3" fmla="*/ 4230727 h 4232550"/>
              <a:gd name="connsiteX4" fmla="*/ 710 w 5551215"/>
              <a:gd name="connsiteY4" fmla="*/ 4220095 h 4232550"/>
              <a:gd name="connsiteX5" fmla="*/ 709 w 5551215"/>
              <a:gd name="connsiteY5" fmla="*/ 0 h 4232550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710 w 5551215"/>
              <a:gd name="connsiteY3" fmla="*/ 4220095 h 4232550"/>
              <a:gd name="connsiteX4" fmla="*/ 709 w 5551215"/>
              <a:gd name="connsiteY4" fmla="*/ 0 h 4232550"/>
              <a:gd name="connsiteX0" fmla="*/ 709 w 5551215"/>
              <a:gd name="connsiteY0" fmla="*/ 0 h 4224599"/>
              <a:gd name="connsiteX1" fmla="*/ 1485014 w 5551215"/>
              <a:gd name="connsiteY1" fmla="*/ 185 h 4224599"/>
              <a:gd name="connsiteX2" fmla="*/ 5551215 w 5551215"/>
              <a:gd name="connsiteY2" fmla="*/ 4224599 h 4224599"/>
              <a:gd name="connsiteX3" fmla="*/ 710 w 5551215"/>
              <a:gd name="connsiteY3" fmla="*/ 4220095 h 4224599"/>
              <a:gd name="connsiteX4" fmla="*/ 709 w 5551215"/>
              <a:gd name="connsiteY4" fmla="*/ 0 h 422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1215" h="4224599">
                <a:moveTo>
                  <a:pt x="709" y="0"/>
                </a:moveTo>
                <a:lnTo>
                  <a:pt x="1485014" y="185"/>
                </a:lnTo>
                <a:lnTo>
                  <a:pt x="5551215" y="4224599"/>
                </a:lnTo>
                <a:lnTo>
                  <a:pt x="710" y="4220095"/>
                </a:lnTo>
                <a:cubicBezTo>
                  <a:pt x="-1748" y="2818313"/>
                  <a:pt x="3167" y="1401782"/>
                  <a:pt x="709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3" name="Grafik 12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22" name="Grafik 21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1804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ein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5"/>
          </p:nvPr>
        </p:nvSpPr>
        <p:spPr>
          <a:xfrm>
            <a:off x="6267450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37324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3384549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980374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4101152"/>
            <a:ext cx="12191999" cy="202818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10580687" cy="23984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458050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4121151" cy="4645024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97579242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874713" y="1481138"/>
            <a:ext cx="3398837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4"/>
          </p:nvPr>
        </p:nvSpPr>
        <p:spPr>
          <a:xfrm>
            <a:off x="4457699" y="1481138"/>
            <a:ext cx="3416301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5"/>
          </p:nvPr>
        </p:nvSpPr>
        <p:spPr>
          <a:xfrm>
            <a:off x="8070850" y="1481138"/>
            <a:ext cx="3384550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6"/>
          </p:nvPr>
        </p:nvSpPr>
        <p:spPr>
          <a:xfrm>
            <a:off x="5365750" y="1484313"/>
            <a:ext cx="6089650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3" name="Grafik 2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396564381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6267450" y="368305"/>
            <a:ext cx="5046135" cy="66214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 sz="2400" dirty="0">
                <a:solidFill>
                  <a:schemeClr val="accent1"/>
                </a:solidFill>
              </a:rPr>
              <a:t>Titelmasterformat durch Klicken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67507"/>
            <a:ext cx="5195887" cy="6627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quarter" idx="13"/>
          </p:nvPr>
        </p:nvSpPr>
        <p:spPr>
          <a:xfrm>
            <a:off x="6273895" y="1486586"/>
            <a:ext cx="51958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76531681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1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1"/>
          </p:nvPr>
        </p:nvSpPr>
        <p:spPr>
          <a:xfrm>
            <a:off x="2579023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278261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977499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676735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5"/>
          </p:nvPr>
        </p:nvSpPr>
        <p:spPr>
          <a:xfrm>
            <a:off x="887333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16"/>
          </p:nvPr>
        </p:nvSpPr>
        <p:spPr>
          <a:xfrm>
            <a:off x="2586571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285809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18"/>
          </p:nvPr>
        </p:nvSpPr>
        <p:spPr>
          <a:xfrm>
            <a:off x="5985047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19"/>
          </p:nvPr>
        </p:nvSpPr>
        <p:spPr>
          <a:xfrm>
            <a:off x="7684283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20"/>
          </p:nvPr>
        </p:nvSpPr>
        <p:spPr>
          <a:xfrm>
            <a:off x="885829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1"/>
          </p:nvPr>
        </p:nvSpPr>
        <p:spPr>
          <a:xfrm>
            <a:off x="2585067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2"/>
          </p:nvPr>
        </p:nvSpPr>
        <p:spPr>
          <a:xfrm>
            <a:off x="4284305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3"/>
          </p:nvPr>
        </p:nvSpPr>
        <p:spPr>
          <a:xfrm>
            <a:off x="5983543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3" name="Bildplatzhalter 2"/>
          <p:cNvSpPr>
            <a:spLocks noGrp="1"/>
          </p:cNvSpPr>
          <p:nvPr>
            <p:ph type="pic" sz="quarter" idx="24"/>
          </p:nvPr>
        </p:nvSpPr>
        <p:spPr>
          <a:xfrm>
            <a:off x="7682779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5"/>
          </p:nvPr>
        </p:nvSpPr>
        <p:spPr>
          <a:xfrm>
            <a:off x="9385079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6"/>
          </p:nvPr>
        </p:nvSpPr>
        <p:spPr>
          <a:xfrm>
            <a:off x="9385079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7"/>
          </p:nvPr>
        </p:nvSpPr>
        <p:spPr>
          <a:xfrm>
            <a:off x="9383575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1"/>
          </p:nvPr>
        </p:nvSpPr>
        <p:spPr>
          <a:xfrm>
            <a:off x="3575257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270729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8966200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80142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3575614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71086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966557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60595210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6 Bild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9703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081331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152960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15"/>
          </p:nvPr>
        </p:nvSpPr>
        <p:spPr>
          <a:xfrm>
            <a:off x="5151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6"/>
          </p:nvPr>
        </p:nvSpPr>
        <p:spPr>
          <a:xfrm>
            <a:off x="4076779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148408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3458194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5000380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9359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4284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ver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9" name="Grafik 18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81077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293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2323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5" name="Grafik 14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21077"/>
            <a:ext cx="1468046" cy="548987"/>
          </a:xfrm>
          <a:prstGeom prst="rect">
            <a:avLst/>
          </a:prstGeom>
        </p:spPr>
      </p:pic>
      <p:pic>
        <p:nvPicPr>
          <p:cNvPr id="17" name="Grafik 16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9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SpPr>
            <a:spLocks noGrp="1"/>
          </p:cNvSpPr>
          <p:nvPr>
            <p:ph type="pic" sz="quarter" idx="16"/>
          </p:nvPr>
        </p:nvSpPr>
        <p:spPr>
          <a:xfrm>
            <a:off x="10405594" y="327901"/>
            <a:ext cx="1468800" cy="550800"/>
          </a:xfrm>
          <a:blipFill>
            <a:blip r:embed="rId2"/>
            <a:srcRect/>
            <a:stretch>
              <a:fillRect l="-493" r="-493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sp>
        <p:nvSpPr>
          <p:cNvPr id="5" name="Bildplatzhalter 4" descr="Logo. Schriftzug &quot;Technische Universität Dresden&quot;. Links davon befindet sich ein Achteck, das in zwei Bereiche aufgeteilt ist, die zusammen die Buchstaben &quot;T&quot; und &quot;U&quot; ergeben." title="Logo der TU Dresden"/>
          <p:cNvSpPr>
            <a:spLocks noGrp="1"/>
          </p:cNvSpPr>
          <p:nvPr>
            <p:ph type="pic" sz="quarter" idx="15"/>
          </p:nvPr>
        </p:nvSpPr>
        <p:spPr>
          <a:xfrm>
            <a:off x="286458" y="346075"/>
            <a:ext cx="1764000" cy="5148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9" r="-29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170368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+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6" name="Bildplatzhalter 9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SpPr>
            <a:spLocks noGrp="1"/>
          </p:cNvSpPr>
          <p:nvPr>
            <p:ph type="pic" sz="quarter" idx="16"/>
          </p:nvPr>
        </p:nvSpPr>
        <p:spPr>
          <a:xfrm>
            <a:off x="10442465" y="328249"/>
            <a:ext cx="1468800" cy="550800"/>
          </a:xfrm>
          <a:blipFill>
            <a:blip r:embed="rId2"/>
            <a:srcRect/>
            <a:stretch>
              <a:fillRect l="-493" r="-493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 sz="300" b="0"/>
              <a:t>Bild durch Klicken auf Symbol hinzufügen</a:t>
            </a:r>
            <a:endParaRPr lang="de-DE" dirty="0"/>
          </a:p>
        </p:txBody>
      </p:sp>
      <p:sp>
        <p:nvSpPr>
          <p:cNvPr id="17" name="Bildplatzhalter 4" descr="Logo. Schriftzug &quot;Technische Universität Dresden&quot;. Links davon befindet sich ein Achteck, das in zwei Bereiche aufgeteilt ist, die zusammen die Buchstaben &quot;T&quot; und &quot;U&quot; ergeben." title="Logo der TU Dresden"/>
          <p:cNvSpPr>
            <a:spLocks noGrp="1"/>
          </p:cNvSpPr>
          <p:nvPr>
            <p:ph type="pic" sz="quarter" idx="15"/>
          </p:nvPr>
        </p:nvSpPr>
        <p:spPr>
          <a:xfrm>
            <a:off x="290304" y="349731"/>
            <a:ext cx="1764000" cy="514800"/>
          </a:xfrm>
          <a:blipFill dpi="0" rotWithShape="1">
            <a:blip r:embed="rId3"/>
            <a:srcRect/>
            <a:stretch>
              <a:fillRect l="-29" r="-29"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300280233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1204913"/>
            <a:ext cx="12192000" cy="56530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5" name="Grafik 14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18" name="Grafik 17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628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8" name="Grafik 17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052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951B81"/>
              </a:gs>
              <a:gs pos="100000">
                <a:srgbClr val="59358C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8" name="Grafik 17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6974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9914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 bis Ebene 4)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 (nachfolgend alles 14 </a:t>
            </a:r>
            <a:r>
              <a:rPr lang="de-DE" dirty="0" err="1"/>
              <a:t>pt</a:t>
            </a:r>
            <a:r>
              <a:rPr lang="de-DE" dirty="0"/>
              <a:t>)</a:t>
            </a:r>
          </a:p>
          <a:p>
            <a:pPr lvl="5"/>
            <a:r>
              <a:rPr lang="de-DE" dirty="0"/>
              <a:t>Sechste Textebene für Aufzählungen bei viel Text</a:t>
            </a:r>
          </a:p>
          <a:p>
            <a:pPr lvl="6"/>
            <a:r>
              <a:rPr lang="de-DE" dirty="0"/>
              <a:t>Siebte Textebene für Aufzählungen bei viel Text</a:t>
            </a:r>
          </a:p>
          <a:p>
            <a:pPr lvl="7"/>
            <a:r>
              <a:rPr lang="de-DE" dirty="0"/>
              <a:t>Achte Textebene für Aufzählungen bei viel Text</a:t>
            </a:r>
          </a:p>
          <a:p>
            <a:pPr lvl="8"/>
            <a:r>
              <a:rPr lang="de-DE" dirty="0"/>
              <a:t>Neunte Textebene für Aufzählungen bei viel Text</a:t>
            </a:r>
          </a:p>
          <a:p>
            <a:pPr lvl="5"/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2477770" y="6319797"/>
            <a:ext cx="448500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tx2"/>
                </a:solidFill>
              </a:rPr>
              <a:t>Abschlusspräsentation I-AT – Node-Red</a:t>
            </a:r>
          </a:p>
          <a:p>
            <a:pPr algn="l"/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Institut für Automatisierungstechnik / </a:t>
            </a:r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Rothhaupt, Marcus</a:t>
            </a:r>
            <a:endParaRPr lang="de-DE" sz="80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Dresden, 04. Februar 2022</a:t>
            </a:r>
            <a:endParaRPr lang="de-DE" sz="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715772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6334048"/>
            <a:ext cx="1116268" cy="324000"/>
          </a:xfrm>
          <a:prstGeom prst="rect">
            <a:avLst/>
          </a:prstGeom>
        </p:spPr>
      </p:pic>
      <p:pic>
        <p:nvPicPr>
          <p:cNvPr id="13" name="Grafik 12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730" y="6315776"/>
            <a:ext cx="972216" cy="360000"/>
          </a:xfrm>
          <a:prstGeom prst="rect">
            <a:avLst/>
          </a:prstGeom>
        </p:spPr>
      </p:pic>
      <p:pic>
        <p:nvPicPr>
          <p:cNvPr id="6" name="Grafik 5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C588CDA2-C0A2-40E9-BE5E-67DE64E8A22D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000" y="52859"/>
            <a:ext cx="1332000" cy="13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904" r:id="rId2"/>
    <p:sldLayoutId id="2147483905" r:id="rId3"/>
    <p:sldLayoutId id="2147483893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894" r:id="rId12"/>
    <p:sldLayoutId id="2147483913" r:id="rId13"/>
    <p:sldLayoutId id="2147483897" r:id="rId14"/>
    <p:sldLayoutId id="2147483914" r:id="rId15"/>
    <p:sldLayoutId id="2147483915" r:id="rId16"/>
    <p:sldLayoutId id="2147483916" r:id="rId17"/>
    <p:sldLayoutId id="2147483899" r:id="rId18"/>
    <p:sldLayoutId id="2147483896" r:id="rId19"/>
    <p:sldLayoutId id="2147483900" r:id="rId20"/>
    <p:sldLayoutId id="2147483901" r:id="rId21"/>
    <p:sldLayoutId id="2147483918" r:id="rId22"/>
    <p:sldLayoutId id="2147483919" r:id="rId23"/>
    <p:sldLayoutId id="2147483917" r:id="rId24"/>
    <p:sldLayoutId id="2147483902" r:id="rId25"/>
    <p:sldLayoutId id="2147483903" r:id="rId26"/>
    <p:sldLayoutId id="2147483895" r:id="rId27"/>
    <p:sldLayoutId id="2147483920" r:id="rId28"/>
    <p:sldLayoutId id="2147483921" r:id="rId29"/>
    <p:sldLayoutId id="2147483922" r:id="rId30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269" rtl="0" eaLnBrk="1" latinLnBrk="0" hangingPunct="1">
        <a:spcBef>
          <a:spcPts val="600"/>
        </a:spcBef>
        <a:buFont typeface="Open Sans" panose="020B0606030504020204" pitchFamily="34" charset="0"/>
        <a:buNone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52000" indent="-252000" algn="l" defTabSz="914269" rtl="0" eaLnBrk="1" latinLnBrk="0" hangingPunct="1">
        <a:spcBef>
          <a:spcPts val="0"/>
        </a:spcBef>
        <a:buFont typeface="Arial" panose="020B0604020202020204" pitchFamily="34" charset="0"/>
        <a:buChar char="—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52000" indent="-144000" algn="l" defTabSz="914269" rtl="0" eaLnBrk="1" latinLnBrk="0" hangingPunct="1">
        <a:spcBef>
          <a:spcPts val="0"/>
        </a:spcBef>
        <a:buFont typeface="Open Sans" panose="020B0606030504020204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269" rtl="0" eaLnBrk="1" latinLnBrk="0" hangingPunct="1">
        <a:spcBef>
          <a:spcPts val="600"/>
        </a:spcBef>
        <a:spcAft>
          <a:spcPts val="0"/>
        </a:spcAft>
        <a:buFont typeface="Symbol" panose="05050102010706020507" pitchFamily="18" charset="2"/>
        <a:buNone/>
        <a:defRPr sz="1400" b="1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0" marR="0" indent="0" algn="l" defTabSz="914269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52000" marR="0" indent="-252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—"/>
        <a:tabLst/>
        <a:defRPr lang="de-DE" sz="1400" kern="1200" dirty="0" smtClean="0">
          <a:solidFill>
            <a:schemeClr val="accent1"/>
          </a:solidFill>
          <a:latin typeface="+mn-lt"/>
          <a:ea typeface="+mn-ea"/>
          <a:cs typeface="+mn-cs"/>
        </a:defRPr>
      </a:lvl7pPr>
      <a:lvl8pPr marL="252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Open Sans" panose="020B0606030504020204" pitchFamily="34" charset="0"/>
        <a:buChar char="–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96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8" userDrawn="1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85" userDrawn="1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882808" y="2852116"/>
            <a:ext cx="7962116" cy="246221"/>
          </a:xfrm>
        </p:spPr>
        <p:txBody>
          <a:bodyPr/>
          <a:lstStyle/>
          <a:p>
            <a:r>
              <a:rPr lang="de-DE" dirty="0"/>
              <a:t>Institut für Automatisierungstechnik – Professur für Automatisierungstechnik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82771" y="3835706"/>
            <a:ext cx="7928452" cy="492443"/>
          </a:xfrm>
        </p:spPr>
        <p:txBody>
          <a:bodyPr/>
          <a:lstStyle/>
          <a:p>
            <a:r>
              <a:rPr lang="de-DE" dirty="0"/>
              <a:t>Abschlusspräsentation I-AT - Node-Red</a:t>
            </a:r>
          </a:p>
        </p:txBody>
      </p:sp>
      <p:sp>
        <p:nvSpPr>
          <p:cNvPr id="11" name="Untertitel 10"/>
          <p:cNvSpPr>
            <a:spLocks noGrp="1"/>
          </p:cNvSpPr>
          <p:nvPr>
            <p:ph type="subTitle" idx="1"/>
          </p:nvPr>
        </p:nvSpPr>
        <p:spPr>
          <a:xfrm>
            <a:off x="882772" y="5028236"/>
            <a:ext cx="1846659" cy="246221"/>
          </a:xfrm>
        </p:spPr>
        <p:txBody>
          <a:bodyPr/>
          <a:lstStyle/>
          <a:p>
            <a:r>
              <a:rPr lang="de-DE" dirty="0"/>
              <a:t>Marcus Rothhaupt	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882808" y="3138045"/>
            <a:ext cx="4850687" cy="246221"/>
          </a:xfrm>
        </p:spPr>
        <p:txBody>
          <a:bodyPr/>
          <a:lstStyle/>
          <a:p>
            <a:r>
              <a:rPr lang="de-DE" dirty="0"/>
              <a:t>Industrielle Automatisierungstechnik - Basismodul 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882770" y="4375609"/>
            <a:ext cx="7295267" cy="492443"/>
          </a:xfrm>
        </p:spPr>
        <p:txBody>
          <a:bodyPr/>
          <a:lstStyle/>
          <a:p>
            <a:r>
              <a:rPr lang="de-DE" dirty="0"/>
              <a:t>Projekt Teleautomation WS 2021/2022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882808" y="5312641"/>
            <a:ext cx="2527038" cy="246221"/>
          </a:xfrm>
        </p:spPr>
        <p:txBody>
          <a:bodyPr/>
          <a:lstStyle/>
          <a:p>
            <a:r>
              <a:rPr lang="de-DE" dirty="0"/>
              <a:t>Dresden, 04. Februar 2022</a:t>
            </a:r>
          </a:p>
        </p:txBody>
      </p:sp>
      <p:pic>
        <p:nvPicPr>
          <p:cNvPr id="7" name="Grafik 6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5DC4EE28-2416-4523-9E35-9CFDB904E3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223" y="2303166"/>
            <a:ext cx="3312444" cy="331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2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6EBD35FB-9B0D-484D-AF77-EBB76276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DEC72D97-C51B-49C6-B17D-6CC0746CC22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Einordnung und Motivation der Aufgabenstellung mit Anforderungen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Vorgehen, Varianten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Vorstellung der entworfenen Softwarelösung unter Nutzung von Diagrammen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Testergebnisse und Auswertung der Lösung, ggf. Erkenntnisse oder Verbesserungsmöglichkeiten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(praktische) Vorstellung der Lösung</a:t>
            </a:r>
          </a:p>
        </p:txBody>
      </p:sp>
    </p:spTree>
    <p:extLst>
      <p:ext uri="{BB962C8B-B14F-4D97-AF65-F5344CB8AC3E}">
        <p14:creationId xmlns:p14="http://schemas.microsoft.com/office/powerpoint/2010/main" val="101837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803258" y="2936557"/>
            <a:ext cx="5113579" cy="984885"/>
          </a:xfrm>
        </p:spPr>
        <p:txBody>
          <a:bodyPr/>
          <a:lstStyle/>
          <a:p>
            <a:pPr algn="ctr"/>
            <a:r>
              <a:rPr lang="de-DE" dirty="0"/>
              <a:t>Vielen Dank </a:t>
            </a:r>
            <a:br>
              <a:rPr lang="de-DE" dirty="0"/>
            </a:br>
            <a:r>
              <a:rPr lang="de-DE" dirty="0"/>
              <a:t>für Ihre Aufmerksamkeit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696" y="1092739"/>
            <a:ext cx="4089826" cy="295422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99016281"/>
      </p:ext>
    </p:extLst>
  </p:cSld>
  <p:clrMapOvr>
    <a:masterClrMapping/>
  </p:clrMapOvr>
</p:sld>
</file>

<file path=ppt/theme/theme1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ysClr val="window" lastClr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svorlagen.pptx" id="{7DC3B4C7-6028-4665-8BA0-8DF4A2C03040}" vid="{451B395B-7275-40E1-ADA9-DC5A9D87C16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I-AT Abschlusspräsentation Node-Red Marcus Rothhaupt</Template>
  <TotalTime>0</TotalTime>
  <Words>70</Words>
  <Application>Microsoft Office PowerPoint</Application>
  <PresentationFormat>Breitbild</PresentationFormat>
  <Paragraphs>13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Wingdings</vt:lpstr>
      <vt:lpstr>Open Sans</vt:lpstr>
      <vt:lpstr>Symbol</vt:lpstr>
      <vt:lpstr>Calibri</vt:lpstr>
      <vt:lpstr>TUD_2018_16zu9</vt:lpstr>
      <vt:lpstr>Abschlusspräsentation I-AT - Node-Red</vt:lpstr>
      <vt:lpstr>Gliederung</vt:lpstr>
      <vt:lpstr>Vielen Dank 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Abschlusspräsentation Node-Red</dc:title>
  <dc:subject>Präsentationsvorlage</dc:subject>
  <dc:creator>Marcus Rothhaupt</dc:creator>
  <cp:lastModifiedBy>Marcus Rothhaupt</cp:lastModifiedBy>
  <cp:revision>5</cp:revision>
  <dcterms:created xsi:type="dcterms:W3CDTF">2022-01-26T19:42:05Z</dcterms:created>
  <dcterms:modified xsi:type="dcterms:W3CDTF">2022-01-26T20:39:32Z</dcterms:modified>
</cp:coreProperties>
</file>