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8" r:id="rId3"/>
    <p:sldId id="316" r:id="rId4"/>
    <p:sldId id="309" r:id="rId5"/>
    <p:sldId id="327" r:id="rId6"/>
    <p:sldId id="328" r:id="rId7"/>
    <p:sldId id="317" r:id="rId8"/>
    <p:sldId id="312" r:id="rId9"/>
    <p:sldId id="330" r:id="rId10"/>
    <p:sldId id="321" r:id="rId11"/>
    <p:sldId id="314" r:id="rId12"/>
    <p:sldId id="329" r:id="rId13"/>
    <p:sldId id="322" r:id="rId14"/>
    <p:sldId id="315" r:id="rId15"/>
    <p:sldId id="323" r:id="rId16"/>
    <p:sldId id="324" r:id="rId17"/>
    <p:sldId id="325" r:id="rId18"/>
    <p:sldId id="307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308"/>
            <p14:sldId id="316"/>
            <p14:sldId id="309"/>
            <p14:sldId id="327"/>
            <p14:sldId id="328"/>
            <p14:sldId id="317"/>
            <p14:sldId id="312"/>
            <p14:sldId id="330"/>
            <p14:sldId id="321"/>
            <p14:sldId id="314"/>
            <p14:sldId id="329"/>
            <p14:sldId id="322"/>
            <p14:sldId id="315"/>
            <p14:sldId id="323"/>
            <p14:sldId id="324"/>
            <p14:sldId id="32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AA"/>
    <a:srgbClr val="02BBAA"/>
    <a:srgbClr val="04BDD5"/>
    <a:srgbClr val="02BDD5"/>
    <a:srgbClr val="0BBED5"/>
    <a:srgbClr val="04A5EE"/>
    <a:srgbClr val="078947"/>
    <a:srgbClr val="00803D"/>
    <a:srgbClr val="10BCAB"/>
    <a:srgbClr val="82D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283" autoAdjust="0"/>
  </p:normalViewPr>
  <p:slideViewPr>
    <p:cSldViewPr snapToGrid="0" snapToObjects="1">
      <p:cViewPr varScale="1">
        <p:scale>
          <a:sx n="107" d="100"/>
          <a:sy n="107" d="100"/>
        </p:scale>
        <p:origin x="6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9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 dirty="0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 dirty="0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 dirty="0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 dirty="0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BAA"/>
        </a:solidFill>
      </dgm:spPr>
      <dgm:t>
        <a:bodyPr/>
        <a:lstStyle/>
        <a:p>
          <a:r>
            <a:rPr lang="de-DE" b="1" dirty="0"/>
            <a:t>Kommunikation Node-Red – Node.js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Alarme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Kommunikation Node-Red – Node.js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0BBAA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Alarme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/>
      <dgm:t>
        <a:bodyPr/>
        <a:lstStyle/>
        <a:p>
          <a:r>
            <a:rPr lang="de-DE" b="1" dirty="0"/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/>
      <dgm:t>
        <a:bodyPr/>
        <a:lstStyle/>
        <a:p>
          <a:r>
            <a:rPr lang="de-DE" b="1"/>
            <a:t>Motivation</a:t>
          </a:r>
          <a:endParaRPr lang="de-DE" b="1" dirty="0"/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/>
      <dgm:t>
        <a:bodyPr/>
        <a:lstStyle/>
        <a:p>
          <a:r>
            <a:rPr lang="de-DE" b="1" dirty="0"/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DD5"/>
        </a:solidFill>
      </dgm:spPr>
      <dgm:t>
        <a:bodyPr/>
        <a:lstStyle/>
        <a:p>
          <a:r>
            <a:rPr lang="de-DE" b="1" dirty="0"/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4BDD5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2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Kommunikation Node-Red – Node.js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Alarme</a:t>
          </a:r>
        </a:p>
      </dsp:txBody>
      <dsp:txXfrm>
        <a:off x="15078" y="366884"/>
        <a:ext cx="3772420" cy="2787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Kommunikation Node-Red – Node.js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0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Alarme</a:t>
          </a:r>
        </a:p>
      </dsp:txBody>
      <dsp:txXfrm>
        <a:off x="15078" y="366884"/>
        <a:ext cx="3772420" cy="2787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/>
            <a:t>Motivation</a:t>
          </a:r>
          <a:endParaRPr lang="de-DE" sz="1200" b="1" kern="1200" dirty="0"/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Vorgehen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Varianten</a:t>
          </a:r>
        </a:p>
      </dsp:txBody>
      <dsp:txXfrm>
        <a:off x="15078" y="366884"/>
        <a:ext cx="3772420" cy="278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4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Varianten</a:t>
          </a:r>
        </a:p>
      </dsp:txBody>
      <dsp:txXfrm>
        <a:off x="15078" y="366884"/>
        <a:ext cx="3772420" cy="2787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2" name="Grafik 2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Abschlusspräsentation I-AT – Node-Red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/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Rothhaupt, Marcus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04. Februar 2022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15776"/>
            <a:ext cx="972216" cy="360000"/>
          </a:xfrm>
          <a:prstGeom prst="rect">
            <a:avLst/>
          </a:prstGeom>
        </p:spPr>
      </p:pic>
      <p:pic>
        <p:nvPicPr>
          <p:cNvPr id="6" name="Grafik 5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C588CDA2-C0A2-40E9-BE5E-67DE64E8A22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591" y="41476"/>
            <a:ext cx="1217444" cy="12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26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35.png"/><Relationship Id="rId12" Type="http://schemas.openxmlformats.org/officeDocument/2006/relationships/image" Target="../media/image25.png"/><Relationship Id="rId17" Type="http://schemas.openxmlformats.org/officeDocument/2006/relationships/image" Target="../media/image38.svg"/><Relationship Id="rId2" Type="http://schemas.openxmlformats.org/officeDocument/2006/relationships/diagramData" Target="../diagrams/data9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9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32.svg"/><Relationship Id="rId10" Type="http://schemas.openxmlformats.org/officeDocument/2006/relationships/image" Target="../media/image22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40.sv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41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0.sv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32.svg"/><Relationship Id="rId3" Type="http://schemas.openxmlformats.org/officeDocument/2006/relationships/diagramLayout" Target="../diagrams/layout12.xml"/><Relationship Id="rId7" Type="http://schemas.openxmlformats.org/officeDocument/2006/relationships/image" Target="../media/image43.png"/><Relationship Id="rId12" Type="http://schemas.openxmlformats.org/officeDocument/2006/relationships/image" Target="../media/image31.png"/><Relationship Id="rId17" Type="http://schemas.openxmlformats.org/officeDocument/2006/relationships/image" Target="../media/image46.svg"/><Relationship Id="rId2" Type="http://schemas.openxmlformats.org/officeDocument/2006/relationships/diagramData" Target="../diagrams/data1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2.xml"/><Relationship Id="rId11" Type="http://schemas.openxmlformats.org/officeDocument/2006/relationships/image" Target="../media/image26.svg"/><Relationship Id="rId5" Type="http://schemas.openxmlformats.org/officeDocument/2006/relationships/diagramColors" Target="../diagrams/colors12.xml"/><Relationship Id="rId15" Type="http://schemas.openxmlformats.org/officeDocument/2006/relationships/image" Target="../media/image38.svg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8.png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8.svg"/><Relationship Id="rId3" Type="http://schemas.openxmlformats.org/officeDocument/2006/relationships/diagramLayout" Target="../diagrams/layout13.xml"/><Relationship Id="rId7" Type="http://schemas.openxmlformats.org/officeDocument/2006/relationships/image" Target="../media/image8.png"/><Relationship Id="rId12" Type="http://schemas.openxmlformats.org/officeDocument/2006/relationships/image" Target="../media/image37.png"/><Relationship Id="rId17" Type="http://schemas.openxmlformats.org/officeDocument/2006/relationships/image" Target="../media/image50.svg"/><Relationship Id="rId2" Type="http://schemas.openxmlformats.org/officeDocument/2006/relationships/diagramData" Target="../diagrams/data1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3.xml"/><Relationship Id="rId11" Type="http://schemas.openxmlformats.org/officeDocument/2006/relationships/image" Target="../media/image32.svg"/><Relationship Id="rId5" Type="http://schemas.openxmlformats.org/officeDocument/2006/relationships/diagramColors" Target="../diagrams/colors13.xml"/><Relationship Id="rId15" Type="http://schemas.openxmlformats.org/officeDocument/2006/relationships/image" Target="../media/image46.svg"/><Relationship Id="rId10" Type="http://schemas.openxmlformats.org/officeDocument/2006/relationships/image" Target="../media/image31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48.sv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4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6.svg"/><Relationship Id="rId3" Type="http://schemas.openxmlformats.org/officeDocument/2006/relationships/diagramLayout" Target="../diagrams/layout14.xml"/><Relationship Id="rId7" Type="http://schemas.openxmlformats.org/officeDocument/2006/relationships/image" Target="../media/image8.png"/><Relationship Id="rId12" Type="http://schemas.openxmlformats.org/officeDocument/2006/relationships/image" Target="../media/image45.png"/><Relationship Id="rId17" Type="http://schemas.openxmlformats.org/officeDocument/2006/relationships/image" Target="../media/image53.svg"/><Relationship Id="rId2" Type="http://schemas.openxmlformats.org/officeDocument/2006/relationships/diagramData" Target="../diagrams/data1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4.xml"/><Relationship Id="rId11" Type="http://schemas.openxmlformats.org/officeDocument/2006/relationships/image" Target="../media/image38.svg"/><Relationship Id="rId5" Type="http://schemas.openxmlformats.org/officeDocument/2006/relationships/diagramColors" Target="../diagrams/colors14.xml"/><Relationship Id="rId15" Type="http://schemas.openxmlformats.org/officeDocument/2006/relationships/image" Target="../media/image50.svg"/><Relationship Id="rId10" Type="http://schemas.openxmlformats.org/officeDocument/2006/relationships/image" Target="../media/image37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32.sv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8.pn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4.svg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4.sv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0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12" Type="http://schemas.openxmlformats.org/officeDocument/2006/relationships/image" Target="../media/image29.png"/><Relationship Id="rId17" Type="http://schemas.openxmlformats.org/officeDocument/2006/relationships/image" Target="../media/image32.svg"/><Relationship Id="rId2" Type="http://schemas.openxmlformats.org/officeDocument/2006/relationships/diagramData" Target="../diagrams/data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6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6.xml"/><Relationship Id="rId15" Type="http://schemas.openxmlformats.org/officeDocument/2006/relationships/image" Target="../media/image26.svg"/><Relationship Id="rId10" Type="http://schemas.openxmlformats.org/officeDocument/2006/relationships/image" Target="../media/image22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0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0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34.png"/><Relationship Id="rId4" Type="http://schemas.openxmlformats.org/officeDocument/2006/relationships/diagramData" Target="../diagrams/data8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7962116" cy="246221"/>
          </a:xfrm>
        </p:spPr>
        <p:txBody>
          <a:bodyPr/>
          <a:lstStyle/>
          <a:p>
            <a:r>
              <a:rPr lang="de-DE" dirty="0"/>
              <a:t>Institut für Automatisierungstechnik – Professur für Automatisierungstechnik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7928452" cy="492443"/>
          </a:xfrm>
        </p:spPr>
        <p:txBody>
          <a:bodyPr/>
          <a:lstStyle/>
          <a:p>
            <a:r>
              <a:rPr lang="de-DE" dirty="0"/>
              <a:t>Abschlusspräsentation I-AT - Node-Red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1846659" cy="246221"/>
          </a:xfrm>
        </p:spPr>
        <p:txBody>
          <a:bodyPr/>
          <a:lstStyle/>
          <a:p>
            <a:r>
              <a:rPr lang="de-DE" dirty="0"/>
              <a:t>Marcus Rothhaupt	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850687" cy="246221"/>
          </a:xfrm>
        </p:spPr>
        <p:txBody>
          <a:bodyPr/>
          <a:lstStyle/>
          <a:p>
            <a:r>
              <a:rPr lang="de-DE" dirty="0"/>
              <a:t>Industrielle Automatisierungstechnik - Basismodul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7295267" cy="492443"/>
          </a:xfrm>
        </p:spPr>
        <p:txBody>
          <a:bodyPr/>
          <a:lstStyle/>
          <a:p>
            <a:r>
              <a:rPr lang="de-DE" dirty="0"/>
              <a:t>Projekt Teleautomation WS 2021/2022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2527038" cy="246221"/>
          </a:xfrm>
        </p:spPr>
        <p:txBody>
          <a:bodyPr/>
          <a:lstStyle/>
          <a:p>
            <a:r>
              <a:rPr lang="de-DE" dirty="0"/>
              <a:t>Dresden, 04. Februar 2022</a:t>
            </a:r>
          </a:p>
        </p:txBody>
      </p:sp>
      <p:pic>
        <p:nvPicPr>
          <p:cNvPr id="7" name="Grafik 6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5DC4EE28-2416-4523-9E35-9CFDB904E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23" y="2303166"/>
            <a:ext cx="3312444" cy="3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753174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9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2BE61-9C5B-4E13-B90F-AF2264581D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88050"/>
            <a:ext cx="10580688" cy="3941250"/>
          </a:xfrm>
        </p:spPr>
        <p:txBody>
          <a:bodyPr/>
          <a:lstStyle/>
          <a:p>
            <a:r>
              <a:rPr lang="de-DE" dirty="0"/>
              <a:t>Vorstellung der entworfenen Softwarelösung unter Nutzung von Diagrammen</a:t>
            </a:r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23AFC94-77BD-43FC-882A-8D9E80948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28" y="2986288"/>
            <a:ext cx="4673608" cy="2306637"/>
          </a:xfrm>
          <a:prstGeom prst="rect">
            <a:avLst/>
          </a:prstGeom>
        </p:spPr>
      </p:pic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C303470B-5B61-4052-B277-A3149FF23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989977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4292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2BE61-9C5B-4E13-B90F-AF2264581D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88050"/>
            <a:ext cx="10580688" cy="3941250"/>
          </a:xfrm>
        </p:spPr>
        <p:txBody>
          <a:bodyPr/>
          <a:lstStyle/>
          <a:p>
            <a:r>
              <a:rPr lang="de-DE" dirty="0"/>
              <a:t>Vorstellung der entworfenen Softwarelösung unter Nutzung von Diagrammen</a:t>
            </a:r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618995A4-CAA6-47EB-A180-CE2CA7AD5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843252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7BB886E5-533F-4A7E-9C05-0FFD89B592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96" y="2382028"/>
            <a:ext cx="3229279" cy="32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788318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7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450A4-F8AC-43D3-89E4-EB1A5BABDF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149296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36" y="1746791"/>
            <a:ext cx="3924893" cy="3924893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F9F2AD5-973A-4963-A455-41BD8D824310}"/>
              </a:ext>
            </a:extLst>
          </p:cNvPr>
          <p:cNvGrpSpPr/>
          <p:nvPr/>
        </p:nvGrpSpPr>
        <p:grpSpPr>
          <a:xfrm>
            <a:off x="1218578" y="414849"/>
            <a:ext cx="7651676" cy="550184"/>
            <a:chOff x="415593" y="3574968"/>
            <a:chExt cx="7651676" cy="550184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E053DB-CAEC-4C46-84B3-C82D0A28FB55}"/>
                </a:ext>
              </a:extLst>
            </p:cNvPr>
            <p:cNvSpPr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795282"/>
                <a:satOff val="0"/>
                <a:lumOff val="-19020"/>
                <a:alphaOff val="0"/>
              </a:schemeClr>
            </a:fillRef>
            <a:effectRef idx="3">
              <a:schemeClr val="accent3">
                <a:hueOff val="-2795282"/>
                <a:satOff val="0"/>
                <a:lumOff val="-190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1F13366-F4BA-4B08-8E74-92AC4F770908}"/>
                </a:ext>
              </a:extLst>
            </p:cNvPr>
            <p:cNvSpPr txBox="1"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5. Vorstellung</a:t>
              </a:r>
              <a:endParaRPr lang="en-US" sz="2600" kern="1200" dirty="0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24932F5-7480-45CB-A418-60F2B2884C64}"/>
              </a:ext>
            </a:extLst>
          </p:cNvPr>
          <p:cNvSpPr/>
          <p:nvPr/>
        </p:nvSpPr>
        <p:spPr>
          <a:xfrm>
            <a:off x="874712" y="346075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795282"/>
              <a:satOff val="0"/>
              <a:lumOff val="-1902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" name="Grafik 19" descr="Glühlampe mit einfarbiger Füllung">
            <a:extLst>
              <a:ext uri="{FF2B5EF4-FFF2-40B4-BE49-F238E27FC236}">
                <a16:creationId xmlns:a16="http://schemas.microsoft.com/office/drawing/2014/main" id="{D766800D-1534-4E48-AA92-E5435764E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3340"/>
            <a:ext cx="493200" cy="4932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EA09285-3B79-4ADC-924D-BE1E8715B0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5" y="2562901"/>
            <a:ext cx="7453701" cy="1732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27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/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  <p:pic>
        <p:nvPicPr>
          <p:cNvPr id="13" name="Grafik 12" descr="Abzeichen Tick1 mit einfarbiger Füllung">
            <a:extLst>
              <a:ext uri="{FF2B5EF4-FFF2-40B4-BE49-F238E27FC236}">
                <a16:creationId xmlns:a16="http://schemas.microsoft.com/office/drawing/2014/main" id="{4576D085-8E36-4305-853C-2623999637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37609" y="4470613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03258" y="2936557"/>
            <a:ext cx="5113579" cy="984885"/>
          </a:xfrm>
        </p:spPr>
        <p:txBody>
          <a:bodyPr/>
          <a:lstStyle/>
          <a:p>
            <a:pPr algn="ctr"/>
            <a:r>
              <a:rPr lang="de-DE" dirty="0"/>
              <a:t>Vielen Dank </a:t>
            </a:r>
            <a:br>
              <a:rPr lang="de-DE" dirty="0"/>
            </a:br>
            <a:r>
              <a:rPr lang="de-DE" dirty="0"/>
              <a:t>für Ihre Aufmerksamkeit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6" y="1092739"/>
            <a:ext cx="4089826" cy="2954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901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EBD35FB-9B0D-484D-AF77-EBB7627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</p:spPr>
        <p:txBody>
          <a:bodyPr anchor="t">
            <a:normAutofit/>
          </a:bodyPr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C60A14-F2EC-4C9D-9362-6050C8657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643310"/>
              </p:ext>
            </p:extLst>
          </p:nvPr>
        </p:nvGraphicFramePr>
        <p:xfrm>
          <a:off x="3076416" y="964301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hteck 13" descr="Glühlampe">
            <a:extLst>
              <a:ext uri="{FF2B5EF4-FFF2-40B4-BE49-F238E27FC236}">
                <a16:creationId xmlns:a16="http://schemas.microsoft.com/office/drawing/2014/main" id="{B7E0F861-64EC-462B-8750-402CDE6D3A18}"/>
              </a:ext>
            </a:extLst>
          </p:cNvPr>
          <p:cNvSpPr/>
          <p:nvPr/>
        </p:nvSpPr>
        <p:spPr>
          <a:xfrm>
            <a:off x="3243021" y="4598327"/>
            <a:ext cx="493200" cy="4932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hteck 16" descr="Head with Gears">
            <a:extLst>
              <a:ext uri="{FF2B5EF4-FFF2-40B4-BE49-F238E27FC236}">
                <a16:creationId xmlns:a16="http://schemas.microsoft.com/office/drawing/2014/main" id="{7A7E6E63-B276-444F-AF24-B1AB6FD0EAC5}"/>
              </a:ext>
            </a:extLst>
          </p:cNvPr>
          <p:cNvSpPr/>
          <p:nvPr/>
        </p:nvSpPr>
        <p:spPr>
          <a:xfrm>
            <a:off x="3657557" y="2114264"/>
            <a:ext cx="493200" cy="49320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hteck 17" descr="Prüfliste">
            <a:extLst>
              <a:ext uri="{FF2B5EF4-FFF2-40B4-BE49-F238E27FC236}">
                <a16:creationId xmlns:a16="http://schemas.microsoft.com/office/drawing/2014/main" id="{9BB27067-6C2B-46AB-BA4D-76B199886802}"/>
              </a:ext>
            </a:extLst>
          </p:cNvPr>
          <p:cNvSpPr/>
          <p:nvPr/>
        </p:nvSpPr>
        <p:spPr>
          <a:xfrm>
            <a:off x="3241744" y="1265806"/>
            <a:ext cx="494059" cy="49405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Grafik 18" descr="UI UX mit einfarbiger Füllung">
            <a:extLst>
              <a:ext uri="{FF2B5EF4-FFF2-40B4-BE49-F238E27FC236}">
                <a16:creationId xmlns:a16="http://schemas.microsoft.com/office/drawing/2014/main" id="{1733DFBB-60F5-4446-AA32-C1EB40C34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54509" y="2937359"/>
            <a:ext cx="493200" cy="493200"/>
          </a:xfrm>
          <a:prstGeom prst="rect">
            <a:avLst/>
          </a:prstGeom>
        </p:spPr>
      </p:pic>
      <p:pic>
        <p:nvPicPr>
          <p:cNvPr id="23" name="Grafik 22" descr="Recherche mit einfarbiger Füllung">
            <a:extLst>
              <a:ext uri="{FF2B5EF4-FFF2-40B4-BE49-F238E27FC236}">
                <a16:creationId xmlns:a16="http://schemas.microsoft.com/office/drawing/2014/main" id="{40DBB3ED-7DEA-44D8-96BD-854D2A9DA9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48413" y="3764161"/>
            <a:ext cx="493200" cy="49320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371D6E3D-FBC6-49A4-8F26-CBFD746B4D2C}"/>
              </a:ext>
            </a:extLst>
          </p:cNvPr>
          <p:cNvSpPr/>
          <p:nvPr/>
        </p:nvSpPr>
        <p:spPr>
          <a:xfrm>
            <a:off x="10896600" y="0"/>
            <a:ext cx="1295400" cy="13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BBAF8692-BB39-44FC-BE7E-5B8DC51554E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883901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hteck 10" descr="Prüfliste">
            <a:extLst>
              <a:ext uri="{FF2B5EF4-FFF2-40B4-BE49-F238E27FC236}">
                <a16:creationId xmlns:a16="http://schemas.microsoft.com/office/drawing/2014/main" id="{E56FEB70-9098-410C-BDCB-17538D953333}"/>
              </a:ext>
            </a:extLst>
          </p:cNvPr>
          <p:cNvSpPr/>
          <p:nvPr/>
        </p:nvSpPr>
        <p:spPr>
          <a:xfrm>
            <a:off x="3241557" y="1252873"/>
            <a:ext cx="494059" cy="49405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8226" y="2120670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3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7C1687FF-BA4D-4BEF-B60F-A4C8A756A5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2232212"/>
            <a:ext cx="8439618" cy="35970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Aufgabe: Analyse des Tools Node-Red im Kontext der Industriellen Automatisierungstechnik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Fähigkeiten des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zugrundeliegenden Technologien und Konzepte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Zusammenspiel der Komponenten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Schnittstellen nach Außen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Eignung von Werkzeug/Framework für den Einsatz in der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Entwicklung eines SCADA ähnlichen Systems zur Veranschaulichung</a:t>
            </a:r>
          </a:p>
          <a:p>
            <a:endParaRPr lang="de-DE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D38127-F997-440B-816B-9288D6AC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389" y="2059051"/>
            <a:ext cx="2007565" cy="20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1318E5-26B6-4FFF-9C7A-553AF9B75204}"/>
              </a:ext>
            </a:extLst>
          </p:cNvPr>
          <p:cNvSpPr txBox="1"/>
          <p:nvPr/>
        </p:nvSpPr>
        <p:spPr>
          <a:xfrm>
            <a:off x="10877819" y="5898678"/>
            <a:ext cx="1362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https://nodered.org/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382C168-B311-48EB-9A3D-337E030D1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554652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5636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770674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BF881C8C-7433-4C51-B0A8-538AD172A1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89" y="1828799"/>
            <a:ext cx="4071375" cy="30250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00790BC-8DD6-4A3F-8B87-23CCDE315BAC}"/>
              </a:ext>
            </a:extLst>
          </p:cNvPr>
          <p:cNvSpPr txBox="1"/>
          <p:nvPr/>
        </p:nvSpPr>
        <p:spPr>
          <a:xfrm>
            <a:off x="7809069" y="5891846"/>
            <a:ext cx="4382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https://de.statista.com/prognosen/885611/anzahl-der-smart-home-haushalte-in-deutschland</a:t>
            </a:r>
          </a:p>
        </p:txBody>
      </p:sp>
    </p:spTree>
    <p:extLst>
      <p:ext uri="{BB962C8B-B14F-4D97-AF65-F5344CB8AC3E}">
        <p14:creationId xmlns:p14="http://schemas.microsoft.com/office/powerpoint/2010/main" val="26822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591351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018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285462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8226" y="2097624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A1B28-466B-434B-9FDB-E5EC4F2373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927412"/>
            <a:ext cx="10580688" cy="390188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3A41BBEB-AC3A-48F0-9241-C646F9C1B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58494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404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A1B28-466B-434B-9FDB-E5EC4F2373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927412"/>
            <a:ext cx="10580688" cy="390188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936072B1-380E-4D26-B300-D08952832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652823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Grafik 16">
            <a:extLst>
              <a:ext uri="{FF2B5EF4-FFF2-40B4-BE49-F238E27FC236}">
                <a16:creationId xmlns:a16="http://schemas.microsoft.com/office/drawing/2014/main" id="{A20A53F9-1F1F-4620-A8BB-CDA7FCA5D9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2" y="2227684"/>
            <a:ext cx="4504404" cy="360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253F1DE-5C41-468A-9AFA-D174F86A302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34" y="2634946"/>
            <a:ext cx="5996473" cy="1393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3334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.pptx" id="{7DC3B4C7-6028-4665-8BA0-8DF4A2C03040}" vid="{451B395B-7275-40E1-ADA9-DC5A9D87C1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I-AT Abschlusspräsentation Node-Red Marcus Rothhaupt</Template>
  <TotalTime>0</TotalTime>
  <Words>286</Words>
  <Application>Microsoft Office PowerPoint</Application>
  <PresentationFormat>Breitbild</PresentationFormat>
  <Paragraphs>82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Calibri</vt:lpstr>
      <vt:lpstr>Open Sans</vt:lpstr>
      <vt:lpstr>Arial</vt:lpstr>
      <vt:lpstr>Wingdings</vt:lpstr>
      <vt:lpstr>Symbol</vt:lpstr>
      <vt:lpstr>TUD_2018_16zu9</vt:lpstr>
      <vt:lpstr>Abschlusspräsentation I-AT - Node-Red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Node-Red</dc:title>
  <dc:subject>Präsentationsvorlage</dc:subject>
  <dc:creator>Marcus Rothhaupt</dc:creator>
  <cp:lastModifiedBy>Marcus Rothhaupt</cp:lastModifiedBy>
  <cp:revision>19</cp:revision>
  <dcterms:created xsi:type="dcterms:W3CDTF">2022-01-26T19:42:05Z</dcterms:created>
  <dcterms:modified xsi:type="dcterms:W3CDTF">2022-01-29T16:32:49Z</dcterms:modified>
</cp:coreProperties>
</file>