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Montaser Arabic Bold" charset="1" panose="00000800000000000000"/>
      <p:regular r:id="rId15"/>
    </p:embeddedFont>
    <p:embeddedFont>
      <p:font typeface="Montserrat" charset="1" panose="00000500000000000000"/>
      <p:regular r:id="rId16"/>
    </p:embeddedFont>
    <p:embeddedFont>
      <p:font typeface="Montserrat Bold" charset="1" panose="000008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.png" Type="http://schemas.openxmlformats.org/officeDocument/2006/relationships/image"/><Relationship Id="rId8" Target="../media/image2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Relationship Id="rId8" Target="../media/image1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4.jpe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70599" y="0"/>
            <a:ext cx="7217401" cy="10384750"/>
          </a:xfrm>
          <a:custGeom>
            <a:avLst/>
            <a:gdLst/>
            <a:ahLst/>
            <a:cxnLst/>
            <a:rect r="r" b="b" t="t" l="l"/>
            <a:pathLst>
              <a:path h="10384750" w="7217401">
                <a:moveTo>
                  <a:pt x="0" y="0"/>
                </a:moveTo>
                <a:lnTo>
                  <a:pt x="7217401" y="0"/>
                </a:lnTo>
                <a:lnTo>
                  <a:pt x="7217401" y="10384750"/>
                </a:lnTo>
                <a:lnTo>
                  <a:pt x="0" y="10384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0423598" y="2487780"/>
            <a:ext cx="6334503" cy="6041946"/>
            <a:chOff x="0" y="0"/>
            <a:chExt cx="6324600" cy="60325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27000" y="127000"/>
              <a:ext cx="6070600" cy="5778500"/>
            </a:xfrm>
            <a:custGeom>
              <a:avLst/>
              <a:gdLst/>
              <a:ahLst/>
              <a:cxnLst/>
              <a:rect r="r" b="b" t="t" l="l"/>
              <a:pathLst>
                <a:path h="5778500" w="6070600">
                  <a:moveTo>
                    <a:pt x="0" y="0"/>
                  </a:moveTo>
                  <a:lnTo>
                    <a:pt x="6070600" y="0"/>
                  </a:lnTo>
                  <a:lnTo>
                    <a:pt x="6070600" y="5778500"/>
                  </a:lnTo>
                  <a:lnTo>
                    <a:pt x="0" y="5778500"/>
                  </a:lnTo>
                  <a:close/>
                </a:path>
              </a:pathLst>
            </a:custGeom>
            <a:blipFill>
              <a:blip r:embed="rId4"/>
              <a:stretch>
                <a:fillRect l="0" t="-2527" r="0" b="-2527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24600" cy="6032500"/>
            </a:xfrm>
            <a:custGeom>
              <a:avLst/>
              <a:gdLst/>
              <a:ahLst/>
              <a:cxnLst/>
              <a:rect r="r" b="b" t="t" l="l"/>
              <a:pathLst>
                <a:path h="6032500" w="6324600">
                  <a:moveTo>
                    <a:pt x="6324600" y="6032500"/>
                  </a:moveTo>
                  <a:lnTo>
                    <a:pt x="0" y="6032500"/>
                  </a:lnTo>
                  <a:lnTo>
                    <a:pt x="0" y="0"/>
                  </a:lnTo>
                  <a:lnTo>
                    <a:pt x="6324600" y="0"/>
                  </a:lnTo>
                  <a:lnTo>
                    <a:pt x="6324600" y="6032500"/>
                  </a:lnTo>
                  <a:close/>
                  <a:moveTo>
                    <a:pt x="127000" y="5905500"/>
                  </a:moveTo>
                  <a:lnTo>
                    <a:pt x="6197600" y="5905500"/>
                  </a:lnTo>
                  <a:lnTo>
                    <a:pt x="6197600" y="127000"/>
                  </a:lnTo>
                  <a:lnTo>
                    <a:pt x="127000" y="127000"/>
                  </a:lnTo>
                  <a:lnTo>
                    <a:pt x="127000" y="5905500"/>
                  </a:lnTo>
                  <a:close/>
                </a:path>
              </a:pathLst>
            </a:custGeom>
            <a:solidFill>
              <a:srgbClr val="F2B6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-435052" y="8529726"/>
            <a:ext cx="7266420" cy="864023"/>
            <a:chOff x="0" y="0"/>
            <a:chExt cx="5126729" cy="6096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26729" cy="609600"/>
            </a:xfrm>
            <a:custGeom>
              <a:avLst/>
              <a:gdLst/>
              <a:ahLst/>
              <a:cxnLst/>
              <a:rect r="r" b="b" t="t" l="l"/>
              <a:pathLst>
                <a:path h="609600" w="5126729">
                  <a:moveTo>
                    <a:pt x="203200" y="0"/>
                  </a:moveTo>
                  <a:lnTo>
                    <a:pt x="5126729" y="0"/>
                  </a:lnTo>
                  <a:lnTo>
                    <a:pt x="4923529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2B6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4923529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656279" y="8408594"/>
            <a:ext cx="7146019" cy="849706"/>
            <a:chOff x="0" y="0"/>
            <a:chExt cx="5126729" cy="609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126729" cy="609600"/>
            </a:xfrm>
            <a:custGeom>
              <a:avLst/>
              <a:gdLst/>
              <a:ahLst/>
              <a:cxnLst/>
              <a:rect r="r" b="b" t="t" l="l"/>
              <a:pathLst>
                <a:path h="609600" w="5126729">
                  <a:moveTo>
                    <a:pt x="203200" y="0"/>
                  </a:moveTo>
                  <a:lnTo>
                    <a:pt x="5126729" y="0"/>
                  </a:lnTo>
                  <a:lnTo>
                    <a:pt x="4923529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4133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4923529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199118" y="8624239"/>
            <a:ext cx="418417" cy="418417"/>
          </a:xfrm>
          <a:custGeom>
            <a:avLst/>
            <a:gdLst/>
            <a:ahLst/>
            <a:cxnLst/>
            <a:rect r="r" b="b" t="t" l="l"/>
            <a:pathLst>
              <a:path h="418417" w="418417">
                <a:moveTo>
                  <a:pt x="0" y="0"/>
                </a:moveTo>
                <a:lnTo>
                  <a:pt x="418417" y="0"/>
                </a:lnTo>
                <a:lnTo>
                  <a:pt x="418417" y="418416"/>
                </a:lnTo>
                <a:lnTo>
                  <a:pt x="0" y="4184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144000" y="9691207"/>
            <a:ext cx="2176900" cy="439360"/>
          </a:xfrm>
          <a:custGeom>
            <a:avLst/>
            <a:gdLst/>
            <a:ahLst/>
            <a:cxnLst/>
            <a:rect r="r" b="b" t="t" l="l"/>
            <a:pathLst>
              <a:path h="439360" w="2176900">
                <a:moveTo>
                  <a:pt x="0" y="0"/>
                </a:moveTo>
                <a:lnTo>
                  <a:pt x="2176900" y="0"/>
                </a:lnTo>
                <a:lnTo>
                  <a:pt x="2176900" y="439360"/>
                </a:lnTo>
                <a:lnTo>
                  <a:pt x="0" y="4393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32764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502399" y="1925859"/>
            <a:ext cx="2176900" cy="439360"/>
          </a:xfrm>
          <a:custGeom>
            <a:avLst/>
            <a:gdLst/>
            <a:ahLst/>
            <a:cxnLst/>
            <a:rect r="r" b="b" t="t" l="l"/>
            <a:pathLst>
              <a:path h="439360" w="2176900">
                <a:moveTo>
                  <a:pt x="0" y="0"/>
                </a:moveTo>
                <a:lnTo>
                  <a:pt x="2176900" y="0"/>
                </a:lnTo>
                <a:lnTo>
                  <a:pt x="2176900" y="439360"/>
                </a:lnTo>
                <a:lnTo>
                  <a:pt x="0" y="43936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-432764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08687" y="346259"/>
            <a:ext cx="2408044" cy="1799280"/>
          </a:xfrm>
          <a:custGeom>
            <a:avLst/>
            <a:gdLst/>
            <a:ahLst/>
            <a:cxnLst/>
            <a:rect r="r" b="b" t="t" l="l"/>
            <a:pathLst>
              <a:path h="1799280" w="2408044">
                <a:moveTo>
                  <a:pt x="0" y="0"/>
                </a:moveTo>
                <a:lnTo>
                  <a:pt x="2408043" y="0"/>
                </a:lnTo>
                <a:lnTo>
                  <a:pt x="2408043" y="1799280"/>
                </a:lnTo>
                <a:lnTo>
                  <a:pt x="0" y="179928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16916" r="0" b="-16916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4148613"/>
            <a:ext cx="6697950" cy="961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88"/>
              </a:lnSpc>
            </a:pPr>
            <a:r>
              <a:rPr lang="en-US" sz="7288" b="true">
                <a:solidFill>
                  <a:srgbClr val="F2B6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CRM BEMAIN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84861" y="2306805"/>
            <a:ext cx="7944882" cy="169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83"/>
              </a:lnSpc>
              <a:spcBef>
                <a:spcPct val="0"/>
              </a:spcBef>
            </a:pPr>
            <a:r>
              <a:rPr lang="en-US" b="true" sz="9987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CAPSTONE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5565903"/>
            <a:ext cx="7944882" cy="1931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31"/>
              </a:lnSpc>
            </a:pPr>
            <a:r>
              <a:rPr lang="en-US" sz="30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Integrantes: Ignacio Alfaro</a:t>
            </a:r>
          </a:p>
          <a:p>
            <a:pPr algn="l">
              <a:lnSpc>
                <a:spcPts val="3031"/>
              </a:lnSpc>
            </a:pPr>
            <a:r>
              <a:rPr lang="en-US" sz="30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Manuel Fuentes</a:t>
            </a:r>
          </a:p>
          <a:p>
            <a:pPr algn="l">
              <a:lnSpc>
                <a:spcPts val="3031"/>
              </a:lnSpc>
            </a:pPr>
            <a:r>
              <a:rPr lang="en-US" sz="30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Benjamín Ramos</a:t>
            </a:r>
          </a:p>
          <a:p>
            <a:pPr algn="l">
              <a:lnSpc>
                <a:spcPts val="3031"/>
              </a:lnSpc>
            </a:pPr>
          </a:p>
          <a:p>
            <a:pPr algn="l">
              <a:lnSpc>
                <a:spcPts val="3031"/>
              </a:lnSpc>
              <a:spcBef>
                <a:spcPct val="0"/>
              </a:spcBef>
            </a:pPr>
            <a:r>
              <a:rPr lang="en-US" sz="30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Docente: Francisco Julliet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911699" y="8691763"/>
            <a:ext cx="4578041" cy="330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1"/>
              </a:lnSpc>
              <a:spcBef>
                <a:spcPct val="0"/>
              </a:spcBef>
            </a:pPr>
            <a:r>
              <a:rPr lang="en-US" sz="253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www.crmbemain.com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171284" cy="10287000"/>
            <a:chOff x="0" y="0"/>
            <a:chExt cx="6895045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7878" t="0" r="17878" b="0"/>
            <a:stretch>
              <a:fillRect/>
            </a:stretch>
          </p:blipFill>
          <p:spPr>
            <a:xfrm flipH="false" flipV="false">
              <a:off x="0" y="0"/>
              <a:ext cx="6895045" cy="13716000"/>
            </a:xfrm>
            <a:prstGeom prst="rect">
              <a:avLst/>
            </a:prstGeom>
          </p:spPr>
        </p:pic>
      </p:grpSp>
      <p:sp>
        <p:nvSpPr>
          <p:cNvPr name="Freeform 4" id="4"/>
          <p:cNvSpPr/>
          <p:nvPr/>
        </p:nvSpPr>
        <p:spPr>
          <a:xfrm flipH="true" flipV="true" rot="5400000">
            <a:off x="-211400" y="4699873"/>
            <a:ext cx="10287000" cy="887254"/>
          </a:xfrm>
          <a:custGeom>
            <a:avLst/>
            <a:gdLst/>
            <a:ahLst/>
            <a:cxnLst/>
            <a:rect r="r" b="b" t="t" l="l"/>
            <a:pathLst>
              <a:path h="887254" w="10287000">
                <a:moveTo>
                  <a:pt x="10287000" y="887254"/>
                </a:moveTo>
                <a:lnTo>
                  <a:pt x="0" y="887254"/>
                </a:lnTo>
                <a:lnTo>
                  <a:pt x="0" y="0"/>
                </a:lnTo>
                <a:lnTo>
                  <a:pt x="10287000" y="0"/>
                </a:lnTo>
                <a:lnTo>
                  <a:pt x="10287000" y="88725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034557" y="695337"/>
            <a:ext cx="10793702" cy="811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80"/>
              </a:lnSpc>
            </a:pPr>
            <a:r>
              <a:rPr lang="en-US" sz="6080" b="true">
                <a:solidFill>
                  <a:srgbClr val="04133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FUNCIONES INTEGRADAS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6034557" y="2033508"/>
            <a:ext cx="9354143" cy="6497225"/>
            <a:chOff x="0" y="0"/>
            <a:chExt cx="12472191" cy="86629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85794" y="0"/>
              <a:ext cx="969723" cy="704261"/>
            </a:xfrm>
            <a:custGeom>
              <a:avLst/>
              <a:gdLst/>
              <a:ahLst/>
              <a:cxnLst/>
              <a:rect r="r" b="b" t="t" l="l"/>
              <a:pathLst>
                <a:path h="704261" w="969723">
                  <a:moveTo>
                    <a:pt x="0" y="0"/>
                  </a:moveTo>
                  <a:lnTo>
                    <a:pt x="969724" y="0"/>
                  </a:lnTo>
                  <a:lnTo>
                    <a:pt x="969724" y="704261"/>
                  </a:lnTo>
                  <a:lnTo>
                    <a:pt x="0" y="7042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1192575" y="66675"/>
              <a:ext cx="8911099" cy="5822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15"/>
                </a:lnSpc>
                <a:spcBef>
                  <a:spcPct val="0"/>
                </a:spcBef>
              </a:pPr>
              <a:r>
                <a:rPr lang="en-US" b="true" sz="3215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Funciones del Usuarios 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192575" y="779160"/>
              <a:ext cx="10542715" cy="9740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85"/>
                </a:lnSpc>
                <a:spcBef>
                  <a:spcPct val="0"/>
                </a:spcBef>
              </a:pPr>
              <a:r>
                <a:rPr lang="en-US" sz="2785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Los permisos permitidos que tiene el usuario en el software.</a:t>
              </a:r>
            </a:p>
          </p:txBody>
        </p:sp>
        <p:sp>
          <p:nvSpPr>
            <p:cNvPr name="Freeform 10" id="10"/>
            <p:cNvSpPr/>
            <p:nvPr/>
          </p:nvSpPr>
          <p:spPr>
            <a:xfrm flipH="false" flipV="false" rot="0">
              <a:off x="85794" y="2375442"/>
              <a:ext cx="969723" cy="704261"/>
            </a:xfrm>
            <a:custGeom>
              <a:avLst/>
              <a:gdLst/>
              <a:ahLst/>
              <a:cxnLst/>
              <a:rect r="r" b="b" t="t" l="l"/>
              <a:pathLst>
                <a:path h="704261" w="969723">
                  <a:moveTo>
                    <a:pt x="0" y="0"/>
                  </a:moveTo>
                  <a:lnTo>
                    <a:pt x="969724" y="0"/>
                  </a:lnTo>
                  <a:lnTo>
                    <a:pt x="969724" y="704261"/>
                  </a:lnTo>
                  <a:lnTo>
                    <a:pt x="0" y="7042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1192575" y="2442117"/>
              <a:ext cx="8911099" cy="5822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15"/>
                </a:lnSpc>
                <a:spcBef>
                  <a:spcPct val="0"/>
                </a:spcBef>
              </a:pPr>
              <a:r>
                <a:rPr lang="en-US" b="true" sz="3215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Bases de datos en la Nube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192575" y="3154601"/>
              <a:ext cx="11279616" cy="9740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85"/>
                </a:lnSpc>
                <a:spcBef>
                  <a:spcPct val="0"/>
                </a:spcBef>
              </a:pPr>
              <a:r>
                <a:rPr lang="en-US" sz="2785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 uso un sistema de almacenamiento de base de datos en la nube.</a:t>
              </a:r>
            </a:p>
          </p:txBody>
        </p:sp>
        <p:sp>
          <p:nvSpPr>
            <p:cNvPr name="Freeform 13" id="13"/>
            <p:cNvSpPr/>
            <p:nvPr/>
          </p:nvSpPr>
          <p:spPr>
            <a:xfrm flipH="false" flipV="false" rot="0">
              <a:off x="85794" y="4750915"/>
              <a:ext cx="969723" cy="704261"/>
            </a:xfrm>
            <a:custGeom>
              <a:avLst/>
              <a:gdLst/>
              <a:ahLst/>
              <a:cxnLst/>
              <a:rect r="r" b="b" t="t" l="l"/>
              <a:pathLst>
                <a:path h="704261" w="969723">
                  <a:moveTo>
                    <a:pt x="0" y="0"/>
                  </a:moveTo>
                  <a:lnTo>
                    <a:pt x="969724" y="0"/>
                  </a:lnTo>
                  <a:lnTo>
                    <a:pt x="969724" y="704261"/>
                  </a:lnTo>
                  <a:lnTo>
                    <a:pt x="0" y="7042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1192575" y="4817590"/>
              <a:ext cx="8911099" cy="5822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15"/>
                </a:lnSpc>
                <a:spcBef>
                  <a:spcPct val="0"/>
                </a:spcBef>
              </a:pPr>
              <a:r>
                <a:rPr lang="en-US" b="true" sz="3215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Hosting del Proyecto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1192575" y="5530074"/>
              <a:ext cx="11279616" cy="9740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85"/>
                </a:lnSpc>
                <a:spcBef>
                  <a:spcPct val="0"/>
                </a:spcBef>
              </a:pPr>
              <a:r>
                <a:rPr lang="en-US" sz="2785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El proyecto se encuentra alojado en un servicio web.</a:t>
              </a:r>
            </a:p>
          </p:txBody>
        </p:sp>
        <p:sp>
          <p:nvSpPr>
            <p:cNvPr name="Freeform 16" id="16"/>
            <p:cNvSpPr/>
            <p:nvPr/>
          </p:nvSpPr>
          <p:spPr>
            <a:xfrm flipH="false" flipV="false" rot="0">
              <a:off x="0" y="6909794"/>
              <a:ext cx="969723" cy="704261"/>
            </a:xfrm>
            <a:custGeom>
              <a:avLst/>
              <a:gdLst/>
              <a:ahLst/>
              <a:cxnLst/>
              <a:rect r="r" b="b" t="t" l="l"/>
              <a:pathLst>
                <a:path h="704261" w="969723">
                  <a:moveTo>
                    <a:pt x="0" y="0"/>
                  </a:moveTo>
                  <a:lnTo>
                    <a:pt x="969723" y="0"/>
                  </a:lnTo>
                  <a:lnTo>
                    <a:pt x="969723" y="704261"/>
                  </a:lnTo>
                  <a:lnTo>
                    <a:pt x="0" y="7042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1106781" y="6976469"/>
              <a:ext cx="8911099" cy="5822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15"/>
                </a:lnSpc>
                <a:spcBef>
                  <a:spcPct val="0"/>
                </a:spcBef>
              </a:pPr>
              <a:r>
                <a:rPr lang="en-US" b="true" sz="3215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Seguridad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1106781" y="7688953"/>
              <a:ext cx="11279616" cy="9740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85"/>
                </a:lnSpc>
                <a:spcBef>
                  <a:spcPct val="0"/>
                </a:spcBef>
              </a:pPr>
              <a:r>
                <a:rPr lang="en-US" sz="2785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 implemento un sistema de seguridad para los usuarios.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3286252" y="1044023"/>
            <a:ext cx="7084014" cy="10192826"/>
          </a:xfrm>
          <a:custGeom>
            <a:avLst/>
            <a:gdLst/>
            <a:ahLst/>
            <a:cxnLst/>
            <a:rect r="r" b="b" t="t" l="l"/>
            <a:pathLst>
              <a:path h="10192826" w="7084014">
                <a:moveTo>
                  <a:pt x="0" y="0"/>
                </a:moveTo>
                <a:lnTo>
                  <a:pt x="7084014" y="0"/>
                </a:lnTo>
                <a:lnTo>
                  <a:pt x="7084014" y="10192826"/>
                </a:lnTo>
                <a:lnTo>
                  <a:pt x="0" y="101928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171558" y="9057232"/>
            <a:ext cx="2176900" cy="439360"/>
          </a:xfrm>
          <a:custGeom>
            <a:avLst/>
            <a:gdLst/>
            <a:ahLst/>
            <a:cxnLst/>
            <a:rect r="r" b="b" t="t" l="l"/>
            <a:pathLst>
              <a:path h="439360" w="2176900">
                <a:moveTo>
                  <a:pt x="0" y="0"/>
                </a:moveTo>
                <a:lnTo>
                  <a:pt x="2176901" y="0"/>
                </a:lnTo>
                <a:lnTo>
                  <a:pt x="2176901" y="439359"/>
                </a:lnTo>
                <a:lnTo>
                  <a:pt x="0" y="43935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-432764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171284" cy="10287000"/>
            <a:chOff x="0" y="0"/>
            <a:chExt cx="6895045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7878" t="0" r="17878" b="0"/>
            <a:stretch>
              <a:fillRect/>
            </a:stretch>
          </p:blipFill>
          <p:spPr>
            <a:xfrm flipH="false" flipV="false">
              <a:off x="0" y="0"/>
              <a:ext cx="6895045" cy="13716000"/>
            </a:xfrm>
            <a:prstGeom prst="rect">
              <a:avLst/>
            </a:prstGeom>
          </p:spPr>
        </p:pic>
      </p:grpSp>
      <p:sp>
        <p:nvSpPr>
          <p:cNvPr name="Freeform 4" id="4"/>
          <p:cNvSpPr/>
          <p:nvPr/>
        </p:nvSpPr>
        <p:spPr>
          <a:xfrm flipH="true" flipV="true" rot="5400000">
            <a:off x="-211400" y="4699873"/>
            <a:ext cx="10287000" cy="887254"/>
          </a:xfrm>
          <a:custGeom>
            <a:avLst/>
            <a:gdLst/>
            <a:ahLst/>
            <a:cxnLst/>
            <a:rect r="r" b="b" t="t" l="l"/>
            <a:pathLst>
              <a:path h="887254" w="10287000">
                <a:moveTo>
                  <a:pt x="10287000" y="887254"/>
                </a:moveTo>
                <a:lnTo>
                  <a:pt x="0" y="887254"/>
                </a:lnTo>
                <a:lnTo>
                  <a:pt x="0" y="0"/>
                </a:lnTo>
                <a:lnTo>
                  <a:pt x="10287000" y="0"/>
                </a:lnTo>
                <a:lnTo>
                  <a:pt x="10287000" y="88725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034557" y="4409051"/>
            <a:ext cx="10793702" cy="1583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80"/>
              </a:lnSpc>
            </a:pPr>
            <a:r>
              <a:rPr lang="en-US" sz="6080" b="true">
                <a:solidFill>
                  <a:srgbClr val="04133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FUNCIONES DEL PROGRAMA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286252" y="1044023"/>
            <a:ext cx="7084014" cy="10192826"/>
          </a:xfrm>
          <a:custGeom>
            <a:avLst/>
            <a:gdLst/>
            <a:ahLst/>
            <a:cxnLst/>
            <a:rect r="r" b="b" t="t" l="l"/>
            <a:pathLst>
              <a:path h="10192826" w="7084014">
                <a:moveTo>
                  <a:pt x="0" y="0"/>
                </a:moveTo>
                <a:lnTo>
                  <a:pt x="7084014" y="0"/>
                </a:lnTo>
                <a:lnTo>
                  <a:pt x="7084014" y="10192826"/>
                </a:lnTo>
                <a:lnTo>
                  <a:pt x="0" y="101928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171558" y="9057232"/>
            <a:ext cx="2176900" cy="439360"/>
          </a:xfrm>
          <a:custGeom>
            <a:avLst/>
            <a:gdLst/>
            <a:ahLst/>
            <a:cxnLst/>
            <a:rect r="r" b="b" t="t" l="l"/>
            <a:pathLst>
              <a:path h="439360" w="2176900">
                <a:moveTo>
                  <a:pt x="0" y="0"/>
                </a:moveTo>
                <a:lnTo>
                  <a:pt x="2176901" y="0"/>
                </a:lnTo>
                <a:lnTo>
                  <a:pt x="2176901" y="439359"/>
                </a:lnTo>
                <a:lnTo>
                  <a:pt x="0" y="4393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32764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167537" y="0"/>
            <a:ext cx="18455537" cy="1591790"/>
          </a:xfrm>
          <a:custGeom>
            <a:avLst/>
            <a:gdLst/>
            <a:ahLst/>
            <a:cxnLst/>
            <a:rect r="r" b="b" t="t" l="l"/>
            <a:pathLst>
              <a:path h="1591790" w="18455537">
                <a:moveTo>
                  <a:pt x="0" y="1591790"/>
                </a:moveTo>
                <a:lnTo>
                  <a:pt x="18455537" y="1591790"/>
                </a:lnTo>
                <a:lnTo>
                  <a:pt x="18455537" y="0"/>
                </a:lnTo>
                <a:lnTo>
                  <a:pt x="0" y="0"/>
                </a:lnTo>
                <a:lnTo>
                  <a:pt x="0" y="159179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67537" y="8695210"/>
            <a:ext cx="18455537" cy="1591790"/>
          </a:xfrm>
          <a:custGeom>
            <a:avLst/>
            <a:gdLst/>
            <a:ahLst/>
            <a:cxnLst/>
            <a:rect r="r" b="b" t="t" l="l"/>
            <a:pathLst>
              <a:path h="1591790" w="18455537">
                <a:moveTo>
                  <a:pt x="0" y="0"/>
                </a:moveTo>
                <a:lnTo>
                  <a:pt x="18455537" y="0"/>
                </a:lnTo>
                <a:lnTo>
                  <a:pt x="18455537" y="1591790"/>
                </a:lnTo>
                <a:lnTo>
                  <a:pt x="0" y="15917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082400" y="9122455"/>
            <a:ext cx="2176900" cy="439360"/>
          </a:xfrm>
          <a:custGeom>
            <a:avLst/>
            <a:gdLst/>
            <a:ahLst/>
            <a:cxnLst/>
            <a:rect r="r" b="b" t="t" l="l"/>
            <a:pathLst>
              <a:path h="439360" w="2176900">
                <a:moveTo>
                  <a:pt x="0" y="0"/>
                </a:moveTo>
                <a:lnTo>
                  <a:pt x="2176900" y="0"/>
                </a:lnTo>
                <a:lnTo>
                  <a:pt x="2176900" y="439360"/>
                </a:lnTo>
                <a:lnTo>
                  <a:pt x="0" y="4393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43276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833906" y="3066820"/>
            <a:ext cx="11127562" cy="5363344"/>
          </a:xfrm>
          <a:custGeom>
            <a:avLst/>
            <a:gdLst/>
            <a:ahLst/>
            <a:cxnLst/>
            <a:rect r="r" b="b" t="t" l="l"/>
            <a:pathLst>
              <a:path h="5363344" w="11127562">
                <a:moveTo>
                  <a:pt x="0" y="0"/>
                </a:moveTo>
                <a:lnTo>
                  <a:pt x="11127562" y="0"/>
                </a:lnTo>
                <a:lnTo>
                  <a:pt x="11127562" y="5363343"/>
                </a:lnTo>
                <a:lnTo>
                  <a:pt x="0" y="53633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23" r="0" b="-423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673848" y="2001275"/>
            <a:ext cx="15447678" cy="798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25"/>
              </a:lnSpc>
            </a:pPr>
            <a:r>
              <a:rPr lang="en-US" sz="6025" b="true">
                <a:solidFill>
                  <a:srgbClr val="04133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PROCESOS DE CAMBIO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167537" y="0"/>
            <a:ext cx="18455537" cy="1591790"/>
          </a:xfrm>
          <a:custGeom>
            <a:avLst/>
            <a:gdLst/>
            <a:ahLst/>
            <a:cxnLst/>
            <a:rect r="r" b="b" t="t" l="l"/>
            <a:pathLst>
              <a:path h="1591790" w="18455537">
                <a:moveTo>
                  <a:pt x="0" y="1591790"/>
                </a:moveTo>
                <a:lnTo>
                  <a:pt x="18455537" y="1591790"/>
                </a:lnTo>
                <a:lnTo>
                  <a:pt x="18455537" y="0"/>
                </a:lnTo>
                <a:lnTo>
                  <a:pt x="0" y="0"/>
                </a:lnTo>
                <a:lnTo>
                  <a:pt x="0" y="159179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67537" y="8695210"/>
            <a:ext cx="18455537" cy="1591790"/>
          </a:xfrm>
          <a:custGeom>
            <a:avLst/>
            <a:gdLst/>
            <a:ahLst/>
            <a:cxnLst/>
            <a:rect r="r" b="b" t="t" l="l"/>
            <a:pathLst>
              <a:path h="1591790" w="18455537">
                <a:moveTo>
                  <a:pt x="0" y="0"/>
                </a:moveTo>
                <a:lnTo>
                  <a:pt x="18455537" y="0"/>
                </a:lnTo>
                <a:lnTo>
                  <a:pt x="18455537" y="1591790"/>
                </a:lnTo>
                <a:lnTo>
                  <a:pt x="0" y="15917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082400" y="9122455"/>
            <a:ext cx="2176900" cy="439360"/>
          </a:xfrm>
          <a:custGeom>
            <a:avLst/>
            <a:gdLst/>
            <a:ahLst/>
            <a:cxnLst/>
            <a:rect r="r" b="b" t="t" l="l"/>
            <a:pathLst>
              <a:path h="439360" w="2176900">
                <a:moveTo>
                  <a:pt x="0" y="0"/>
                </a:moveTo>
                <a:lnTo>
                  <a:pt x="2176900" y="0"/>
                </a:lnTo>
                <a:lnTo>
                  <a:pt x="2176900" y="439360"/>
                </a:lnTo>
                <a:lnTo>
                  <a:pt x="0" y="4393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43276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19175" y="3312789"/>
            <a:ext cx="5342105" cy="1830711"/>
          </a:xfrm>
          <a:custGeom>
            <a:avLst/>
            <a:gdLst/>
            <a:ahLst/>
            <a:cxnLst/>
            <a:rect r="r" b="b" t="t" l="l"/>
            <a:pathLst>
              <a:path h="1830711" w="5342105">
                <a:moveTo>
                  <a:pt x="0" y="0"/>
                </a:moveTo>
                <a:lnTo>
                  <a:pt x="5342105" y="0"/>
                </a:lnTo>
                <a:lnTo>
                  <a:pt x="5342105" y="1830711"/>
                </a:lnTo>
                <a:lnTo>
                  <a:pt x="0" y="18307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1590" t="-52413" r="-38522" b="-4939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7167" y="5539974"/>
            <a:ext cx="4326121" cy="3057264"/>
          </a:xfrm>
          <a:custGeom>
            <a:avLst/>
            <a:gdLst/>
            <a:ahLst/>
            <a:cxnLst/>
            <a:rect r="r" b="b" t="t" l="l"/>
            <a:pathLst>
              <a:path h="3057264" w="4326121">
                <a:moveTo>
                  <a:pt x="0" y="0"/>
                </a:moveTo>
                <a:lnTo>
                  <a:pt x="4326121" y="0"/>
                </a:lnTo>
                <a:lnTo>
                  <a:pt x="4326121" y="3057264"/>
                </a:lnTo>
                <a:lnTo>
                  <a:pt x="0" y="305726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39528" r="0" b="-197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815787" y="2911858"/>
            <a:ext cx="9443513" cy="5685380"/>
          </a:xfrm>
          <a:custGeom>
            <a:avLst/>
            <a:gdLst/>
            <a:ahLst/>
            <a:cxnLst/>
            <a:rect r="r" b="b" t="t" l="l"/>
            <a:pathLst>
              <a:path h="5685380" w="9443513">
                <a:moveTo>
                  <a:pt x="0" y="0"/>
                </a:moveTo>
                <a:lnTo>
                  <a:pt x="9443513" y="0"/>
                </a:lnTo>
                <a:lnTo>
                  <a:pt x="9443513" y="5685380"/>
                </a:lnTo>
                <a:lnTo>
                  <a:pt x="0" y="568538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19175" y="2015042"/>
            <a:ext cx="15447678" cy="798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25"/>
              </a:lnSpc>
            </a:pPr>
            <a:r>
              <a:rPr lang="en-US" sz="6025" b="true">
                <a:solidFill>
                  <a:srgbClr val="04133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BASE DE DATOS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167537" y="0"/>
            <a:ext cx="18455537" cy="1591790"/>
          </a:xfrm>
          <a:custGeom>
            <a:avLst/>
            <a:gdLst/>
            <a:ahLst/>
            <a:cxnLst/>
            <a:rect r="r" b="b" t="t" l="l"/>
            <a:pathLst>
              <a:path h="1591790" w="18455537">
                <a:moveTo>
                  <a:pt x="0" y="1591790"/>
                </a:moveTo>
                <a:lnTo>
                  <a:pt x="18455537" y="1591790"/>
                </a:lnTo>
                <a:lnTo>
                  <a:pt x="18455537" y="0"/>
                </a:lnTo>
                <a:lnTo>
                  <a:pt x="0" y="0"/>
                </a:lnTo>
                <a:lnTo>
                  <a:pt x="0" y="159179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67537" y="8695210"/>
            <a:ext cx="18455537" cy="1591790"/>
          </a:xfrm>
          <a:custGeom>
            <a:avLst/>
            <a:gdLst/>
            <a:ahLst/>
            <a:cxnLst/>
            <a:rect r="r" b="b" t="t" l="l"/>
            <a:pathLst>
              <a:path h="1591790" w="18455537">
                <a:moveTo>
                  <a:pt x="0" y="0"/>
                </a:moveTo>
                <a:lnTo>
                  <a:pt x="18455537" y="0"/>
                </a:lnTo>
                <a:lnTo>
                  <a:pt x="18455537" y="1591790"/>
                </a:lnTo>
                <a:lnTo>
                  <a:pt x="0" y="15917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082400" y="9122455"/>
            <a:ext cx="2176900" cy="439360"/>
          </a:xfrm>
          <a:custGeom>
            <a:avLst/>
            <a:gdLst/>
            <a:ahLst/>
            <a:cxnLst/>
            <a:rect r="r" b="b" t="t" l="l"/>
            <a:pathLst>
              <a:path h="439360" w="2176900">
                <a:moveTo>
                  <a:pt x="0" y="0"/>
                </a:moveTo>
                <a:lnTo>
                  <a:pt x="2176900" y="0"/>
                </a:lnTo>
                <a:lnTo>
                  <a:pt x="2176900" y="439360"/>
                </a:lnTo>
                <a:lnTo>
                  <a:pt x="0" y="4393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43276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295169" y="2580961"/>
            <a:ext cx="10991317" cy="5736973"/>
          </a:xfrm>
          <a:custGeom>
            <a:avLst/>
            <a:gdLst/>
            <a:ahLst/>
            <a:cxnLst/>
            <a:rect r="r" b="b" t="t" l="l"/>
            <a:pathLst>
              <a:path h="5736973" w="10991317">
                <a:moveTo>
                  <a:pt x="0" y="0"/>
                </a:moveTo>
                <a:lnTo>
                  <a:pt x="10991317" y="0"/>
                </a:lnTo>
                <a:lnTo>
                  <a:pt x="10991317" y="5736973"/>
                </a:lnTo>
                <a:lnTo>
                  <a:pt x="0" y="57369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0124" r="-970" b="-5943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746984" y="1404840"/>
            <a:ext cx="15447678" cy="798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25"/>
              </a:lnSpc>
            </a:pPr>
            <a:r>
              <a:rPr lang="en-US" sz="6025" b="true">
                <a:solidFill>
                  <a:srgbClr val="04133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HOSTING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167537" y="0"/>
            <a:ext cx="18455537" cy="1591790"/>
          </a:xfrm>
          <a:custGeom>
            <a:avLst/>
            <a:gdLst/>
            <a:ahLst/>
            <a:cxnLst/>
            <a:rect r="r" b="b" t="t" l="l"/>
            <a:pathLst>
              <a:path h="1591790" w="18455537">
                <a:moveTo>
                  <a:pt x="0" y="1591790"/>
                </a:moveTo>
                <a:lnTo>
                  <a:pt x="18455537" y="1591790"/>
                </a:lnTo>
                <a:lnTo>
                  <a:pt x="18455537" y="0"/>
                </a:lnTo>
                <a:lnTo>
                  <a:pt x="0" y="0"/>
                </a:lnTo>
                <a:lnTo>
                  <a:pt x="0" y="159179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67537" y="8695210"/>
            <a:ext cx="18455537" cy="1591790"/>
          </a:xfrm>
          <a:custGeom>
            <a:avLst/>
            <a:gdLst/>
            <a:ahLst/>
            <a:cxnLst/>
            <a:rect r="r" b="b" t="t" l="l"/>
            <a:pathLst>
              <a:path h="1591790" w="18455537">
                <a:moveTo>
                  <a:pt x="0" y="0"/>
                </a:moveTo>
                <a:lnTo>
                  <a:pt x="18455537" y="0"/>
                </a:lnTo>
                <a:lnTo>
                  <a:pt x="18455537" y="1591790"/>
                </a:lnTo>
                <a:lnTo>
                  <a:pt x="0" y="15917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082400" y="9122455"/>
            <a:ext cx="2176900" cy="439360"/>
          </a:xfrm>
          <a:custGeom>
            <a:avLst/>
            <a:gdLst/>
            <a:ahLst/>
            <a:cxnLst/>
            <a:rect r="r" b="b" t="t" l="l"/>
            <a:pathLst>
              <a:path h="439360" w="2176900">
                <a:moveTo>
                  <a:pt x="0" y="0"/>
                </a:moveTo>
                <a:lnTo>
                  <a:pt x="2176900" y="0"/>
                </a:lnTo>
                <a:lnTo>
                  <a:pt x="2176900" y="439360"/>
                </a:lnTo>
                <a:lnTo>
                  <a:pt x="0" y="4393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43276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885524" y="2908590"/>
            <a:ext cx="7339317" cy="5504488"/>
          </a:xfrm>
          <a:custGeom>
            <a:avLst/>
            <a:gdLst/>
            <a:ahLst/>
            <a:cxnLst/>
            <a:rect r="r" b="b" t="t" l="l"/>
            <a:pathLst>
              <a:path h="5504488" w="7339317">
                <a:moveTo>
                  <a:pt x="0" y="0"/>
                </a:moveTo>
                <a:lnTo>
                  <a:pt x="7339317" y="0"/>
                </a:lnTo>
                <a:lnTo>
                  <a:pt x="7339317" y="5504487"/>
                </a:lnTo>
                <a:lnTo>
                  <a:pt x="0" y="55044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239418" y="1757292"/>
            <a:ext cx="3324881" cy="6937918"/>
          </a:xfrm>
          <a:custGeom>
            <a:avLst/>
            <a:gdLst/>
            <a:ahLst/>
            <a:cxnLst/>
            <a:rect r="r" b="b" t="t" l="l"/>
            <a:pathLst>
              <a:path h="6937918" w="3324881">
                <a:moveTo>
                  <a:pt x="0" y="0"/>
                </a:moveTo>
                <a:lnTo>
                  <a:pt x="3324881" y="0"/>
                </a:lnTo>
                <a:lnTo>
                  <a:pt x="3324881" y="6937918"/>
                </a:lnTo>
                <a:lnTo>
                  <a:pt x="0" y="693791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23172" y="1827613"/>
            <a:ext cx="15447678" cy="798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25"/>
              </a:lnSpc>
            </a:pPr>
            <a:r>
              <a:rPr lang="en-US" sz="6025" b="true">
                <a:solidFill>
                  <a:srgbClr val="04133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PATRON ARQUITECTÓNICO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744572" y="0"/>
            <a:ext cx="5543428" cy="10287000"/>
            <a:chOff x="0" y="0"/>
            <a:chExt cx="7391238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9596" t="0" r="9596" b="0"/>
            <a:stretch>
              <a:fillRect/>
            </a:stretch>
          </p:blipFill>
          <p:spPr>
            <a:xfrm flipH="false" flipV="false">
              <a:off x="0" y="0"/>
              <a:ext cx="7391238" cy="13716000"/>
            </a:xfrm>
            <a:prstGeom prst="rect">
              <a:avLst/>
            </a:prstGeom>
          </p:spPr>
        </p:pic>
      </p:grpSp>
      <p:sp>
        <p:nvSpPr>
          <p:cNvPr name="Freeform 4" id="4"/>
          <p:cNvSpPr/>
          <p:nvPr/>
        </p:nvSpPr>
        <p:spPr>
          <a:xfrm flipH="true" flipV="true" rot="5400000">
            <a:off x="7466986" y="4699873"/>
            <a:ext cx="10287000" cy="887254"/>
          </a:xfrm>
          <a:custGeom>
            <a:avLst/>
            <a:gdLst/>
            <a:ahLst/>
            <a:cxnLst/>
            <a:rect r="r" b="b" t="t" l="l"/>
            <a:pathLst>
              <a:path h="887254" w="10287000">
                <a:moveTo>
                  <a:pt x="10287000" y="887254"/>
                </a:moveTo>
                <a:lnTo>
                  <a:pt x="0" y="887254"/>
                </a:lnTo>
                <a:lnTo>
                  <a:pt x="0" y="0"/>
                </a:lnTo>
                <a:lnTo>
                  <a:pt x="10287000" y="0"/>
                </a:lnTo>
                <a:lnTo>
                  <a:pt x="10287000" y="88725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497290" y="3709587"/>
            <a:ext cx="11123603" cy="1872340"/>
            <a:chOff x="0" y="0"/>
            <a:chExt cx="3074070" cy="5174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074070" cy="517432"/>
            </a:xfrm>
            <a:custGeom>
              <a:avLst/>
              <a:gdLst/>
              <a:ahLst/>
              <a:cxnLst/>
              <a:rect r="r" b="b" t="t" l="l"/>
              <a:pathLst>
                <a:path h="517432" w="3074070">
                  <a:moveTo>
                    <a:pt x="35235" y="0"/>
                  </a:moveTo>
                  <a:lnTo>
                    <a:pt x="3038836" y="0"/>
                  </a:lnTo>
                  <a:cubicBezTo>
                    <a:pt x="3048181" y="0"/>
                    <a:pt x="3057143" y="3712"/>
                    <a:pt x="3063750" y="10320"/>
                  </a:cubicBezTo>
                  <a:cubicBezTo>
                    <a:pt x="3070358" y="16928"/>
                    <a:pt x="3074070" y="25890"/>
                    <a:pt x="3074070" y="35235"/>
                  </a:cubicBezTo>
                  <a:lnTo>
                    <a:pt x="3074070" y="482197"/>
                  </a:lnTo>
                  <a:cubicBezTo>
                    <a:pt x="3074070" y="491542"/>
                    <a:pt x="3070358" y="500504"/>
                    <a:pt x="3063750" y="507112"/>
                  </a:cubicBezTo>
                  <a:cubicBezTo>
                    <a:pt x="3057143" y="513719"/>
                    <a:pt x="3048181" y="517432"/>
                    <a:pt x="3038836" y="517432"/>
                  </a:cubicBezTo>
                  <a:lnTo>
                    <a:pt x="35235" y="517432"/>
                  </a:lnTo>
                  <a:cubicBezTo>
                    <a:pt x="25890" y="517432"/>
                    <a:pt x="16928" y="513719"/>
                    <a:pt x="10320" y="507112"/>
                  </a:cubicBezTo>
                  <a:cubicBezTo>
                    <a:pt x="3712" y="500504"/>
                    <a:pt x="0" y="491542"/>
                    <a:pt x="0" y="482197"/>
                  </a:cubicBezTo>
                  <a:lnTo>
                    <a:pt x="0" y="35235"/>
                  </a:lnTo>
                  <a:cubicBezTo>
                    <a:pt x="0" y="25890"/>
                    <a:pt x="3712" y="16928"/>
                    <a:pt x="10320" y="10320"/>
                  </a:cubicBezTo>
                  <a:cubicBezTo>
                    <a:pt x="16928" y="3712"/>
                    <a:pt x="25890" y="0"/>
                    <a:pt x="35235" y="0"/>
                  </a:cubicBezTo>
                  <a:close/>
                </a:path>
              </a:pathLst>
            </a:custGeom>
            <a:solidFill>
              <a:srgbClr val="04133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074070" cy="555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497290" y="5790749"/>
            <a:ext cx="11123603" cy="1872340"/>
            <a:chOff x="0" y="0"/>
            <a:chExt cx="3074070" cy="5174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074070" cy="517432"/>
            </a:xfrm>
            <a:custGeom>
              <a:avLst/>
              <a:gdLst/>
              <a:ahLst/>
              <a:cxnLst/>
              <a:rect r="r" b="b" t="t" l="l"/>
              <a:pathLst>
                <a:path h="517432" w="3074070">
                  <a:moveTo>
                    <a:pt x="35235" y="0"/>
                  </a:moveTo>
                  <a:lnTo>
                    <a:pt x="3038836" y="0"/>
                  </a:lnTo>
                  <a:cubicBezTo>
                    <a:pt x="3048181" y="0"/>
                    <a:pt x="3057143" y="3712"/>
                    <a:pt x="3063750" y="10320"/>
                  </a:cubicBezTo>
                  <a:cubicBezTo>
                    <a:pt x="3070358" y="16928"/>
                    <a:pt x="3074070" y="25890"/>
                    <a:pt x="3074070" y="35235"/>
                  </a:cubicBezTo>
                  <a:lnTo>
                    <a:pt x="3074070" y="482197"/>
                  </a:lnTo>
                  <a:cubicBezTo>
                    <a:pt x="3074070" y="491542"/>
                    <a:pt x="3070358" y="500504"/>
                    <a:pt x="3063750" y="507112"/>
                  </a:cubicBezTo>
                  <a:cubicBezTo>
                    <a:pt x="3057143" y="513719"/>
                    <a:pt x="3048181" y="517432"/>
                    <a:pt x="3038836" y="517432"/>
                  </a:cubicBezTo>
                  <a:lnTo>
                    <a:pt x="35235" y="517432"/>
                  </a:lnTo>
                  <a:cubicBezTo>
                    <a:pt x="25890" y="517432"/>
                    <a:pt x="16928" y="513719"/>
                    <a:pt x="10320" y="507112"/>
                  </a:cubicBezTo>
                  <a:cubicBezTo>
                    <a:pt x="3712" y="500504"/>
                    <a:pt x="0" y="491542"/>
                    <a:pt x="0" y="482197"/>
                  </a:cubicBezTo>
                  <a:lnTo>
                    <a:pt x="0" y="35235"/>
                  </a:lnTo>
                  <a:cubicBezTo>
                    <a:pt x="0" y="25890"/>
                    <a:pt x="3712" y="16928"/>
                    <a:pt x="10320" y="10320"/>
                  </a:cubicBezTo>
                  <a:cubicBezTo>
                    <a:pt x="16928" y="3712"/>
                    <a:pt x="25890" y="0"/>
                    <a:pt x="35235" y="0"/>
                  </a:cubicBezTo>
                  <a:close/>
                </a:path>
              </a:pathLst>
            </a:custGeom>
            <a:solidFill>
              <a:srgbClr val="04133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074070" cy="555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497290" y="7867911"/>
            <a:ext cx="11123603" cy="1872340"/>
            <a:chOff x="0" y="0"/>
            <a:chExt cx="3074070" cy="51743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074070" cy="517432"/>
            </a:xfrm>
            <a:custGeom>
              <a:avLst/>
              <a:gdLst/>
              <a:ahLst/>
              <a:cxnLst/>
              <a:rect r="r" b="b" t="t" l="l"/>
              <a:pathLst>
                <a:path h="517432" w="3074070">
                  <a:moveTo>
                    <a:pt x="35235" y="0"/>
                  </a:moveTo>
                  <a:lnTo>
                    <a:pt x="3038836" y="0"/>
                  </a:lnTo>
                  <a:cubicBezTo>
                    <a:pt x="3048181" y="0"/>
                    <a:pt x="3057143" y="3712"/>
                    <a:pt x="3063750" y="10320"/>
                  </a:cubicBezTo>
                  <a:cubicBezTo>
                    <a:pt x="3070358" y="16928"/>
                    <a:pt x="3074070" y="25890"/>
                    <a:pt x="3074070" y="35235"/>
                  </a:cubicBezTo>
                  <a:lnTo>
                    <a:pt x="3074070" y="482197"/>
                  </a:lnTo>
                  <a:cubicBezTo>
                    <a:pt x="3074070" y="491542"/>
                    <a:pt x="3070358" y="500504"/>
                    <a:pt x="3063750" y="507112"/>
                  </a:cubicBezTo>
                  <a:cubicBezTo>
                    <a:pt x="3057143" y="513719"/>
                    <a:pt x="3048181" y="517432"/>
                    <a:pt x="3038836" y="517432"/>
                  </a:cubicBezTo>
                  <a:lnTo>
                    <a:pt x="35235" y="517432"/>
                  </a:lnTo>
                  <a:cubicBezTo>
                    <a:pt x="25890" y="517432"/>
                    <a:pt x="16928" y="513719"/>
                    <a:pt x="10320" y="507112"/>
                  </a:cubicBezTo>
                  <a:cubicBezTo>
                    <a:pt x="3712" y="500504"/>
                    <a:pt x="0" y="491542"/>
                    <a:pt x="0" y="482197"/>
                  </a:cubicBezTo>
                  <a:lnTo>
                    <a:pt x="0" y="35235"/>
                  </a:lnTo>
                  <a:cubicBezTo>
                    <a:pt x="0" y="25890"/>
                    <a:pt x="3712" y="16928"/>
                    <a:pt x="10320" y="10320"/>
                  </a:cubicBezTo>
                  <a:cubicBezTo>
                    <a:pt x="16928" y="3712"/>
                    <a:pt x="25890" y="0"/>
                    <a:pt x="35235" y="0"/>
                  </a:cubicBezTo>
                  <a:close/>
                </a:path>
              </a:pathLst>
            </a:custGeom>
            <a:solidFill>
              <a:srgbClr val="04133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074070" cy="555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1290101"/>
            <a:ext cx="11203107" cy="1394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9"/>
              </a:lnSpc>
              <a:spcBef>
                <a:spcPct val="0"/>
              </a:spcBef>
            </a:pPr>
            <a:r>
              <a:rPr lang="en-US" b="true" sz="5339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VALIDACIONES DE LAS FUNCIONES DEL CRM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07565" y="4041661"/>
            <a:ext cx="6022688" cy="1101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</a:pPr>
            <a:r>
              <a:rPr lang="en-US" sz="2897" b="true">
                <a:solidFill>
                  <a:srgbClr val="F2B6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Gestión de Usuarios y Roles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607565" y="6111104"/>
            <a:ext cx="8497542" cy="1101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</a:pPr>
            <a:r>
              <a:rPr lang="en-US" sz="2897" b="true">
                <a:solidFill>
                  <a:srgbClr val="F2B6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Bases de Datos en la Nube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607565" y="8156461"/>
            <a:ext cx="6022688" cy="1101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</a:pPr>
            <a:r>
              <a:rPr lang="en-US" sz="2897" b="true">
                <a:solidFill>
                  <a:srgbClr val="F2B6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Procesos de Cambio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377132" y="4481438"/>
            <a:ext cx="9374759" cy="1166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9021" indent="-244510" lvl="1">
              <a:lnSpc>
                <a:spcPts val="2265"/>
              </a:lnSpc>
              <a:buFont typeface="Arial"/>
              <a:buChar char="•"/>
            </a:pPr>
            <a:r>
              <a:rPr lang="en-US" sz="226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Validación de inicio de sesión y permisos de acceso según roles definidos.</a:t>
            </a:r>
          </a:p>
          <a:p>
            <a:pPr algn="l" marL="489021" indent="-244510" lvl="1">
              <a:lnSpc>
                <a:spcPts val="2265"/>
              </a:lnSpc>
              <a:spcBef>
                <a:spcPct val="0"/>
              </a:spcBef>
              <a:buFont typeface="Arial"/>
              <a:buChar char="•"/>
            </a:pPr>
            <a:r>
              <a:rPr lang="en-US" sz="226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Pruebas de restricción de acceso a módulos no autorizados.</a:t>
            </a:r>
          </a:p>
          <a:p>
            <a:pPr algn="l">
              <a:lnSpc>
                <a:spcPts val="2265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377132" y="6613693"/>
            <a:ext cx="8030098" cy="1166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9021" indent="-244510" lvl="1">
              <a:lnSpc>
                <a:spcPts val="2265"/>
              </a:lnSpc>
              <a:buFont typeface="Arial"/>
              <a:buChar char="•"/>
            </a:pPr>
            <a:r>
              <a:rPr lang="en-US" sz="226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Confirmación de sincronización en tiempo real entre usuarios y base de datos.</a:t>
            </a:r>
          </a:p>
          <a:p>
            <a:pPr algn="l" marL="489021" indent="-244510" lvl="1">
              <a:lnSpc>
                <a:spcPts val="2265"/>
              </a:lnSpc>
              <a:spcBef>
                <a:spcPct val="0"/>
              </a:spcBef>
              <a:buFont typeface="Arial"/>
              <a:buChar char="•"/>
            </a:pPr>
            <a:r>
              <a:rPr lang="en-US" sz="226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Comprobación de recuperación de datos ante fallos.</a:t>
            </a:r>
          </a:p>
          <a:p>
            <a:pPr algn="l">
              <a:lnSpc>
                <a:spcPts val="2265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377132" y="8678590"/>
            <a:ext cx="8766868" cy="1166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9021" indent="-244510" lvl="1">
              <a:lnSpc>
                <a:spcPts val="2265"/>
              </a:lnSpc>
              <a:buFont typeface="Arial"/>
              <a:buChar char="•"/>
            </a:pPr>
            <a:r>
              <a:rPr lang="en-US" sz="226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Simulación de escenarios para evaluar la estabilidad del sistema tras actualizaciones.</a:t>
            </a:r>
          </a:p>
          <a:p>
            <a:pPr algn="l" marL="489021" indent="-244510" lvl="1">
              <a:lnSpc>
                <a:spcPts val="2265"/>
              </a:lnSpc>
              <a:spcBef>
                <a:spcPct val="0"/>
              </a:spcBef>
              <a:buFont typeface="Arial"/>
              <a:buChar char="•"/>
            </a:pPr>
            <a:r>
              <a:rPr lang="en-US" sz="226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Validación de impactos previstos en costo y tiempo.</a:t>
            </a:r>
          </a:p>
          <a:p>
            <a:pPr algn="l">
              <a:lnSpc>
                <a:spcPts val="2265"/>
              </a:lnSpc>
              <a:spcBef>
                <a:spcPct val="0"/>
              </a:spcBef>
            </a:pPr>
          </a:p>
        </p:txBody>
      </p:sp>
      <p:sp>
        <p:nvSpPr>
          <p:cNvPr name="Freeform 21" id="21"/>
          <p:cNvSpPr/>
          <p:nvPr/>
        </p:nvSpPr>
        <p:spPr>
          <a:xfrm flipH="false" flipV="false" rot="5400000">
            <a:off x="10619327" y="8536895"/>
            <a:ext cx="2176900" cy="439360"/>
          </a:xfrm>
          <a:custGeom>
            <a:avLst/>
            <a:gdLst/>
            <a:ahLst/>
            <a:cxnLst/>
            <a:rect r="r" b="b" t="t" l="l"/>
            <a:pathLst>
              <a:path h="439360" w="2176900">
                <a:moveTo>
                  <a:pt x="0" y="0"/>
                </a:moveTo>
                <a:lnTo>
                  <a:pt x="2176900" y="0"/>
                </a:lnTo>
                <a:lnTo>
                  <a:pt x="2176900" y="439360"/>
                </a:lnTo>
                <a:lnTo>
                  <a:pt x="0" y="4393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432764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5400000">
            <a:off x="-831880" y="809020"/>
            <a:ext cx="2176900" cy="439360"/>
          </a:xfrm>
          <a:custGeom>
            <a:avLst/>
            <a:gdLst/>
            <a:ahLst/>
            <a:cxnLst/>
            <a:rect r="r" b="b" t="t" l="l"/>
            <a:pathLst>
              <a:path h="439360" w="2176900">
                <a:moveTo>
                  <a:pt x="0" y="0"/>
                </a:moveTo>
                <a:lnTo>
                  <a:pt x="2176900" y="0"/>
                </a:lnTo>
                <a:lnTo>
                  <a:pt x="2176900" y="439360"/>
                </a:lnTo>
                <a:lnTo>
                  <a:pt x="0" y="4393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32764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09675" y="4073695"/>
            <a:ext cx="4067650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CONTACT US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75450" y="3735257"/>
            <a:ext cx="9203750" cy="3444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59"/>
              </a:lnSpc>
              <a:spcBef>
                <a:spcPct val="0"/>
              </a:spcBef>
            </a:pPr>
            <a:r>
              <a:rPr lang="en-US" b="true" sz="9899">
                <a:solidFill>
                  <a:srgbClr val="04133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GRACIAS POR SU ATENCIÓN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070599" y="0"/>
            <a:ext cx="7217401" cy="10384750"/>
          </a:xfrm>
          <a:custGeom>
            <a:avLst/>
            <a:gdLst/>
            <a:ahLst/>
            <a:cxnLst/>
            <a:rect r="r" b="b" t="t" l="l"/>
            <a:pathLst>
              <a:path h="10384750" w="7217401">
                <a:moveTo>
                  <a:pt x="0" y="0"/>
                </a:moveTo>
                <a:lnTo>
                  <a:pt x="7217401" y="0"/>
                </a:lnTo>
                <a:lnTo>
                  <a:pt x="7217401" y="10384750"/>
                </a:lnTo>
                <a:lnTo>
                  <a:pt x="0" y="10384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0432475" y="2554682"/>
            <a:ext cx="6286224" cy="5995896"/>
            <a:chOff x="0" y="0"/>
            <a:chExt cx="6324600" cy="60325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0" y="127000"/>
              <a:ext cx="6070600" cy="5778500"/>
            </a:xfrm>
            <a:custGeom>
              <a:avLst/>
              <a:gdLst/>
              <a:ahLst/>
              <a:cxnLst/>
              <a:rect r="r" b="b" t="t" l="l"/>
              <a:pathLst>
                <a:path h="5778500" w="6070600">
                  <a:moveTo>
                    <a:pt x="0" y="0"/>
                  </a:moveTo>
                  <a:lnTo>
                    <a:pt x="6070600" y="0"/>
                  </a:lnTo>
                  <a:lnTo>
                    <a:pt x="6070600" y="5778500"/>
                  </a:lnTo>
                  <a:lnTo>
                    <a:pt x="0" y="5778500"/>
                  </a:lnTo>
                  <a:close/>
                </a:path>
              </a:pathLst>
            </a:custGeom>
            <a:blipFill>
              <a:blip r:embed="rId4"/>
              <a:stretch>
                <a:fillRect l="-23174" t="0" r="-23174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24600" cy="6032500"/>
            </a:xfrm>
            <a:custGeom>
              <a:avLst/>
              <a:gdLst/>
              <a:ahLst/>
              <a:cxnLst/>
              <a:rect r="r" b="b" t="t" l="l"/>
              <a:pathLst>
                <a:path h="6032500" w="6324600">
                  <a:moveTo>
                    <a:pt x="6324600" y="6032500"/>
                  </a:moveTo>
                  <a:lnTo>
                    <a:pt x="0" y="6032500"/>
                  </a:lnTo>
                  <a:lnTo>
                    <a:pt x="0" y="0"/>
                  </a:lnTo>
                  <a:lnTo>
                    <a:pt x="6324600" y="0"/>
                  </a:lnTo>
                  <a:lnTo>
                    <a:pt x="6324600" y="6032500"/>
                  </a:lnTo>
                  <a:close/>
                  <a:moveTo>
                    <a:pt x="127000" y="5905500"/>
                  </a:moveTo>
                  <a:lnTo>
                    <a:pt x="6197600" y="5905500"/>
                  </a:lnTo>
                  <a:lnTo>
                    <a:pt x="6197600" y="127000"/>
                  </a:lnTo>
                  <a:lnTo>
                    <a:pt x="127000" y="127000"/>
                  </a:lnTo>
                  <a:lnTo>
                    <a:pt x="127000" y="5905500"/>
                  </a:lnTo>
                  <a:close/>
                </a:path>
              </a:pathLst>
            </a:custGeom>
            <a:solidFill>
              <a:srgbClr val="F2B60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9144000" y="9691207"/>
            <a:ext cx="2176900" cy="439360"/>
          </a:xfrm>
          <a:custGeom>
            <a:avLst/>
            <a:gdLst/>
            <a:ahLst/>
            <a:cxnLst/>
            <a:rect r="r" b="b" t="t" l="l"/>
            <a:pathLst>
              <a:path h="439360" w="2176900">
                <a:moveTo>
                  <a:pt x="0" y="0"/>
                </a:moveTo>
                <a:lnTo>
                  <a:pt x="2176900" y="0"/>
                </a:lnTo>
                <a:lnTo>
                  <a:pt x="2176900" y="439360"/>
                </a:lnTo>
                <a:lnTo>
                  <a:pt x="0" y="4393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432764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502399" y="1925859"/>
            <a:ext cx="2176900" cy="439360"/>
          </a:xfrm>
          <a:custGeom>
            <a:avLst/>
            <a:gdLst/>
            <a:ahLst/>
            <a:cxnLst/>
            <a:rect r="r" b="b" t="t" l="l"/>
            <a:pathLst>
              <a:path h="439360" w="2176900">
                <a:moveTo>
                  <a:pt x="0" y="0"/>
                </a:moveTo>
                <a:lnTo>
                  <a:pt x="2176900" y="0"/>
                </a:lnTo>
                <a:lnTo>
                  <a:pt x="2176900" y="439360"/>
                </a:lnTo>
                <a:lnTo>
                  <a:pt x="0" y="4393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32764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DAGXJoVf3LU</dc:identifier>
  <dcterms:modified xsi:type="dcterms:W3CDTF">2011-08-01T06:04:30Z</dcterms:modified>
  <cp:revision>1</cp:revision>
  <dc:title>www.crmbemain.com</dc:title>
</cp:coreProperties>
</file>