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2" r:id="rId6"/>
    <p:sldId id="260" r:id="rId7"/>
    <p:sldId id="259" r:id="rId8"/>
    <p:sldId id="271" r:id="rId9"/>
    <p:sldId id="294" r:id="rId10"/>
    <p:sldId id="265" r:id="rId11"/>
    <p:sldId id="274" r:id="rId12"/>
    <p:sldId id="266" r:id="rId13"/>
    <p:sldId id="273" r:id="rId14"/>
    <p:sldId id="267" r:id="rId15"/>
    <p:sldId id="269" r:id="rId16"/>
    <p:sldId id="268" r:id="rId17"/>
    <p:sldId id="308" r:id="rId18"/>
    <p:sldId id="264" r:id="rId19"/>
    <p:sldId id="297" r:id="rId20"/>
    <p:sldId id="283" r:id="rId21"/>
    <p:sldId id="284" r:id="rId22"/>
    <p:sldId id="285" r:id="rId23"/>
    <p:sldId id="263" r:id="rId24"/>
    <p:sldId id="276" r:id="rId25"/>
    <p:sldId id="275" r:id="rId26"/>
    <p:sldId id="280" r:id="rId27"/>
    <p:sldId id="281" r:id="rId28"/>
    <p:sldId id="282" r:id="rId29"/>
    <p:sldId id="279" r:id="rId30"/>
    <p:sldId id="296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8" r:id="rId39"/>
    <p:sldId id="309" r:id="rId40"/>
    <p:sldId id="302" r:id="rId41"/>
    <p:sldId id="311" r:id="rId42"/>
    <p:sldId id="301" r:id="rId43"/>
    <p:sldId id="312" r:id="rId44"/>
    <p:sldId id="300" r:id="rId45"/>
    <p:sldId id="303" r:id="rId46"/>
    <p:sldId id="304" r:id="rId47"/>
    <p:sldId id="305" r:id="rId48"/>
    <p:sldId id="30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1662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B7B4-08BB-4E7D-8FF5-2B200D758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A9C46-3B4A-46FB-9B70-1F6D05CBD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67A7F-618A-4414-A478-745C1DC2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3BA0-E0B6-40E1-ACDF-BFC22F1FE5D7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D0C5-6BD6-42AF-BDD6-898C312E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840C2-F249-49F0-970A-9F24D81B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3EEA-0D51-412C-9F00-1FCF86A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2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B529-04E6-42E9-ABDA-CBD67826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C80F0-6FAA-42FD-AEEC-8DBEF7045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C2146-9A3A-404B-BF06-74EC579A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3BA0-E0B6-40E1-ACDF-BFC22F1FE5D7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5071-D3DF-4CD1-BAC7-9B1446E7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453F0-35A7-46B6-906A-28918DB4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3EEA-0D51-412C-9F00-1FCF86A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1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B9472-0AB0-4C78-B547-F61133B6B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C43A8-93E1-4175-BBE1-0F81A0688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733A0-D764-4547-8CB6-DFEFE533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3BA0-E0B6-40E1-ACDF-BFC22F1FE5D7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6146A-8BD4-43B2-89BE-A9430AAB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6A04E-3E65-4F67-B0AB-117EF9DC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3EEA-0D51-412C-9F00-1FCF86A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6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D8B8-ED24-4FE8-A223-DBA04AC3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5A59-B860-4033-9CDF-B79B8014E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96B-40C2-4982-AF7A-991A0834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3BA0-E0B6-40E1-ACDF-BFC22F1FE5D7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5045D-FA4F-4196-ADF4-42399070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EC690-3F40-41D5-8279-A0B07806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3EEA-0D51-412C-9F00-1FCF86A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1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599A-00E4-457A-B7D8-EB44E96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B8744-FDC7-44ED-8BA5-C395B0B74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035EB-8B46-464B-BE8F-C637BA7A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3BA0-E0B6-40E1-ACDF-BFC22F1FE5D7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35454-D681-4FE5-8653-62E46C31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1A139-37CC-4D80-8BC9-C3B68301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3EEA-0D51-412C-9F00-1FCF86A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D7B3-E376-411B-AD2F-510EEFAC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AA93-05EC-4C44-8332-D0C697DD7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3D461-DF35-4C28-B69F-89B344608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B0658-571E-4C00-8545-03AE888F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3BA0-E0B6-40E1-ACDF-BFC22F1FE5D7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A557A-89C0-4477-8C0E-1CE16563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D1919-97B2-4B5F-A005-ADA3F7CD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3EEA-0D51-412C-9F00-1FCF86A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9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29A2-E7FC-4F68-96A4-8E544AE7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9343C-8046-4FDE-A78C-13F85D624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88A59-28BD-4A1A-844C-91981422B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850E5-1898-4273-9B08-41F55CB38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0F5A-D2A9-49EA-AE62-01D1D2224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7A002-30E1-478C-8BBF-0C609B55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3BA0-E0B6-40E1-ACDF-BFC22F1FE5D7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04BC3-D2F8-43D2-9967-9A4E53F9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D489D-7E57-4119-A274-F8508D99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3EEA-0D51-412C-9F00-1FCF86A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5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3F87-CDA0-493F-907D-ACEF3360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2D1AE-A2A9-4F88-B12E-F4BBBCBD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3BA0-E0B6-40E1-ACDF-BFC22F1FE5D7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765D9-D308-431C-BA9E-145ED7D6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521F8-1044-4B5F-9A5E-8304473B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3EEA-0D51-412C-9F00-1FCF86A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4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AF4DB-EF26-4E0A-97EA-B448C772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3BA0-E0B6-40E1-ACDF-BFC22F1FE5D7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011BF-F2B1-47E1-A360-9FB7B174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77C3D-C0E3-4319-BCD5-F79318FF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3EEA-0D51-412C-9F00-1FCF86A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7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0E00-CF19-4333-9128-EAD1B2AD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3C091-B496-4F2A-AE10-73812B8FD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844B1-D800-4FB3-8D35-741B1CAEE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EEC8F-3EB3-4AED-9C23-A27678B1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3BA0-E0B6-40E1-ACDF-BFC22F1FE5D7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4DFD0-E1E5-40DB-911D-E2DF5D42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5FC34-67AD-4E5D-BAA2-FDA77CFB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3EEA-0D51-412C-9F00-1FCF86A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7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2C95-5F22-4DFB-B092-96478EC9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6B230-C041-408D-8E28-26408B767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5424C-8F56-40C7-AAF0-96977A261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D71A5-92D2-46EB-9CD5-35662B20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3BA0-E0B6-40E1-ACDF-BFC22F1FE5D7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C37C2-6E81-491F-9C91-58957D6B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7C741-D35F-4A0B-863F-CFE75C0C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3EEA-0D51-412C-9F00-1FCF86A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2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30415-5DF3-4EF3-94E0-947E76F9A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1383C-611C-4776-BE76-780339565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34E4C-6D34-4BD3-B0BE-8B80EEFE3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3BA0-E0B6-40E1-ACDF-BFC22F1FE5D7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A7439-0226-48D1-8965-C46DA277E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F30E-199E-48B6-B627-FB6B62556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83EEA-0D51-412C-9F00-1FCF86A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1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E633-1208-49C5-967D-96DC6D098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OP-AMP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0CD6D-389B-4DC2-B7CC-CD09B0F7E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ECEE 421</a:t>
            </a:r>
          </a:p>
          <a:p>
            <a:r>
              <a:rPr lang="en-US" dirty="0"/>
              <a:t>Ho Wang Lam</a:t>
            </a:r>
          </a:p>
        </p:txBody>
      </p:sp>
    </p:spTree>
    <p:extLst>
      <p:ext uri="{BB962C8B-B14F-4D97-AF65-F5344CB8AC3E}">
        <p14:creationId xmlns:p14="http://schemas.microsoft.com/office/powerpoint/2010/main" val="3074819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AD31-9737-464F-81D3-49DF8B36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Gain Stage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E42D-670C-4B9F-86F4-E1C58FD56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6291"/>
            <a:ext cx="7391400" cy="4270671"/>
          </a:xfrm>
        </p:spPr>
        <p:txBody>
          <a:bodyPr>
            <a:normAutofit/>
          </a:bodyPr>
          <a:lstStyle/>
          <a:p>
            <a:r>
              <a:rPr lang="en-US" dirty="0"/>
              <a:t>Signal from Stage 1 is feed into Q18 base</a:t>
            </a:r>
          </a:p>
          <a:p>
            <a:r>
              <a:rPr lang="en-US" dirty="0"/>
              <a:t>Q17, Q18 form a Darlington pair to achieve and bate^2 and have a high gain</a:t>
            </a:r>
          </a:p>
          <a:p>
            <a:r>
              <a:rPr lang="en-US" dirty="0"/>
              <a:t>Q18 is emitter follower</a:t>
            </a:r>
          </a:p>
          <a:p>
            <a:pPr lvl="1"/>
            <a:r>
              <a:rPr lang="en-US" dirty="0"/>
              <a:t>High Rin </a:t>
            </a:r>
          </a:p>
          <a:p>
            <a:pPr lvl="1"/>
            <a:r>
              <a:rPr lang="en-US" dirty="0"/>
              <a:t>Prevent gain loss</a:t>
            </a:r>
          </a:p>
          <a:p>
            <a:r>
              <a:rPr lang="en-US" dirty="0"/>
              <a:t>Q17 common emitter amplifier </a:t>
            </a:r>
          </a:p>
          <a:p>
            <a:pPr lvl="1"/>
            <a:r>
              <a:rPr lang="en-US" dirty="0"/>
              <a:t>Load of Q17 is active load formed by </a:t>
            </a:r>
            <a:r>
              <a:rPr lang="en-US" dirty="0" err="1"/>
              <a:t>pnp</a:t>
            </a:r>
            <a:r>
              <a:rPr lang="en-US" dirty="0"/>
              <a:t> Q12, Q13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D3E0C6-70B2-48C4-A69C-ED5872D01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5" y="1547812"/>
            <a:ext cx="21907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8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8D67-337A-4551-9DB5-C98D55840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Voltage Gain Stage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2D0D1-A8E8-41D2-828F-6146312FD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74541" cy="4351338"/>
          </a:xfrm>
        </p:spPr>
        <p:txBody>
          <a:bodyPr/>
          <a:lstStyle/>
          <a:p>
            <a:r>
              <a:rPr lang="en-US" dirty="0"/>
              <a:t>The Darlington Pair with active load forming a Class A amplifiers </a:t>
            </a:r>
          </a:p>
          <a:p>
            <a:r>
              <a:rPr lang="en-US" dirty="0"/>
              <a:t>Q12,Q13 Current mirror acting as active loading to achieve high resistance</a:t>
            </a:r>
          </a:p>
          <a:p>
            <a:r>
              <a:rPr lang="en-US" dirty="0"/>
              <a:t>Rout of the current mirror:</a:t>
            </a:r>
          </a:p>
          <a:p>
            <a:r>
              <a:rPr lang="en-US" dirty="0"/>
              <a:t>Q17, Q18 form a Darlington pair to achieve and bate^2 and have a high gain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D45D7-845B-4AD2-9B93-8A9518269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139" y="3224212"/>
            <a:ext cx="1609725" cy="409575"/>
          </a:xfrm>
          <a:prstGeom prst="rect">
            <a:avLst/>
          </a:prstGeom>
        </p:spPr>
      </p:pic>
      <p:pic>
        <p:nvPicPr>
          <p:cNvPr id="1032" name="Picture 8" descr="class a amplifier classification" title="www.electronics-tutorials.ws">
            <a:extLst>
              <a:ext uri="{FF2B5EF4-FFF2-40B4-BE49-F238E27FC236}">
                <a16:creationId xmlns:a16="http://schemas.microsoft.com/office/drawing/2014/main" id="{00A28407-3921-4AED-954C-200D8DC0F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040" y="4205673"/>
            <a:ext cx="4018151" cy="183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04994B-78D4-421D-8162-E128D6E4F622}"/>
              </a:ext>
            </a:extLst>
          </p:cNvPr>
          <p:cNvSpPr txBox="1"/>
          <p:nvPr/>
        </p:nvSpPr>
        <p:spPr>
          <a:xfrm>
            <a:off x="7810150" y="6029350"/>
            <a:ext cx="3036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Example of Class A amplifier</a:t>
            </a:r>
          </a:p>
          <a:p>
            <a:r>
              <a:rPr lang="en-US" sz="1100" dirty="0"/>
              <a:t>Source: www.electronics-tutorials.ws</a:t>
            </a:r>
          </a:p>
        </p:txBody>
      </p:sp>
    </p:spTree>
    <p:extLst>
      <p:ext uri="{BB962C8B-B14F-4D97-AF65-F5344CB8AC3E}">
        <p14:creationId xmlns:p14="http://schemas.microsoft.com/office/powerpoint/2010/main" val="33661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AD31-9737-464F-81D3-49DF8B36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Gain Stage - 3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E42D-670C-4B9F-86F4-E1C58FD56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6291"/>
            <a:ext cx="7391400" cy="4270671"/>
          </a:xfrm>
        </p:spPr>
        <p:txBody>
          <a:bodyPr/>
          <a:lstStyle/>
          <a:p>
            <a:r>
              <a:rPr lang="en-US" dirty="0"/>
              <a:t>30pF cap is feedback know as Miller compensation and create a dominant pole compensation and give a pole as low as 10 Hz -3dB cutoff</a:t>
            </a:r>
          </a:p>
          <a:p>
            <a:r>
              <a:rPr lang="en-US" dirty="0"/>
              <a:t>Output of gain stage is at Q17 collector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B532D-30E1-40D8-BC14-67DC274FD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475" y="1557337"/>
            <a:ext cx="21907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84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783B-F992-41F4-9010-0432E40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66343A-D85E-4909-A434-E75589D32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3855"/>
            <a:ext cx="10515600" cy="3894877"/>
          </a:xfrm>
        </p:spPr>
      </p:pic>
    </p:spTree>
    <p:extLst>
      <p:ext uri="{BB962C8B-B14F-4D97-AF65-F5344CB8AC3E}">
        <p14:creationId xmlns:p14="http://schemas.microsoft.com/office/powerpoint/2010/main" val="139401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A65D-DB38-4A55-8CB4-2BF41072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Stage - 1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D3FE-9432-47E0-8913-550F51440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77100" cy="4229100"/>
          </a:xfrm>
        </p:spPr>
        <p:txBody>
          <a:bodyPr/>
          <a:lstStyle/>
          <a:p>
            <a:r>
              <a:rPr lang="en-US" dirty="0"/>
              <a:t>Goal of the stage is to provide a </a:t>
            </a:r>
            <a:r>
              <a:rPr lang="en-US" b="1" dirty="0"/>
              <a:t>low Rout </a:t>
            </a:r>
            <a:r>
              <a:rPr lang="en-US" dirty="0"/>
              <a:t>and able to supply a </a:t>
            </a:r>
            <a:r>
              <a:rPr lang="en-US" b="1" dirty="0"/>
              <a:t>large load current</a:t>
            </a:r>
          </a:p>
          <a:p>
            <a:r>
              <a:rPr lang="en-US" dirty="0"/>
              <a:t>Class AB output stage formed by Q14 and Q20 and bias by Q16 and R7 and R8</a:t>
            </a:r>
          </a:p>
          <a:p>
            <a:r>
              <a:rPr lang="en-US" dirty="0"/>
              <a:t>Output of the OPAMP is between R9, R10</a:t>
            </a:r>
          </a:p>
          <a:p>
            <a:r>
              <a:rPr lang="en-US" dirty="0"/>
              <a:t>Ideally Q14, Q20 should have a larger area for supplying higher loading current and minimal temperature effect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94165-DFA8-443A-B06D-015813B6F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1825625"/>
            <a:ext cx="23050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7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BAEE-AA5C-4195-80BF-6511F851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AB output stage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B6C5AF-4A9B-43E1-BE68-BF1AC0889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2175" y="1901031"/>
            <a:ext cx="5200650" cy="3648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A72A82-AFCC-4ED0-BB81-128A0CC98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0" y="1690688"/>
            <a:ext cx="23050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12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728C-8578-4AA2-BFC1-EAC1C8DF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Stage - 2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970516-94C9-472C-8744-36ED5E369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2750" cy="4351338"/>
          </a:xfrm>
        </p:spPr>
        <p:txBody>
          <a:bodyPr/>
          <a:lstStyle/>
          <a:p>
            <a:r>
              <a:rPr lang="en-US" dirty="0"/>
              <a:t>Short circuit protection Q15 limit the current go to Q14 </a:t>
            </a:r>
          </a:p>
          <a:p>
            <a:r>
              <a:rPr lang="en-US" dirty="0"/>
              <a:t>The book example has a extra </a:t>
            </a:r>
            <a:r>
              <a:rPr lang="en-US" dirty="0" err="1"/>
              <a:t>pnp</a:t>
            </a:r>
            <a:r>
              <a:rPr lang="en-US" dirty="0"/>
              <a:t> to protect Q20, however on the datasheet the protection for the sink does not exist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D59896-8027-44B1-BF30-3935D56C4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775" y="1886744"/>
            <a:ext cx="23050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89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9C23-BD22-4A32-8EC3-A16317F3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textbook and datasheet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32811E-0419-411F-AAF0-57300A534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882" y="1690688"/>
            <a:ext cx="3199513" cy="4351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91577D-0105-43E0-8476-A5E12E81D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961" y="1758513"/>
            <a:ext cx="38686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2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1BA0-0534-4DC9-A2A6-2C039999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Compare – 40mVpp Input 0V offset</a:t>
            </a:r>
            <a:br>
              <a:rPr lang="en-US" dirty="0"/>
            </a:br>
            <a:r>
              <a:rPr lang="en-US" dirty="0"/>
              <a:t>Application In An Inverting Amplifier</a:t>
            </a:r>
          </a:p>
        </p:txBody>
      </p:sp>
      <p:pic>
        <p:nvPicPr>
          <p:cNvPr id="4" name="Content Placeholder 3" descr="A picture containing green&#10;&#10;Description generated with high confidence">
            <a:extLst>
              <a:ext uri="{FF2B5EF4-FFF2-40B4-BE49-F238E27FC236}">
                <a16:creationId xmlns:a16="http://schemas.microsoft.com/office/drawing/2014/main" id="{2344C1A6-6D38-4BAA-BBF6-52953563E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" y="1949768"/>
            <a:ext cx="11531855" cy="4246946"/>
          </a:xfrm>
        </p:spPr>
      </p:pic>
    </p:spTree>
    <p:extLst>
      <p:ext uri="{BB962C8B-B14F-4D97-AF65-F5344CB8AC3E}">
        <p14:creationId xmlns:p14="http://schemas.microsoft.com/office/powerpoint/2010/main" val="2243142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1BA0-0534-4DC9-A2A6-2C039999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Compare – 2Vpp Input 1V offset</a:t>
            </a:r>
            <a:br>
              <a:rPr lang="en-US" dirty="0"/>
            </a:br>
            <a:r>
              <a:rPr lang="en-US" dirty="0"/>
              <a:t>Application In An Inverting Amplifier </a:t>
            </a:r>
            <a:r>
              <a:rPr lang="en-US" dirty="0" err="1"/>
              <a:t>Rf</a:t>
            </a:r>
            <a:r>
              <a:rPr lang="en-US" dirty="0"/>
              <a:t> 5K Rin 2.5k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C7A3BB-1D1C-400B-9C2D-073C2AE8C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14" y="1631965"/>
            <a:ext cx="9336946" cy="505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A06EC19-6B18-4EB3-918F-09ADE8CD0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Overview and Intro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835443-FCA4-47B8-AE33-8BC7EFCBA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Reconstructing the LM741 with </a:t>
            </a:r>
            <a:r>
              <a:rPr lang="en-US" sz="2000" dirty="0" err="1">
                <a:solidFill>
                  <a:schemeClr val="bg1"/>
                </a:solidFill>
              </a:rPr>
              <a:t>npn</a:t>
            </a:r>
            <a:r>
              <a:rPr lang="en-US" sz="2000" dirty="0">
                <a:solidFill>
                  <a:schemeClr val="bg1"/>
                </a:solidFill>
              </a:rPr>
              <a:t> 2N2222 and </a:t>
            </a:r>
            <a:r>
              <a:rPr lang="en-US" sz="2000" dirty="0" err="1">
                <a:solidFill>
                  <a:schemeClr val="bg1"/>
                </a:solidFill>
              </a:rPr>
              <a:t>pnp</a:t>
            </a:r>
            <a:r>
              <a:rPr lang="en-US" sz="2000" dirty="0">
                <a:solidFill>
                  <a:schemeClr val="bg1"/>
                </a:solidFill>
              </a:rPr>
              <a:t> 2N2907 and analog parts</a:t>
            </a:r>
          </a:p>
          <a:p>
            <a:r>
              <a:rPr lang="en-US" sz="2000" dirty="0">
                <a:solidFill>
                  <a:schemeClr val="bg1"/>
                </a:solidFill>
              </a:rPr>
              <a:t>Assuming electrical characteristics (Early voltage, beta, reverse saturation current of transistors, etc.) of the components are similar to the real </a:t>
            </a:r>
            <a:r>
              <a:rPr lang="en-US" sz="2000" dirty="0" err="1">
                <a:solidFill>
                  <a:schemeClr val="bg1"/>
                </a:solidFill>
              </a:rPr>
              <a:t>npn</a:t>
            </a:r>
            <a:r>
              <a:rPr lang="en-US" sz="2000" dirty="0">
                <a:solidFill>
                  <a:schemeClr val="bg1"/>
                </a:solidFill>
              </a:rPr>
              <a:t> 2N2222 and </a:t>
            </a:r>
            <a:r>
              <a:rPr lang="en-US" sz="2000" dirty="0" err="1">
                <a:solidFill>
                  <a:schemeClr val="bg1"/>
                </a:solidFill>
              </a:rPr>
              <a:t>pnp</a:t>
            </a:r>
            <a:r>
              <a:rPr lang="en-US" sz="2000" dirty="0">
                <a:solidFill>
                  <a:schemeClr val="bg1"/>
                </a:solidFill>
              </a:rPr>
              <a:t> 2N2907 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7EFE9-E07C-4195-BD03-851898AC6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587" y="981091"/>
            <a:ext cx="7492806" cy="454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24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F66C-A999-4F4C-829F-9DBF4412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analysis - 1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190AE6-3F13-4CA3-B04B-623DC7789DF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7627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Caps are open circuits</a:t>
            </a:r>
          </a:p>
          <a:p>
            <a:r>
              <a:rPr lang="en-US" dirty="0"/>
              <a:t>Short all input signals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50643E-5697-412C-BBEC-652CF10FD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766" y="1568742"/>
            <a:ext cx="7025034" cy="427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55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F66C-A999-4F4C-829F-9DBF4412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analysis - 2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A4CD6E-D2CB-42EF-974A-904FDD7C8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826" y="1388945"/>
            <a:ext cx="70199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99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F66C-A999-4F4C-829F-9DBF4412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analysis - 3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52382-263B-42DC-BDF4-9A2674FCC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484" y="1213272"/>
            <a:ext cx="7356316" cy="527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30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4AB7-9200-47F2-B587-2890C2573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Compare - Frequency Response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3844F-BE0F-46AF-9A56-3D23E3725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A68ACC-2429-4B91-AE86-4C6F448D9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38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8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E9ACD6-089E-4310-A866-A88A6EB10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9734"/>
            <a:ext cx="10515600" cy="388311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3B848D0-A1CA-4ACA-ADC9-AF596A6B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Compare - Frequency Response</a:t>
            </a:r>
            <a:br>
              <a:rPr lang="en-US" dirty="0"/>
            </a:br>
            <a:r>
              <a:rPr lang="en-US" dirty="0"/>
              <a:t>Stage 1</a:t>
            </a:r>
          </a:p>
        </p:txBody>
      </p:sp>
    </p:spTree>
    <p:extLst>
      <p:ext uri="{BB962C8B-B14F-4D97-AF65-F5344CB8AC3E}">
        <p14:creationId xmlns:p14="http://schemas.microsoft.com/office/powerpoint/2010/main" val="4105673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43C687-5C38-4A0E-8373-C5426AA38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3676"/>
            <a:ext cx="10515600" cy="38352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434F6C9-814D-47B8-B3F6-CC8A0942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Compare - Frequency Response Stage 2</a:t>
            </a:r>
          </a:p>
        </p:txBody>
      </p:sp>
    </p:spTree>
    <p:extLst>
      <p:ext uri="{BB962C8B-B14F-4D97-AF65-F5344CB8AC3E}">
        <p14:creationId xmlns:p14="http://schemas.microsoft.com/office/powerpoint/2010/main" val="127775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0CB3-7AB0-47B9-91F8-43D1470A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Compare - Voltage Swing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F33109-1095-4B8E-99DE-28276657D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4761" cy="4351338"/>
          </a:xfrm>
        </p:spPr>
        <p:txBody>
          <a:bodyPr/>
          <a:lstStyle/>
          <a:p>
            <a:r>
              <a:rPr lang="en-US" dirty="0"/>
              <a:t>DC vin from -10 to 10</a:t>
            </a:r>
          </a:p>
          <a:p>
            <a:r>
              <a:rPr lang="en-US" dirty="0"/>
              <a:t>Expecting gain of -2 since </a:t>
            </a:r>
            <a:r>
              <a:rPr lang="en-US" dirty="0" err="1"/>
              <a:t>Rf</a:t>
            </a:r>
            <a:r>
              <a:rPr lang="en-US" dirty="0"/>
              <a:t>/ Rin = 5k/2.5k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604EDB-868C-4728-8649-EB1E9D472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4869"/>
            <a:ext cx="49434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29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0CB3-7AB0-47B9-91F8-43D1470A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Compare - Voltage Swing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DC4482-6DA4-4CA2-B2B8-71BF9A43A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4510"/>
            <a:ext cx="10515600" cy="387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22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0CB3-7AB0-47B9-91F8-43D1470A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Compare – </a:t>
            </a:r>
            <a:br>
              <a:rPr lang="en-US" dirty="0"/>
            </a:br>
            <a:r>
              <a:rPr lang="en-US" dirty="0"/>
              <a:t>Voltage Swing My 741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522296-729B-4B22-9C64-055670B1A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2" y="1623165"/>
            <a:ext cx="11761365" cy="439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63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C40AB6-A662-42B0-849A-0AB06295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Compare – Voltage Swing Zoomed In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6C2D445-EA17-4FD6-8AED-0F4EB81D627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347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DC vin from -10 to 10</a:t>
            </a:r>
          </a:p>
          <a:p>
            <a:r>
              <a:rPr lang="en-US" dirty="0"/>
              <a:t>Expecting gain of -2 since </a:t>
            </a:r>
            <a:r>
              <a:rPr lang="en-US" dirty="0" err="1"/>
              <a:t>Rf</a:t>
            </a:r>
            <a:r>
              <a:rPr lang="en-US" dirty="0"/>
              <a:t>/ Rin = 5k/2.5k</a:t>
            </a:r>
          </a:p>
          <a:p>
            <a:r>
              <a:rPr lang="en-US" dirty="0"/>
              <a:t>Not as good as real 741 but still within datasheet range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158333-FCD5-4CEA-9375-ADDB14BAA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793" y="1825625"/>
            <a:ext cx="5550629" cy="1713519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CD4BDF6-630D-4DF3-8BC6-460523A3B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7891" y="5493313"/>
            <a:ext cx="5391150" cy="30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51C69F-7850-4CE8-BF07-67EE1380E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793" y="4001294"/>
            <a:ext cx="5633382" cy="179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6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CA34-AB9A-4D36-B0FB-8CA94A44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Breakdown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B084A7-0965-4C71-8583-AF6C3DBC4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134" y="1309440"/>
            <a:ext cx="11605566" cy="48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45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E6DF-01D4-4454-8E4D-1981198EC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207" y="402672"/>
            <a:ext cx="9532690" cy="775152"/>
          </a:xfrm>
        </p:spPr>
        <p:txBody>
          <a:bodyPr>
            <a:normAutofit fontScale="90000"/>
          </a:bodyPr>
          <a:lstStyle/>
          <a:p>
            <a:r>
              <a:rPr lang="en-US" dirty="0"/>
              <a:t>Electrical Characteristics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C11F4-8FF4-4D3A-879D-5721330A5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02" y="1534792"/>
            <a:ext cx="68199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30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AD03-28F3-4B72-B6E4-EEDBE222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offset Input offset voltage Vos - 2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E18341-816C-4045-98AC-0C2833712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7487" y="1777591"/>
            <a:ext cx="4267200" cy="2352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955039-F652-46A7-AA55-5FE219F2E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33" y="2016154"/>
            <a:ext cx="3971925" cy="76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150C10-8C12-4D93-96EC-7A8D3B101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63" y="2953929"/>
            <a:ext cx="1669846" cy="89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28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5668-FA45-4786-914D-D4E4F2AF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offset voltage Vos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80923-341A-410D-AB06-1646357A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741 Vos = 568.3mV / 2 = 284mV</a:t>
            </a:r>
          </a:p>
          <a:p>
            <a:r>
              <a:rPr lang="en-US" dirty="0"/>
              <a:t>Real 741 Vos = 19.17mV / 2 = 9.58mV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314012A-C6A3-4961-8C13-14CD94FA1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593" y="2825750"/>
            <a:ext cx="4295775" cy="3486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D9429E-0B7C-4592-AA44-11A384115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984" y="2706687"/>
            <a:ext cx="4438650" cy="3724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06464B-8793-428E-BCE3-27A658916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418" y="1869883"/>
            <a:ext cx="1703664" cy="911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BF625D-2004-4EEF-889C-9936DBBA8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403" y="1273175"/>
            <a:ext cx="66389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70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AAC5-AF12-48EB-B480-EF76D6D4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Bias Current, Positive Terminal, I</a:t>
            </a:r>
            <a:r>
              <a:rPr lang="en-US" baseline="-25000" dirty="0"/>
              <a:t>B2 </a:t>
            </a:r>
            <a:r>
              <a:rPr lang="en-US" dirty="0"/>
              <a:t>- 1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4905C4-358C-456D-92A1-CA147DEA3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785" y="2098042"/>
            <a:ext cx="5842510" cy="729048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0B4D236-8E81-4402-B2B9-FFA5AB9A2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657" y="2098042"/>
            <a:ext cx="4267200" cy="2352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7C028F-1B09-4F6F-B846-1BD84F3B2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395" y="3043936"/>
            <a:ext cx="10763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36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72FD-DFBB-47DF-A2E9-F975E002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Bias Current, Positive Terminal, I</a:t>
            </a:r>
            <a:r>
              <a:rPr lang="en-US" baseline="-25000" dirty="0"/>
              <a:t>B2 </a:t>
            </a:r>
            <a:r>
              <a:rPr lang="en-US" dirty="0"/>
              <a:t>- 2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3ADBBB-DA69-4D00-9033-A8A508823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668" y="1424251"/>
            <a:ext cx="2661035" cy="153068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DD4954-2DD7-4EB6-B9FD-8312FFFA2D6F}"/>
              </a:ext>
            </a:extLst>
          </p:cNvPr>
          <p:cNvSpPr txBox="1">
            <a:spLocks/>
          </p:cNvSpPr>
          <p:nvPr/>
        </p:nvSpPr>
        <p:spPr>
          <a:xfrm>
            <a:off x="757297" y="180809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 741 Ib2 = -93.08pV / (1M(1+1k/100)) = 8.4uA </a:t>
            </a:r>
          </a:p>
          <a:p>
            <a:r>
              <a:rPr lang="en-US" dirty="0"/>
              <a:t>Real 741 Ib2 = 291.5uV / (1M(1+1k/100)) = 26.5pA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E9B4E4-DA21-4331-8D6D-12BA01E9C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203" y="2954935"/>
            <a:ext cx="4286250" cy="3448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CBD3F9-0A7F-469D-A053-FC26E1827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651" y="2954935"/>
            <a:ext cx="4581525" cy="3638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A0C341-56FC-45EA-A856-BC0E08821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803" y="1338263"/>
            <a:ext cx="66103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67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342D-602F-49E4-B207-85738FD9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Offset Current I</a:t>
            </a:r>
            <a:r>
              <a:rPr lang="en-US" baseline="-25000" dirty="0"/>
              <a:t>OS  </a:t>
            </a:r>
            <a:r>
              <a:rPr lang="en-US" dirty="0"/>
              <a:t>- 1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2EA7C6-C84D-4C4C-9EAA-21AAC7739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888" y="1880597"/>
            <a:ext cx="5266861" cy="1010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B241AC-CF14-44F7-8EE2-659DBD6F3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080934"/>
            <a:ext cx="5621323" cy="2239571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4C3642F3-966A-407D-BD18-4DEDFC629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321" y="2891026"/>
            <a:ext cx="42672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8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3E49-B6A0-41B5-B56E-B4A0E5F8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Offset Current I</a:t>
            </a:r>
            <a:r>
              <a:rPr lang="en-US" baseline="-25000" dirty="0"/>
              <a:t>OS  </a:t>
            </a:r>
            <a:r>
              <a:rPr lang="en-US" dirty="0"/>
              <a:t>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6E017-0A59-47AF-870B-BC16196B1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datasheet value for IOS is given as typically 2 </a:t>
            </a:r>
            <a:r>
              <a:rPr lang="en-US" sz="2000" dirty="0" err="1"/>
              <a:t>nA</a:t>
            </a:r>
            <a:r>
              <a:rPr lang="en-US" sz="2000" dirty="0"/>
              <a:t> and maximum 20 </a:t>
            </a:r>
            <a:r>
              <a:rPr lang="en-US" sz="2000" dirty="0" err="1"/>
              <a:t>nA</a:t>
            </a:r>
            <a:r>
              <a:rPr lang="en-US" sz="2000" dirty="0"/>
              <a:t> under ideal temperature conditions. Using this value, the maximum value of </a:t>
            </a:r>
            <a:r>
              <a:rPr lang="en-US" sz="2000" dirty="0" err="1"/>
              <a:t>Vout</a:t>
            </a:r>
            <a:r>
              <a:rPr lang="en-US" sz="2000" dirty="0"/>
              <a:t> can be calculated given that </a:t>
            </a:r>
            <a:r>
              <a:rPr lang="en-US" sz="2000" dirty="0" err="1"/>
              <a:t>Rf</a:t>
            </a:r>
            <a:r>
              <a:rPr lang="en-US" sz="2000" dirty="0"/>
              <a:t> =1 MΩ.</a:t>
            </a:r>
          </a:p>
          <a:p>
            <a:r>
              <a:rPr lang="en-US" sz="2000" dirty="0" err="1"/>
              <a:t>Vout</a:t>
            </a:r>
            <a:r>
              <a:rPr lang="en-US" sz="2000" dirty="0"/>
              <a:t> = </a:t>
            </a:r>
            <a:r>
              <a:rPr lang="en-US" sz="2000" dirty="0" err="1"/>
              <a:t>Rf</a:t>
            </a:r>
            <a:r>
              <a:rPr lang="en-US" sz="2000" dirty="0"/>
              <a:t> (IOS) </a:t>
            </a:r>
          </a:p>
          <a:p>
            <a:r>
              <a:rPr lang="en-US" sz="2000" dirty="0" err="1"/>
              <a:t>Voutmax</a:t>
            </a:r>
            <a:r>
              <a:rPr lang="en-US" sz="2000" dirty="0"/>
              <a:t> = (1 MΩ)(20 </a:t>
            </a:r>
            <a:r>
              <a:rPr lang="en-US" sz="2000" dirty="0" err="1"/>
              <a:t>nA</a:t>
            </a:r>
            <a:r>
              <a:rPr lang="en-US" sz="2000" dirty="0"/>
              <a:t>) = 20 mV</a:t>
            </a:r>
          </a:p>
          <a:p>
            <a:r>
              <a:rPr lang="en-US" sz="2000" dirty="0"/>
              <a:t>The computed value of IOS was calculated using the measured </a:t>
            </a:r>
            <a:r>
              <a:rPr lang="en-US" sz="2000" dirty="0" err="1"/>
              <a:t>Vout</a:t>
            </a:r>
            <a:r>
              <a:rPr lang="en-US" sz="2000" dirty="0"/>
              <a:t> of the circuit with R1=100 </a:t>
            </a:r>
            <a:r>
              <a:rPr lang="en-US" sz="2000" dirty="0" err="1"/>
              <a:t>kΩ</a:t>
            </a:r>
            <a:r>
              <a:rPr lang="en-US" sz="2000" dirty="0"/>
              <a:t>, </a:t>
            </a:r>
            <a:r>
              <a:rPr lang="en-US" sz="2000" dirty="0" err="1"/>
              <a:t>Rf</a:t>
            </a:r>
            <a:r>
              <a:rPr lang="en-US" sz="2000" dirty="0"/>
              <a:t>=1 MΩ, and R2=R1||</a:t>
            </a:r>
            <a:r>
              <a:rPr lang="en-US" sz="2000" dirty="0" err="1"/>
              <a:t>Rf</a:t>
            </a:r>
            <a:r>
              <a:rPr lang="en-US" sz="2000" dirty="0"/>
              <a:t>=91 </a:t>
            </a:r>
            <a:r>
              <a:rPr lang="en-US" sz="2000" dirty="0" err="1"/>
              <a:t>kΩ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C102FD-9270-45A5-AB26-CFDC9174E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140200"/>
            <a:ext cx="4267200" cy="2352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0D565D-5F34-4AA4-8170-0BC922D65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02" y="1370311"/>
            <a:ext cx="66579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08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00B6-8ABF-4F5B-B2ED-05526B53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Offset Current I</a:t>
            </a:r>
            <a:r>
              <a:rPr lang="en-US" baseline="-25000" dirty="0"/>
              <a:t>OS  </a:t>
            </a:r>
            <a:r>
              <a:rPr lang="en-US" dirty="0"/>
              <a:t>- 3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39BC87-949F-40B1-BA4F-DA1A66196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0" y="2484940"/>
            <a:ext cx="4476750" cy="3552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CF6222-BC9A-4459-B1B2-73B7BD5F7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25" y="2413502"/>
            <a:ext cx="4676775" cy="3695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580376-A0FA-4A8E-9C3E-F5CF4CB2FC6A}"/>
              </a:ext>
            </a:extLst>
          </p:cNvPr>
          <p:cNvSpPr/>
          <p:nvPr/>
        </p:nvSpPr>
        <p:spPr>
          <a:xfrm>
            <a:off x="1235978" y="17646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datasheet </a:t>
            </a:r>
            <a:r>
              <a:rPr lang="en-US" dirty="0" err="1"/>
              <a:t>Ios</a:t>
            </a:r>
            <a:r>
              <a:rPr lang="en-US" dirty="0"/>
              <a:t>: Typical 2 </a:t>
            </a:r>
            <a:r>
              <a:rPr lang="en-US" dirty="0" err="1"/>
              <a:t>nA</a:t>
            </a:r>
            <a:r>
              <a:rPr lang="en-US" dirty="0"/>
              <a:t> and maximum 20 </a:t>
            </a:r>
            <a:r>
              <a:rPr lang="en-US" dirty="0" err="1"/>
              <a:t>nA</a:t>
            </a:r>
            <a:endParaRPr lang="en-US" dirty="0"/>
          </a:p>
          <a:p>
            <a:r>
              <a:rPr lang="en-US" dirty="0"/>
              <a:t>My 741 </a:t>
            </a:r>
            <a:r>
              <a:rPr lang="en-US" dirty="0" err="1"/>
              <a:t>Ios</a:t>
            </a:r>
            <a:r>
              <a:rPr lang="en-US" dirty="0"/>
              <a:t> = -7.892mV/1M = 7.89nA </a:t>
            </a:r>
          </a:p>
          <a:p>
            <a:r>
              <a:rPr lang="en-US" dirty="0"/>
              <a:t>Real 741 </a:t>
            </a:r>
            <a:r>
              <a:rPr lang="en-US" dirty="0" err="1"/>
              <a:t>Ios</a:t>
            </a:r>
            <a:r>
              <a:rPr lang="en-US" dirty="0"/>
              <a:t> = -7.235mV/1M = 7.24nA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2A0301-9B13-4CBA-843D-85CF6F528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358" y="1588837"/>
            <a:ext cx="1490925" cy="7540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E0D6E2-8D08-46DB-8968-EA35FDCB8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102" y="1370311"/>
            <a:ext cx="66579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94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4FC8-2BC5-447A-99A3-2FC92EAE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mode Rejection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FC929C-14DB-4F0E-ADFE-16DE7391B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4324" y="943761"/>
            <a:ext cx="4333875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08FC63-CD17-4F7D-8FBA-C588B3D69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5463"/>
            <a:ext cx="4257675" cy="752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34F2D-416B-4CB3-BBBD-2CB7BD7A6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85913"/>
            <a:ext cx="7496175" cy="209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98946A-9360-4558-A075-8DA6EA3AF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229761"/>
            <a:ext cx="3697878" cy="28522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FE2F44-409B-455C-8893-DC4E145CA6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4729" y="2955056"/>
            <a:ext cx="5880945" cy="323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63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9472-32CB-4468-95BC-B56FFB92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Slew Rate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B7124E-1193-4221-A482-AA6A00F3A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0967" y="4559459"/>
            <a:ext cx="3019425" cy="13525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20425C-5A39-4C11-9B02-24DAE7DA4B88}"/>
              </a:ext>
            </a:extLst>
          </p:cNvPr>
          <p:cNvSpPr/>
          <p:nvPr/>
        </p:nvSpPr>
        <p:spPr>
          <a:xfrm>
            <a:off x="838200" y="1955215"/>
            <a:ext cx="6339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Droid Sans"/>
              </a:rPr>
              <a:t>Slew Rate = 2*</a:t>
            </a:r>
            <a:r>
              <a:rPr lang="el-GR" dirty="0"/>
              <a:t> π </a:t>
            </a:r>
            <a:r>
              <a:rPr lang="en-US" dirty="0">
                <a:solidFill>
                  <a:srgbClr val="333333"/>
                </a:solidFill>
                <a:latin typeface="Droid Sans"/>
              </a:rPr>
              <a:t>*f*V </a:t>
            </a:r>
          </a:p>
          <a:p>
            <a:r>
              <a:rPr lang="en-US" dirty="0">
                <a:solidFill>
                  <a:srgbClr val="333333"/>
                </a:solidFill>
                <a:latin typeface="Droid Sans"/>
              </a:rPr>
              <a:t>f = the highest signal frequency, Hz</a:t>
            </a:r>
            <a:br>
              <a:rPr lang="en-US" dirty="0"/>
            </a:br>
            <a:r>
              <a:rPr lang="en-US" dirty="0">
                <a:solidFill>
                  <a:srgbClr val="333333"/>
                </a:solidFill>
                <a:latin typeface="Droid Sans"/>
              </a:rPr>
              <a:t>V = the maximum peak voltage of the signal</a:t>
            </a:r>
          </a:p>
          <a:p>
            <a:endParaRPr lang="en-US" dirty="0">
              <a:solidFill>
                <a:srgbClr val="333333"/>
              </a:solidFill>
              <a:latin typeface="Droid Sans"/>
            </a:endParaRPr>
          </a:p>
          <a:p>
            <a:r>
              <a:rPr lang="en-US" dirty="0">
                <a:solidFill>
                  <a:srgbClr val="333333"/>
                </a:solidFill>
                <a:latin typeface="Droid Sans"/>
              </a:rPr>
              <a:t>Cutoff around 33kHz</a:t>
            </a:r>
          </a:p>
          <a:p>
            <a:r>
              <a:rPr lang="el-GR" dirty="0"/>
              <a:t>2 π </a:t>
            </a:r>
            <a:r>
              <a:rPr lang="en-US" dirty="0"/>
              <a:t>x 33 000 x 2 = 0.414744 V/µs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EC9123-96D8-4041-B442-7F14ABA67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502" y="1579245"/>
            <a:ext cx="4943475" cy="2266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30A240-79B8-4B00-97C8-D05BFE342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17" y="4355652"/>
            <a:ext cx="6339840" cy="20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8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22C5-8FEA-492F-8218-85A5E206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746A5-C67C-48A9-B476-2435937D8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1950" cy="4351338"/>
          </a:xfrm>
        </p:spPr>
        <p:txBody>
          <a:bodyPr/>
          <a:lstStyle/>
          <a:p>
            <a:r>
              <a:rPr lang="en-US" dirty="0"/>
              <a:t>Vin of 40mVpp sin wave at 5000Hz</a:t>
            </a:r>
          </a:p>
          <a:p>
            <a:r>
              <a:rPr lang="en-US" dirty="0"/>
              <a:t>V+ of 15V</a:t>
            </a:r>
          </a:p>
          <a:p>
            <a:r>
              <a:rPr lang="en-US" dirty="0"/>
              <a:t>V- of -15V</a:t>
            </a:r>
          </a:p>
          <a:p>
            <a:r>
              <a:rPr lang="en-US" dirty="0" err="1"/>
              <a:t>Rf</a:t>
            </a:r>
            <a:r>
              <a:rPr lang="en-US" dirty="0"/>
              <a:t> = 5k</a:t>
            </a:r>
          </a:p>
          <a:p>
            <a:r>
              <a:rPr lang="en-US" dirty="0"/>
              <a:t>Rin = 2.5k</a:t>
            </a:r>
          </a:p>
          <a:p>
            <a:r>
              <a:rPr lang="en-US" dirty="0"/>
              <a:t>Expecting gain: </a:t>
            </a:r>
          </a:p>
          <a:p>
            <a:r>
              <a:rPr lang="en-US" dirty="0" err="1"/>
              <a:t>Rf</a:t>
            </a:r>
            <a:r>
              <a:rPr lang="en-US" dirty="0"/>
              <a:t>/Rin = -2 V/V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FF486-9336-4E11-AF4E-157B0603A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348" y="1825625"/>
            <a:ext cx="7017870" cy="42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418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38A8-5A9C-43F7-90E3-ECBF80BA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CMOS low power OPAMP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1D1A8E-095D-40B2-955A-4724C662C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1257300"/>
            <a:ext cx="3524250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F329AD-F71F-46CD-B705-059BD5479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" y="4000501"/>
            <a:ext cx="4632469" cy="2492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743664-0968-49AC-8C66-01D4B12E6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362" y="1690688"/>
            <a:ext cx="72990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90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F74A-0CB9-41F5-807A-A9017969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F17D2-61DA-441E-8160-D5A0C6E3E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933575"/>
            <a:ext cx="2476500" cy="520065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CA91E7-40DD-4469-A29A-CE1FDAD31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37885" y="3026886"/>
            <a:ext cx="5010150" cy="2695575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17843DF-16CF-4DE7-ADE7-12FE6AAB4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542" y="1509712"/>
            <a:ext cx="34956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808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A981E8-FC3F-4FFD-88C5-781756A95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1939" y="2396221"/>
            <a:ext cx="2286000" cy="33242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545E03D-C290-450B-8CB2-682118633973}"/>
              </a:ext>
            </a:extLst>
          </p:cNvPr>
          <p:cNvSpPr txBox="1">
            <a:spLocks/>
          </p:cNvSpPr>
          <p:nvPr/>
        </p:nvSpPr>
        <p:spPr>
          <a:xfrm>
            <a:off x="838200" y="3581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Input stage - Differential Input -1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EDD55E-1B7C-4250-89C0-AB8EE2BA2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845" y="1528054"/>
            <a:ext cx="2686050" cy="4200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5F26F2-724B-43CC-BE52-346BCE406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729" y="2396221"/>
            <a:ext cx="2897364" cy="322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40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545E03D-C290-450B-8CB2-682118633973}"/>
              </a:ext>
            </a:extLst>
          </p:cNvPr>
          <p:cNvSpPr txBox="1">
            <a:spLocks/>
          </p:cNvSpPr>
          <p:nvPr/>
        </p:nvSpPr>
        <p:spPr>
          <a:xfrm>
            <a:off x="838200" y="3581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Input stage - Differential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C8929-2742-4D2B-B571-FB6CEEF49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Biased by current source </a:t>
            </a:r>
            <a:r>
              <a:rPr lang="en-US" i="1" dirty="0"/>
              <a:t>Q</a:t>
            </a:r>
            <a:r>
              <a:rPr lang="en-US" dirty="0"/>
              <a:t>5</a:t>
            </a:r>
          </a:p>
          <a:p>
            <a:r>
              <a:rPr lang="en-US" dirty="0"/>
              <a:t>Differential pair </a:t>
            </a:r>
            <a:r>
              <a:rPr lang="en-US" i="1" dirty="0"/>
              <a:t>Q</a:t>
            </a:r>
            <a:r>
              <a:rPr lang="en-US" dirty="0"/>
              <a:t>1–</a:t>
            </a:r>
            <a:r>
              <a:rPr lang="en-US" i="1" dirty="0"/>
              <a:t>Q</a:t>
            </a:r>
            <a:r>
              <a:rPr lang="en-US" dirty="0"/>
              <a:t>2</a:t>
            </a:r>
          </a:p>
          <a:p>
            <a:r>
              <a:rPr lang="en-US" dirty="0"/>
              <a:t>Current-mirror load </a:t>
            </a:r>
            <a:r>
              <a:rPr lang="en-US" i="1" dirty="0"/>
              <a:t>Q</a:t>
            </a:r>
            <a:r>
              <a:rPr lang="en-US" dirty="0"/>
              <a:t>3–</a:t>
            </a:r>
            <a:r>
              <a:rPr lang="en-US" i="1" dirty="0"/>
              <a:t>Q4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7AB392-5CD3-4E9D-8750-176292184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487" y="1175385"/>
            <a:ext cx="21812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001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DD98-8186-430F-B8D5-FE4EBA50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put Stage – Common-Source Amp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1BEE28-A35F-40F5-9585-1DF05583EA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02DAE0-37A6-4302-BB45-44137C70F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common-source transistor </a:t>
            </a:r>
            <a:r>
              <a:rPr lang="en-US" i="1" dirty="0"/>
              <a:t>Q</a:t>
            </a:r>
            <a:r>
              <a:rPr lang="en-US" dirty="0"/>
              <a:t>6</a:t>
            </a:r>
          </a:p>
          <a:p>
            <a:r>
              <a:rPr lang="en-US" dirty="0"/>
              <a:t>current-source load </a:t>
            </a:r>
            <a:r>
              <a:rPr lang="en-US" i="1" dirty="0"/>
              <a:t>Q</a:t>
            </a:r>
            <a:r>
              <a:rPr lang="en-US" dirty="0"/>
              <a:t>7.</a:t>
            </a:r>
          </a:p>
          <a:p>
            <a:r>
              <a:rPr lang="en-US" dirty="0"/>
              <a:t>frequency compensating the op amp Cc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9F5287-5961-42B3-B785-67FF1476C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695" y="1385887"/>
            <a:ext cx="18478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18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D8075-2CA9-4D15-87CC-24DB369F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dirty="0" err="1"/>
              <a:t>Rf</a:t>
            </a:r>
            <a:r>
              <a:rPr lang="en-US" dirty="0"/>
              <a:t> = 5k, Rin = 5k, Vin 40mVpp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617D7D-FAA6-4036-BCFA-1A84189FD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1942"/>
            <a:ext cx="10515600" cy="381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51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DF0B-1752-4A65-9D99-54DAEBCE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dirty="0" err="1"/>
              <a:t>Rf</a:t>
            </a:r>
            <a:r>
              <a:rPr lang="en-US" dirty="0"/>
              <a:t> = 5k, Rin = 2.5k, Vin 40mVpp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B26B46-3CFF-4FE9-B0C6-A37541C32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7780"/>
            <a:ext cx="10515600" cy="386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998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D6AB-5777-4706-8FEE-1DFEB913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- Frequency Response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D6AEE5-BC88-4E2F-9E47-B0F781926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0784"/>
            <a:ext cx="10515600" cy="386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877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2A59-C56D-436B-AE8B-EDE64005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- Voltage Swing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AD7A89-7CAF-4052-860F-69FB2C7F1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6032"/>
            <a:ext cx="10515600" cy="391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4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833F-7D8B-49AE-9A7A-989A783F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to real LM741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B8C545-7B57-4E2B-A29F-3E14B639A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180" y="1881685"/>
            <a:ext cx="5115639" cy="4239217"/>
          </a:xfrm>
        </p:spPr>
      </p:pic>
    </p:spTree>
    <p:extLst>
      <p:ext uri="{BB962C8B-B14F-4D97-AF65-F5344CB8AC3E}">
        <p14:creationId xmlns:p14="http://schemas.microsoft.com/office/powerpoint/2010/main" val="2653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0228-3CA7-49E6-A98E-ACCC3984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337768" cy="1505824"/>
          </a:xfrm>
        </p:spPr>
        <p:txBody>
          <a:bodyPr/>
          <a:lstStyle/>
          <a:p>
            <a:r>
              <a:rPr lang="en-US" dirty="0"/>
              <a:t>Bias Circuit– Referent Current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7C128D-09F5-4A62-8BD7-BD2FA25D2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1705" y="1453553"/>
            <a:ext cx="851701" cy="487362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895EE-1E73-40AD-B7A3-3E021BA86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48250"/>
            <a:ext cx="6492190" cy="36207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Two diode-connected transistors </a:t>
            </a:r>
            <a:r>
              <a:rPr lang="en-US" sz="2000" i="1" dirty="0"/>
              <a:t>Q</a:t>
            </a:r>
            <a:r>
              <a:rPr lang="en-US" sz="2000" dirty="0"/>
              <a:t>11 and </a:t>
            </a:r>
            <a:r>
              <a:rPr lang="en-US" sz="2000" i="1" dirty="0"/>
              <a:t>Q</a:t>
            </a:r>
            <a:r>
              <a:rPr lang="en-US" sz="2000" dirty="0"/>
              <a:t>12 and the resistance </a:t>
            </a:r>
            <a:r>
              <a:rPr lang="en-US" sz="2000" i="1" dirty="0"/>
              <a:t>R</a:t>
            </a:r>
            <a:r>
              <a:rPr lang="en-US" sz="2000" dirty="0"/>
              <a:t>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a </a:t>
            </a:r>
            <a:r>
              <a:rPr lang="en-US" sz="2000" dirty="0" err="1"/>
              <a:t>Iref</a:t>
            </a:r>
            <a:r>
              <a:rPr lang="en-US" sz="2000" dirty="0"/>
              <a:t> in the center and other stages can use this and current mirrors to refence them 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2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CB8C-E346-40D0-8ACC-BB8EF348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stage - Differential Input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7C660-5D04-4E87-B2C5-F278F8FE4C8A}"/>
              </a:ext>
            </a:extLst>
          </p:cNvPr>
          <p:cNvSpPr txBox="1">
            <a:spLocks/>
          </p:cNvSpPr>
          <p:nvPr/>
        </p:nvSpPr>
        <p:spPr>
          <a:xfrm>
            <a:off x="839788" y="1716582"/>
            <a:ext cx="6492190" cy="41524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Q10 mirrors Q11 and delivers it to Q3 and Q4 base</a:t>
            </a:r>
          </a:p>
          <a:p>
            <a:r>
              <a:rPr lang="en-US" sz="2000" dirty="0"/>
              <a:t>Q1 and Q2 act as emitter followers, causing the input resistance to be high and delivering the differential input</a:t>
            </a:r>
          </a:p>
          <a:p>
            <a:r>
              <a:rPr lang="en-US" sz="2000" dirty="0"/>
              <a:t>Q3 and Q4  act as differential common-base amplifier and delivering to loading circuit.</a:t>
            </a:r>
          </a:p>
          <a:p>
            <a:r>
              <a:rPr lang="en-US" sz="2000" dirty="0"/>
              <a:t>Q5, Q6, and Q7 and resistors R1, R2, and R3 form the load circuit of the input stage.</a:t>
            </a:r>
          </a:p>
          <a:p>
            <a:pPr lvl="1"/>
            <a:r>
              <a:rPr lang="en-US" sz="1600" dirty="0"/>
              <a:t>Provides gain</a:t>
            </a:r>
          </a:p>
          <a:p>
            <a:pPr lvl="1"/>
            <a:r>
              <a:rPr lang="en-US" sz="1600" dirty="0"/>
              <a:t>Output is taken at Q6 collector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1E2036-F27A-4C95-9C46-4C0F59511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337" y="1073397"/>
            <a:ext cx="3486150" cy="543877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A1011F-0275-4CD1-A655-5C1391D38332}"/>
              </a:ext>
            </a:extLst>
          </p:cNvPr>
          <p:cNvSpPr/>
          <p:nvPr/>
        </p:nvSpPr>
        <p:spPr>
          <a:xfrm>
            <a:off x="7780337" y="2138414"/>
            <a:ext cx="2114026" cy="3926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7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A62F-835B-47E4-8FB9-15E98EBD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 output – 40mVpp input 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5DE3E77-CFA1-4C23-A11C-298AEF5DA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9449"/>
            <a:ext cx="10515600" cy="390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71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A62F-835B-47E4-8FB9-15E98EBD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 output 2Vpp input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700566-43A0-40AD-B513-5CA2A9A1D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26" y="1690688"/>
            <a:ext cx="11775548" cy="436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7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897</Words>
  <Application>Microsoft Office PowerPoint</Application>
  <PresentationFormat>Widescreen</PresentationFormat>
  <Paragraphs>121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Droid Sans</vt:lpstr>
      <vt:lpstr>Arial</vt:lpstr>
      <vt:lpstr>Calibri</vt:lpstr>
      <vt:lpstr>Calibri Light</vt:lpstr>
      <vt:lpstr>Office Theme</vt:lpstr>
      <vt:lpstr>OP-AMP Design</vt:lpstr>
      <vt:lpstr>Overview and Intro</vt:lpstr>
      <vt:lpstr>Circuit Breakdown</vt:lpstr>
      <vt:lpstr>Setup</vt:lpstr>
      <vt:lpstr>Compare to real LM741</vt:lpstr>
      <vt:lpstr>Bias Circuit– Referent Current</vt:lpstr>
      <vt:lpstr>Input stage - Differential Input</vt:lpstr>
      <vt:lpstr>Stage 1 output – 40mVpp input </vt:lpstr>
      <vt:lpstr>Stage 1 output 2Vpp input </vt:lpstr>
      <vt:lpstr>Voltage Gain Stage - 1</vt:lpstr>
      <vt:lpstr>Voltage Gain Stage - 2</vt:lpstr>
      <vt:lpstr>Voltage Gain Stage - 3 </vt:lpstr>
      <vt:lpstr>Stage 2 output</vt:lpstr>
      <vt:lpstr>Output Stage - 1 </vt:lpstr>
      <vt:lpstr>Class AB output stage example</vt:lpstr>
      <vt:lpstr>Output Stage - 2</vt:lpstr>
      <vt:lpstr>Difference between textbook and datasheet</vt:lpstr>
      <vt:lpstr>Performance Compare – 40mVpp Input 0V offset Application In An Inverting Amplifier</vt:lpstr>
      <vt:lpstr>Performance Compare – 2Vpp Input 1V offset Application In An Inverting Amplifier Rf 5K Rin 2.5k</vt:lpstr>
      <vt:lpstr>DC analysis - 1 </vt:lpstr>
      <vt:lpstr>DC analysis - 2</vt:lpstr>
      <vt:lpstr>DC analysis - 3</vt:lpstr>
      <vt:lpstr>Performance Compare - Frequency Response</vt:lpstr>
      <vt:lpstr>Performance Compare - Frequency Response Stage 1</vt:lpstr>
      <vt:lpstr>Performance Compare - Frequency Response Stage 2</vt:lpstr>
      <vt:lpstr>Performance Compare - Voltage Swing</vt:lpstr>
      <vt:lpstr>Performance Compare - Voltage Swing</vt:lpstr>
      <vt:lpstr>Performance Compare –  Voltage Swing My 741</vt:lpstr>
      <vt:lpstr>Performance Compare – Voltage Swing Zoomed In</vt:lpstr>
      <vt:lpstr>Electrical Characteristics</vt:lpstr>
      <vt:lpstr>Input offset Input offset voltage Vos - 2</vt:lpstr>
      <vt:lpstr>Input offset voltage Vos - 2</vt:lpstr>
      <vt:lpstr>Input Bias Current, Positive Terminal, IB2 - 1</vt:lpstr>
      <vt:lpstr>Input Bias Current, Positive Terminal, IB2 - 2</vt:lpstr>
      <vt:lpstr>Input Offset Current IOS  - 1</vt:lpstr>
      <vt:lpstr>Input Offset Current IOS  -2</vt:lpstr>
      <vt:lpstr>Input Offset Current IOS  - 3</vt:lpstr>
      <vt:lpstr>Common mode Rejection</vt:lpstr>
      <vt:lpstr>Slew Rate</vt:lpstr>
      <vt:lpstr>CMOS low power OPAMP</vt:lpstr>
      <vt:lpstr>Bias circuit</vt:lpstr>
      <vt:lpstr>PowerPoint Presentation</vt:lpstr>
      <vt:lpstr>PowerPoint Presentation</vt:lpstr>
      <vt:lpstr>Out put Stage – Common-Source Amp</vt:lpstr>
      <vt:lpstr>Output Rf = 5k, Rin = 5k, Vin 40mVpp</vt:lpstr>
      <vt:lpstr>Output Rf = 5k, Rin = 2.5k, Vin 40mVpp</vt:lpstr>
      <vt:lpstr>Performance - Frequency Response</vt:lpstr>
      <vt:lpstr>Performance - Voltage Swing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OP-AMP LM741</dc:title>
  <dc:creator>Lam,Ho Wang</dc:creator>
  <cp:lastModifiedBy>Lam,Ho Wang</cp:lastModifiedBy>
  <cp:revision>224</cp:revision>
  <dcterms:created xsi:type="dcterms:W3CDTF">2018-03-20T02:03:00Z</dcterms:created>
  <dcterms:modified xsi:type="dcterms:W3CDTF">2018-03-21T16:15:50Z</dcterms:modified>
</cp:coreProperties>
</file>