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92A9B9-4F2D-8928-10AB-0C893AAFE9DF}" v="718" dt="2025-04-05T04:18:40.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4/4/2025</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9850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4/4/2025</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96271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4/4/2025</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02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4/4/2025</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40839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4/4/2025</a:t>
            </a:fld>
            <a:endParaRPr lang="en-US"/>
          </a:p>
        </p:txBody>
      </p:sp>
    </p:spTree>
    <p:extLst>
      <p:ext uri="{BB962C8B-B14F-4D97-AF65-F5344CB8AC3E}">
        <p14:creationId xmlns:p14="http://schemas.microsoft.com/office/powerpoint/2010/main" val="54253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4/4/2025</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85398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4/4/2025</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793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4/4/2025</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856558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4/4/2025</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593633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4/4/2025</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86082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4/4/2025</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24256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4/4/2025</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0021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62" r:id="rId5"/>
    <p:sldLayoutId id="2147483767" r:id="rId6"/>
    <p:sldLayoutId id="2147483763" r:id="rId7"/>
    <p:sldLayoutId id="2147483764" r:id="rId8"/>
    <p:sldLayoutId id="2147483765" r:id="rId9"/>
    <p:sldLayoutId id="2147483766" r:id="rId10"/>
    <p:sldLayoutId id="21474837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atalog.data.gov/dataset/crash-reporting-drivers-dat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p:cNvSpPr>
            <a:spLocks noGrp="1"/>
          </p:cNvSpPr>
          <p:nvPr>
            <p:ph type="ctrTitle"/>
          </p:nvPr>
        </p:nvSpPr>
        <p:spPr>
          <a:xfrm>
            <a:off x="1180531" y="1346268"/>
            <a:ext cx="5274860" cy="3066706"/>
          </a:xfrm>
        </p:spPr>
        <p:txBody>
          <a:bodyPr anchor="b">
            <a:normAutofit/>
          </a:bodyPr>
          <a:lstStyle/>
          <a:p>
            <a:r>
              <a:rPr lang="en-US">
                <a:ea typeface="Meiryo"/>
              </a:rPr>
              <a:t>Traffic Accidents</a:t>
            </a:r>
            <a:endParaRPr lang="en-US"/>
          </a:p>
        </p:txBody>
      </p:sp>
      <p:sp>
        <p:nvSpPr>
          <p:cNvPr id="3" name="Subtitle 2"/>
          <p:cNvSpPr>
            <a:spLocks noGrp="1"/>
          </p:cNvSpPr>
          <p:nvPr>
            <p:ph type="subTitle" idx="1"/>
          </p:nvPr>
        </p:nvSpPr>
        <p:spPr>
          <a:xfrm>
            <a:off x="1201212" y="4412974"/>
            <a:ext cx="4524024" cy="1576188"/>
          </a:xfrm>
        </p:spPr>
        <p:txBody>
          <a:bodyPr anchor="t">
            <a:normAutofit fontScale="92500" lnSpcReduction="10000"/>
          </a:bodyPr>
          <a:lstStyle/>
          <a:p>
            <a:r>
              <a:rPr lang="en-US">
                <a:ea typeface="Meiryo"/>
              </a:rPr>
              <a:t>With minor tangents along the way</a:t>
            </a:r>
          </a:p>
          <a:p>
            <a:pPr marL="342900" indent="-342900">
              <a:buFont typeface="Calibri" panose="020B0503020204020204" pitchFamily="34" charset="0"/>
              <a:buChar char="-"/>
            </a:pPr>
            <a:r>
              <a:rPr lang="en-US" err="1">
                <a:ea typeface="Meiryo"/>
              </a:rPr>
              <a:t>Akassh</a:t>
            </a:r>
          </a:p>
        </p:txBody>
      </p:sp>
      <p:sp>
        <p:nvSpPr>
          <p:cNvPr id="11" name="Freeform: Shape 1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Triangular abstract background">
            <a:extLst>
              <a:ext uri="{FF2B5EF4-FFF2-40B4-BE49-F238E27FC236}">
                <a16:creationId xmlns:a16="http://schemas.microsoft.com/office/drawing/2014/main" id="{E6A16F8E-F91E-9A65-1040-BE31822D3715}"/>
              </a:ext>
            </a:extLst>
          </p:cNvPr>
          <p:cNvPicPr>
            <a:picLocks noChangeAspect="1"/>
          </p:cNvPicPr>
          <p:nvPr/>
        </p:nvPicPr>
        <p:blipFill>
          <a:blip r:embed="rId2"/>
          <a:srcRect l="18094" r="33272" b="-3"/>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F387-D1F2-3159-47D1-93C9347A3D79}"/>
              </a:ext>
            </a:extLst>
          </p:cNvPr>
          <p:cNvSpPr>
            <a:spLocks noGrp="1"/>
          </p:cNvSpPr>
          <p:nvPr>
            <p:ph type="title"/>
          </p:nvPr>
        </p:nvSpPr>
        <p:spPr/>
        <p:txBody>
          <a:bodyPr/>
          <a:lstStyle/>
          <a:p>
            <a:r>
              <a:rPr lang="en-US" dirty="0">
                <a:ea typeface="Meiryo"/>
              </a:rPr>
              <a:t>Tangent 1: GIS databases</a:t>
            </a:r>
            <a:endParaRPr lang="en-US" dirty="0"/>
          </a:p>
        </p:txBody>
      </p:sp>
      <p:pic>
        <p:nvPicPr>
          <p:cNvPr id="4" name="Content Placeholder 3" descr="https://gisgeography.com/wp-content/uploads/2015/09/Quadtree.png">
            <a:extLst>
              <a:ext uri="{FF2B5EF4-FFF2-40B4-BE49-F238E27FC236}">
                <a16:creationId xmlns:a16="http://schemas.microsoft.com/office/drawing/2014/main" id="{E46E528C-7EF4-7A61-ACED-68BF097779C1}"/>
              </a:ext>
            </a:extLst>
          </p:cNvPr>
          <p:cNvPicPr>
            <a:picLocks noGrp="1" noChangeAspect="1"/>
          </p:cNvPicPr>
          <p:nvPr>
            <p:ph idx="1"/>
          </p:nvPr>
        </p:nvPicPr>
        <p:blipFill>
          <a:blip r:embed="rId2"/>
          <a:stretch>
            <a:fillRect/>
          </a:stretch>
        </p:blipFill>
        <p:spPr>
          <a:xfrm>
            <a:off x="2212" y="1921800"/>
            <a:ext cx="6624675" cy="4937625"/>
          </a:xfrm>
        </p:spPr>
      </p:pic>
      <p:sp>
        <p:nvSpPr>
          <p:cNvPr id="5" name="TextBox 4">
            <a:extLst>
              <a:ext uri="{FF2B5EF4-FFF2-40B4-BE49-F238E27FC236}">
                <a16:creationId xmlns:a16="http://schemas.microsoft.com/office/drawing/2014/main" id="{C2A4107B-AC50-F3C4-91CD-590180A1318C}"/>
              </a:ext>
            </a:extLst>
          </p:cNvPr>
          <p:cNvSpPr txBox="1"/>
          <p:nvPr/>
        </p:nvSpPr>
        <p:spPr>
          <a:xfrm>
            <a:off x="7195928" y="6213000"/>
            <a:ext cx="499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https://www.iso.org/standard/83454.html</a:t>
            </a:r>
            <a:endParaRPr lang="en-US" dirty="0"/>
          </a:p>
        </p:txBody>
      </p:sp>
      <p:pic>
        <p:nvPicPr>
          <p:cNvPr id="6" name="Picture 5" descr="A screenshot of a computer&#10;&#10;AI-generated content may be incorrect.">
            <a:extLst>
              <a:ext uri="{FF2B5EF4-FFF2-40B4-BE49-F238E27FC236}">
                <a16:creationId xmlns:a16="http://schemas.microsoft.com/office/drawing/2014/main" id="{4DFA5AB6-7BD9-674E-A204-FC940C69424D}"/>
              </a:ext>
            </a:extLst>
          </p:cNvPr>
          <p:cNvPicPr>
            <a:picLocks noChangeAspect="1"/>
          </p:cNvPicPr>
          <p:nvPr/>
        </p:nvPicPr>
        <p:blipFill>
          <a:blip r:embed="rId3"/>
          <a:stretch>
            <a:fillRect/>
          </a:stretch>
        </p:blipFill>
        <p:spPr>
          <a:xfrm>
            <a:off x="7192875" y="3130088"/>
            <a:ext cx="5000250" cy="3081825"/>
          </a:xfrm>
          <a:prstGeom prst="rect">
            <a:avLst/>
          </a:prstGeom>
        </p:spPr>
      </p:pic>
    </p:spTree>
    <p:extLst>
      <p:ext uri="{BB962C8B-B14F-4D97-AF65-F5344CB8AC3E}">
        <p14:creationId xmlns:p14="http://schemas.microsoft.com/office/powerpoint/2010/main" val="407586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069C-6E65-8114-240F-02A426446333}"/>
              </a:ext>
            </a:extLst>
          </p:cNvPr>
          <p:cNvSpPr>
            <a:spLocks noGrp="1"/>
          </p:cNvSpPr>
          <p:nvPr>
            <p:ph type="title"/>
          </p:nvPr>
        </p:nvSpPr>
        <p:spPr/>
        <p:txBody>
          <a:bodyPr>
            <a:normAutofit/>
          </a:bodyPr>
          <a:lstStyle/>
          <a:p>
            <a:r>
              <a:rPr lang="en-US" dirty="0">
                <a:ea typeface="Meiryo"/>
              </a:rPr>
              <a:t>Step 4: One Hot Encoding</a:t>
            </a:r>
          </a:p>
        </p:txBody>
      </p:sp>
      <p:sp>
        <p:nvSpPr>
          <p:cNvPr id="6" name="Content Placeholder 5">
            <a:extLst>
              <a:ext uri="{FF2B5EF4-FFF2-40B4-BE49-F238E27FC236}">
                <a16:creationId xmlns:a16="http://schemas.microsoft.com/office/drawing/2014/main" id="{A35BFA49-40F7-8ADA-9EE7-FDC35570AA10}"/>
              </a:ext>
            </a:extLst>
          </p:cNvPr>
          <p:cNvSpPr>
            <a:spLocks noGrp="1"/>
          </p:cNvSpPr>
          <p:nvPr>
            <p:ph idx="1"/>
          </p:nvPr>
        </p:nvSpPr>
        <p:spPr/>
        <p:txBody>
          <a:bodyPr vert="horz" lIns="109728" tIns="109728" rIns="109728" bIns="91440" rtlCol="0" anchor="t">
            <a:normAutofit/>
          </a:bodyPr>
          <a:lstStyle/>
          <a:p>
            <a:pPr marL="285750" indent="-285750">
              <a:buFont typeface="Calibri" panose="020B0503020204020204" pitchFamily="34" charset="0"/>
              <a:buChar char="-"/>
            </a:pPr>
            <a:r>
              <a:rPr lang="en-US" dirty="0">
                <a:ea typeface="Meiryo"/>
              </a:rPr>
              <a:t>Text columns get taken to be categories</a:t>
            </a:r>
          </a:p>
          <a:p>
            <a:pPr marL="285750" indent="-285750">
              <a:buFont typeface="Calibri" panose="020B0503020204020204" pitchFamily="34" charset="0"/>
              <a:buChar char="-"/>
            </a:pPr>
            <a:r>
              <a:rPr lang="en-US" dirty="0">
                <a:ea typeface="Meiryo"/>
              </a:rPr>
              <a:t>Low, Medium, High -&gt; 0, 1, 2</a:t>
            </a:r>
          </a:p>
          <a:p>
            <a:pPr marL="285750" indent="-285750">
              <a:buFont typeface="Calibri" panose="020B0503020204020204" pitchFamily="34" charset="0"/>
              <a:buChar char="-"/>
            </a:pPr>
            <a:r>
              <a:rPr lang="en-US" dirty="0">
                <a:ea typeface="Meiryo"/>
              </a:rPr>
              <a:t>But</a:t>
            </a:r>
          </a:p>
          <a:p>
            <a:pPr marL="285750" indent="-285750">
              <a:buFont typeface="Calibri" panose="020B0503020204020204" pitchFamily="34" charset="0"/>
              <a:buChar char="-"/>
            </a:pPr>
            <a:r>
              <a:rPr lang="en-US" dirty="0">
                <a:ea typeface="Meiryo"/>
              </a:rPr>
              <a:t>(Driver distraction)</a:t>
            </a:r>
          </a:p>
          <a:p>
            <a:pPr marL="285750" indent="-285750">
              <a:buFont typeface="Calibri" panose="020B0503020204020204" pitchFamily="34" charset="0"/>
              <a:buChar char="-"/>
            </a:pPr>
            <a:r>
              <a:rPr lang="en-US" dirty="0">
                <a:ea typeface="Meiryo"/>
              </a:rPr>
              <a:t>"</a:t>
            </a:r>
            <a:r>
              <a:rPr lang="en-US" dirty="0">
                <a:ea typeface="+mn-lt"/>
                <a:cs typeface="+mn-lt"/>
              </a:rPr>
              <a:t>adjusting audio and or climate controls</a:t>
            </a:r>
            <a:r>
              <a:rPr lang="en-US" dirty="0">
                <a:ea typeface="Meiryo"/>
              </a:rPr>
              <a:t>", "</a:t>
            </a:r>
            <a:r>
              <a:rPr lang="en-US" dirty="0">
                <a:ea typeface="+mn-lt"/>
                <a:cs typeface="+mn-lt"/>
              </a:rPr>
              <a:t>by other occupants</a:t>
            </a:r>
            <a:r>
              <a:rPr lang="en-US" dirty="0">
                <a:ea typeface="Meiryo"/>
              </a:rPr>
              <a:t>" cannot be different numerical values in the same feature. They are categorically different types of events!</a:t>
            </a:r>
          </a:p>
        </p:txBody>
      </p:sp>
    </p:spTree>
    <p:extLst>
      <p:ext uri="{BB962C8B-B14F-4D97-AF65-F5344CB8AC3E}">
        <p14:creationId xmlns:p14="http://schemas.microsoft.com/office/powerpoint/2010/main" val="325732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C7199-68CD-1D79-6FB7-D054631C3D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92A604-5355-EAD9-F742-E388970164C9}"/>
              </a:ext>
            </a:extLst>
          </p:cNvPr>
          <p:cNvSpPr>
            <a:spLocks noGrp="1"/>
          </p:cNvSpPr>
          <p:nvPr>
            <p:ph type="title"/>
          </p:nvPr>
        </p:nvSpPr>
        <p:spPr/>
        <p:txBody>
          <a:bodyPr>
            <a:normAutofit/>
          </a:bodyPr>
          <a:lstStyle/>
          <a:p>
            <a:r>
              <a:rPr lang="en-US" dirty="0">
                <a:ea typeface="Meiryo"/>
              </a:rPr>
              <a:t>Step 4: One Hot Encoding</a:t>
            </a:r>
          </a:p>
        </p:txBody>
      </p:sp>
      <p:pic>
        <p:nvPicPr>
          <p:cNvPr id="4" name="Content Placeholder 3" descr="A screenshot of a computer code&#10;&#10;AI-generated content may be incorrect.">
            <a:extLst>
              <a:ext uri="{FF2B5EF4-FFF2-40B4-BE49-F238E27FC236}">
                <a16:creationId xmlns:a16="http://schemas.microsoft.com/office/drawing/2014/main" id="{F013CBB1-0069-F7AF-D246-7000F7408668}"/>
              </a:ext>
            </a:extLst>
          </p:cNvPr>
          <p:cNvPicPr>
            <a:picLocks noGrp="1" noChangeAspect="1"/>
          </p:cNvPicPr>
          <p:nvPr>
            <p:ph idx="1"/>
          </p:nvPr>
        </p:nvPicPr>
        <p:blipFill>
          <a:blip r:embed="rId2"/>
          <a:stretch>
            <a:fillRect/>
          </a:stretch>
        </p:blipFill>
        <p:spPr>
          <a:xfrm>
            <a:off x="624240" y="2201455"/>
            <a:ext cx="11224571" cy="4659145"/>
          </a:xfrm>
        </p:spPr>
      </p:pic>
    </p:spTree>
    <p:extLst>
      <p:ext uri="{BB962C8B-B14F-4D97-AF65-F5344CB8AC3E}">
        <p14:creationId xmlns:p14="http://schemas.microsoft.com/office/powerpoint/2010/main" val="3517176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262FFBD-ADF3-B944-B729-AA56FD08F2CC}"/>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Content Placeholder 5" descr="A screen shot of a computer&#10;&#10;AI-generated content may be incorrect.">
            <a:extLst>
              <a:ext uri="{FF2B5EF4-FFF2-40B4-BE49-F238E27FC236}">
                <a16:creationId xmlns:a16="http://schemas.microsoft.com/office/drawing/2014/main" id="{93AAF125-7766-5689-D5F7-C0060D2E7686}"/>
              </a:ext>
            </a:extLst>
          </p:cNvPr>
          <p:cNvPicPr>
            <a:picLocks noChangeAspect="1"/>
          </p:cNvPicPr>
          <p:nvPr/>
        </p:nvPicPr>
        <p:blipFill>
          <a:blip r:embed="rId2"/>
          <a:srcRect r="14063" b="1"/>
          <a:stretch/>
        </p:blipFill>
        <p:spPr>
          <a:xfrm>
            <a:off x="20" y="10"/>
            <a:ext cx="9947062" cy="6857990"/>
          </a:xfrm>
          <a:prstGeom prst="rect">
            <a:avLst/>
          </a:prstGeom>
        </p:spPr>
      </p:pic>
      <p:sp>
        <p:nvSpPr>
          <p:cNvPr id="37" name="Freeform: Shape 36">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38" name="Freeform: Shape 37">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878D687-B988-6112-9218-9D493107C105}"/>
              </a:ext>
            </a:extLst>
          </p:cNvPr>
          <p:cNvSpPr>
            <a:spLocks noGrp="1"/>
          </p:cNvSpPr>
          <p:nvPr>
            <p:ph type="title"/>
          </p:nvPr>
        </p:nvSpPr>
        <p:spPr>
          <a:xfrm>
            <a:off x="8046720" y="1045596"/>
            <a:ext cx="3689406" cy="1944371"/>
          </a:xfrm>
        </p:spPr>
        <p:txBody>
          <a:bodyPr anchor="b">
            <a:normAutofit/>
          </a:bodyPr>
          <a:lstStyle/>
          <a:p>
            <a:r>
              <a:rPr lang="en-US" dirty="0">
                <a:ea typeface="Meiryo"/>
              </a:rPr>
              <a:t>Step 4: One Hot Encoding</a:t>
            </a:r>
          </a:p>
        </p:txBody>
      </p:sp>
      <p:sp>
        <p:nvSpPr>
          <p:cNvPr id="40" name="Content Placeholder 9">
            <a:extLst>
              <a:ext uri="{FF2B5EF4-FFF2-40B4-BE49-F238E27FC236}">
                <a16:creationId xmlns:a16="http://schemas.microsoft.com/office/drawing/2014/main" id="{4655E87A-BA32-1CEE-7908-2558DC77A137}"/>
              </a:ext>
            </a:extLst>
          </p:cNvPr>
          <p:cNvSpPr>
            <a:spLocks noGrp="1"/>
          </p:cNvSpPr>
          <p:nvPr>
            <p:ph idx="1"/>
          </p:nvPr>
        </p:nvSpPr>
        <p:spPr>
          <a:xfrm>
            <a:off x="8046719" y="3220278"/>
            <a:ext cx="3633747" cy="2592125"/>
          </a:xfrm>
        </p:spPr>
        <p:txBody>
          <a:bodyPr vert="horz" lIns="109728" tIns="109728" rIns="109728" bIns="91440" rtlCol="0" anchor="t">
            <a:normAutofit/>
          </a:bodyPr>
          <a:lstStyle/>
          <a:p>
            <a:r>
              <a:rPr lang="en-US" dirty="0">
                <a:ea typeface="Meiryo"/>
              </a:rPr>
              <a:t>One feature gets split into multiple features with Boolean values</a:t>
            </a:r>
          </a:p>
        </p:txBody>
      </p:sp>
    </p:spTree>
    <p:extLst>
      <p:ext uri="{BB962C8B-B14F-4D97-AF65-F5344CB8AC3E}">
        <p14:creationId xmlns:p14="http://schemas.microsoft.com/office/powerpoint/2010/main" val="87322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5F27-3A7A-D5CC-0562-2B054883D8C5}"/>
              </a:ext>
            </a:extLst>
          </p:cNvPr>
          <p:cNvSpPr>
            <a:spLocks noGrp="1"/>
          </p:cNvSpPr>
          <p:nvPr>
            <p:ph type="title"/>
          </p:nvPr>
        </p:nvSpPr>
        <p:spPr/>
        <p:txBody>
          <a:bodyPr/>
          <a:lstStyle/>
          <a:p>
            <a:r>
              <a:rPr lang="en-US" dirty="0">
                <a:ea typeface="Meiryo"/>
              </a:rPr>
              <a:t>Step 5: TREEEEEE</a:t>
            </a:r>
            <a:endParaRPr lang="en-US" dirty="0"/>
          </a:p>
        </p:txBody>
      </p:sp>
      <p:sp>
        <p:nvSpPr>
          <p:cNvPr id="7" name="Content Placeholder 6">
            <a:extLst>
              <a:ext uri="{FF2B5EF4-FFF2-40B4-BE49-F238E27FC236}">
                <a16:creationId xmlns:a16="http://schemas.microsoft.com/office/drawing/2014/main" id="{6B97F8DF-7C0C-6AC8-E015-847CA8C921F8}"/>
              </a:ext>
            </a:extLst>
          </p:cNvPr>
          <p:cNvSpPr>
            <a:spLocks noGrp="1"/>
          </p:cNvSpPr>
          <p:nvPr>
            <p:ph idx="1"/>
          </p:nvPr>
        </p:nvSpPr>
        <p:spPr>
          <a:xfrm>
            <a:off x="1764240" y="2312276"/>
            <a:ext cx="3166571" cy="3651504"/>
          </a:xfrm>
        </p:spPr>
        <p:txBody>
          <a:bodyPr vert="horz" lIns="109728" tIns="109728" rIns="109728" bIns="91440" rtlCol="0" anchor="t">
            <a:normAutofit/>
          </a:bodyPr>
          <a:lstStyle/>
          <a:p>
            <a:r>
              <a:rPr lang="en-US" dirty="0">
                <a:ea typeface="Meiryo"/>
              </a:rPr>
              <a:t>How bad is the crash?</a:t>
            </a:r>
          </a:p>
          <a:p>
            <a:r>
              <a:rPr lang="en-US" dirty="0">
                <a:ea typeface="Meiryo"/>
              </a:rPr>
              <a:t>Based on?</a:t>
            </a:r>
          </a:p>
        </p:txBody>
      </p:sp>
      <p:pic>
        <p:nvPicPr>
          <p:cNvPr id="8" name="Picture 7" descr="A computer screen with text&#10;&#10;AI-generated content may be incorrect.">
            <a:extLst>
              <a:ext uri="{FF2B5EF4-FFF2-40B4-BE49-F238E27FC236}">
                <a16:creationId xmlns:a16="http://schemas.microsoft.com/office/drawing/2014/main" id="{5CFA46C0-DA43-0B8E-6F51-DDC63123064A}"/>
              </a:ext>
            </a:extLst>
          </p:cNvPr>
          <p:cNvPicPr>
            <a:picLocks noChangeAspect="1"/>
          </p:cNvPicPr>
          <p:nvPr/>
        </p:nvPicPr>
        <p:blipFill>
          <a:blip r:embed="rId2"/>
          <a:stretch>
            <a:fillRect/>
          </a:stretch>
        </p:blipFill>
        <p:spPr>
          <a:xfrm>
            <a:off x="4923450" y="2230988"/>
            <a:ext cx="7271100" cy="4628025"/>
          </a:xfrm>
          <a:prstGeom prst="rect">
            <a:avLst/>
          </a:prstGeom>
        </p:spPr>
      </p:pic>
    </p:spTree>
    <p:extLst>
      <p:ext uri="{BB962C8B-B14F-4D97-AF65-F5344CB8AC3E}">
        <p14:creationId xmlns:p14="http://schemas.microsoft.com/office/powerpoint/2010/main" val="3646499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A449D-7EF2-8E25-B723-3A5C56067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A8D71-BFC8-1B15-B6E4-B43677472998}"/>
              </a:ext>
            </a:extLst>
          </p:cNvPr>
          <p:cNvSpPr>
            <a:spLocks noGrp="1"/>
          </p:cNvSpPr>
          <p:nvPr>
            <p:ph type="title"/>
          </p:nvPr>
        </p:nvSpPr>
        <p:spPr/>
        <p:txBody>
          <a:bodyPr/>
          <a:lstStyle/>
          <a:p>
            <a:r>
              <a:rPr lang="en-US" dirty="0">
                <a:ea typeface="Meiryo"/>
              </a:rPr>
              <a:t>Step 5: TREEEEEE</a:t>
            </a:r>
            <a:endParaRPr lang="en-US" dirty="0"/>
          </a:p>
        </p:txBody>
      </p:sp>
      <p:pic>
        <p:nvPicPr>
          <p:cNvPr id="4" name="Content Placeholder 3" descr="A screenshot of a computer program&#10;&#10;AI-generated content may be incorrect.">
            <a:extLst>
              <a:ext uri="{FF2B5EF4-FFF2-40B4-BE49-F238E27FC236}">
                <a16:creationId xmlns:a16="http://schemas.microsoft.com/office/drawing/2014/main" id="{B50610D4-97C1-538F-FFE9-10BCD51E8888}"/>
              </a:ext>
            </a:extLst>
          </p:cNvPr>
          <p:cNvPicPr>
            <a:picLocks noGrp="1" noChangeAspect="1"/>
          </p:cNvPicPr>
          <p:nvPr>
            <p:ph idx="1"/>
          </p:nvPr>
        </p:nvPicPr>
        <p:blipFill>
          <a:blip r:embed="rId2"/>
          <a:stretch>
            <a:fillRect/>
          </a:stretch>
        </p:blipFill>
        <p:spPr>
          <a:xfrm>
            <a:off x="133588" y="2249415"/>
            <a:ext cx="5383875" cy="3285225"/>
          </a:xfrm>
        </p:spPr>
      </p:pic>
      <p:pic>
        <p:nvPicPr>
          <p:cNvPr id="5" name="Picture 4" descr="https://storage.googleapis.com/plos-corpus-prod/10.1371/journal.pone.0033812/1/pone.0033812.g002.PNG_L?X-Goog-Algorithm=GOOG4-RSA-SHA256&amp;X-Goog-Credential=wombat-sa%40plos-prod.iam.gserviceaccount.com%2F20250405%2Fauto%2Fstorage%2Fgoog4_request&amp;X-Goog-Date=20250405T041518Z&amp;X-Goog-Expires=86400&amp;X-Goog-SignedHeaders=host&amp;X-Goog-Signature=6f2c9d396bb5cce6c74225e5addbddbd22ea74cbfad303641bbaf34e0f2e1977f6aac0bda8bbb555ba83c73e1d62306f7cceda1274d26e33c43a4836c01bc9d2be58ab56e5f0231979e8cafe4f7121cc6658fc789bc696faf26bb8d8c6f0ebe801288c84c6e955cf1ffebaed2119406a0786569a8d6c760dfc0a34e1b08646cc6051d297b78d41b20a8e087d803a9335dfeabfefcc75791daa40e35eab293628d87c3a11cd40f238d06e3a7e8817c6c57195949b479b4f3662d1de125db524f95c68af0ce312e93ed4bc1f2949bf4c6c67848432aa84341a19f5974fcc7dceb62be0ebeb2efb13613c84a39b3efc4cbd058da6d40e213fd7b688cba7f24af1ca">
            <a:extLst>
              <a:ext uri="{FF2B5EF4-FFF2-40B4-BE49-F238E27FC236}">
                <a16:creationId xmlns:a16="http://schemas.microsoft.com/office/drawing/2014/main" id="{D3C3CCCF-B1DE-1699-FFF3-02B20F8D27ED}"/>
              </a:ext>
            </a:extLst>
          </p:cNvPr>
          <p:cNvPicPr>
            <a:picLocks noChangeAspect="1"/>
          </p:cNvPicPr>
          <p:nvPr/>
        </p:nvPicPr>
        <p:blipFill>
          <a:blip r:embed="rId3"/>
          <a:srcRect r="-175" b="33409"/>
          <a:stretch/>
        </p:blipFill>
        <p:spPr>
          <a:xfrm>
            <a:off x="5863350" y="3372863"/>
            <a:ext cx="6387280" cy="3284857"/>
          </a:xfrm>
          <a:prstGeom prst="rect">
            <a:avLst/>
          </a:prstGeom>
        </p:spPr>
      </p:pic>
    </p:spTree>
    <p:extLst>
      <p:ext uri="{BB962C8B-B14F-4D97-AF65-F5344CB8AC3E}">
        <p14:creationId xmlns:p14="http://schemas.microsoft.com/office/powerpoint/2010/main" val="45831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 screenshot of a computer&#10;&#10;AI-generated content may be incorrect.">
            <a:extLst>
              <a:ext uri="{FF2B5EF4-FFF2-40B4-BE49-F238E27FC236}">
                <a16:creationId xmlns:a16="http://schemas.microsoft.com/office/drawing/2014/main" id="{284F4B72-7DDB-70D9-0FCD-795C0D78068B}"/>
              </a:ext>
            </a:extLst>
          </p:cNvPr>
          <p:cNvPicPr>
            <a:picLocks noChangeAspect="1"/>
          </p:cNvPicPr>
          <p:nvPr/>
        </p:nvPicPr>
        <p:blipFill>
          <a:blip r:embed="rId2"/>
          <a:srcRect l="29935" r="24739"/>
          <a:stretch/>
        </p:blipFill>
        <p:spPr>
          <a:xfrm>
            <a:off x="6824"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EC79420-6143-D29A-56A7-45634074ED99}"/>
              </a:ext>
            </a:extLst>
          </p:cNvPr>
          <p:cNvSpPr>
            <a:spLocks noGrp="1"/>
          </p:cNvSpPr>
          <p:nvPr>
            <p:ph type="title"/>
          </p:nvPr>
        </p:nvSpPr>
        <p:spPr>
          <a:xfrm>
            <a:off x="8046720" y="1045596"/>
            <a:ext cx="3689406" cy="1944371"/>
          </a:xfrm>
        </p:spPr>
        <p:txBody>
          <a:bodyPr anchor="b">
            <a:normAutofit/>
          </a:bodyPr>
          <a:lstStyle/>
          <a:p>
            <a:r>
              <a:rPr lang="en-US">
                <a:ea typeface="Meiryo"/>
              </a:rPr>
              <a:t>Data, or lack thereof</a:t>
            </a:r>
          </a:p>
        </p:txBody>
      </p:sp>
      <p:sp>
        <p:nvSpPr>
          <p:cNvPr id="3" name="Content Placeholder 2">
            <a:extLst>
              <a:ext uri="{FF2B5EF4-FFF2-40B4-BE49-F238E27FC236}">
                <a16:creationId xmlns:a16="http://schemas.microsoft.com/office/drawing/2014/main" id="{DF8B6A3A-5BDB-DC46-5EE3-E6667CD18A16}"/>
              </a:ext>
            </a:extLst>
          </p:cNvPr>
          <p:cNvSpPr>
            <a:spLocks noGrp="1"/>
          </p:cNvSpPr>
          <p:nvPr>
            <p:ph idx="1"/>
          </p:nvPr>
        </p:nvSpPr>
        <p:spPr>
          <a:xfrm>
            <a:off x="8046719" y="3220278"/>
            <a:ext cx="3633747" cy="2592125"/>
          </a:xfrm>
        </p:spPr>
        <p:txBody>
          <a:bodyPr vert="horz" lIns="109728" tIns="109728" rIns="109728" bIns="91440" rtlCol="0">
            <a:normAutofit/>
          </a:bodyPr>
          <a:lstStyle/>
          <a:p>
            <a:r>
              <a:rPr lang="en-US">
                <a:ea typeface="Meiryo"/>
              </a:rPr>
              <a:t>Data used: </a:t>
            </a:r>
            <a:r>
              <a:rPr lang="en-US">
                <a:ea typeface="+mn-lt"/>
                <a:cs typeface="+mn-lt"/>
                <a:hlinkClick r:id="rId3"/>
              </a:rPr>
              <a:t>https://catalog.data.gov/dataset/crash-reporting-drivers-data</a:t>
            </a:r>
            <a:endParaRPr lang="en-US"/>
          </a:p>
          <a:p>
            <a:endParaRPr lang="en-US">
              <a:ea typeface="+mn-lt"/>
              <a:cs typeface="+mn-lt"/>
            </a:endParaRPr>
          </a:p>
        </p:txBody>
      </p:sp>
    </p:spTree>
    <p:extLst>
      <p:ext uri="{BB962C8B-B14F-4D97-AF65-F5344CB8AC3E}">
        <p14:creationId xmlns:p14="http://schemas.microsoft.com/office/powerpoint/2010/main" val="163688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2A6A-2909-8AE8-97D5-80D45554102F}"/>
              </a:ext>
            </a:extLst>
          </p:cNvPr>
          <p:cNvSpPr>
            <a:spLocks noGrp="1"/>
          </p:cNvSpPr>
          <p:nvPr>
            <p:ph type="title"/>
          </p:nvPr>
        </p:nvSpPr>
        <p:spPr/>
        <p:txBody>
          <a:bodyPr>
            <a:normAutofit fontScale="90000"/>
          </a:bodyPr>
          <a:lstStyle/>
          <a:p>
            <a:r>
              <a:rPr lang="en-US">
                <a:ea typeface="Meiryo"/>
              </a:rPr>
              <a:t>40 columns with more junk than a scrapyard</a:t>
            </a:r>
          </a:p>
        </p:txBody>
      </p:sp>
      <p:pic>
        <p:nvPicPr>
          <p:cNvPr id="4" name="Content Placeholder 3" descr="A screenshot of a computer&#10;&#10;AI-generated content may be incorrect.">
            <a:extLst>
              <a:ext uri="{FF2B5EF4-FFF2-40B4-BE49-F238E27FC236}">
                <a16:creationId xmlns:a16="http://schemas.microsoft.com/office/drawing/2014/main" id="{18221129-B15B-A5BE-7844-4FD69EAAEEB0}"/>
              </a:ext>
            </a:extLst>
          </p:cNvPr>
          <p:cNvPicPr>
            <a:picLocks noGrp="1" noChangeAspect="1"/>
          </p:cNvPicPr>
          <p:nvPr>
            <p:ph idx="1"/>
          </p:nvPr>
        </p:nvPicPr>
        <p:blipFill>
          <a:blip r:embed="rId2"/>
          <a:stretch>
            <a:fillRect/>
          </a:stretch>
        </p:blipFill>
        <p:spPr>
          <a:xfrm>
            <a:off x="1633" y="2199662"/>
            <a:ext cx="12192767" cy="4659142"/>
          </a:xfrm>
        </p:spPr>
      </p:pic>
    </p:spTree>
    <p:extLst>
      <p:ext uri="{BB962C8B-B14F-4D97-AF65-F5344CB8AC3E}">
        <p14:creationId xmlns:p14="http://schemas.microsoft.com/office/powerpoint/2010/main" val="371320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530A-A0AF-6708-63CF-37ABAD028ACB}"/>
              </a:ext>
            </a:extLst>
          </p:cNvPr>
          <p:cNvSpPr>
            <a:spLocks noGrp="1"/>
          </p:cNvSpPr>
          <p:nvPr>
            <p:ph type="title"/>
          </p:nvPr>
        </p:nvSpPr>
        <p:spPr/>
        <p:txBody>
          <a:bodyPr/>
          <a:lstStyle/>
          <a:p>
            <a:r>
              <a:rPr lang="en-US" dirty="0">
                <a:ea typeface="Meiryo"/>
              </a:rPr>
              <a:t>Why is there junk in GOVT data?!</a:t>
            </a:r>
            <a:endParaRPr lang="en-US" dirty="0"/>
          </a:p>
        </p:txBody>
      </p:sp>
      <p:sp>
        <p:nvSpPr>
          <p:cNvPr id="3" name="Content Placeholder 2">
            <a:extLst>
              <a:ext uri="{FF2B5EF4-FFF2-40B4-BE49-F238E27FC236}">
                <a16:creationId xmlns:a16="http://schemas.microsoft.com/office/drawing/2014/main" id="{161B474E-8614-EE5E-76B3-BAFADB35A8B1}"/>
              </a:ext>
            </a:extLst>
          </p:cNvPr>
          <p:cNvSpPr>
            <a:spLocks noGrp="1"/>
          </p:cNvSpPr>
          <p:nvPr>
            <p:ph idx="1"/>
          </p:nvPr>
        </p:nvSpPr>
        <p:spPr/>
        <p:txBody>
          <a:bodyPr vert="horz" lIns="109728" tIns="109728" rIns="109728" bIns="91440" rtlCol="0" anchor="t">
            <a:normAutofit lnSpcReduction="10000"/>
          </a:bodyPr>
          <a:lstStyle/>
          <a:p>
            <a:pPr marL="285750" indent="-285750">
              <a:buFont typeface="Calibri" panose="020B0503020204020204" pitchFamily="34" charset="0"/>
              <a:buChar char="-"/>
            </a:pPr>
            <a:r>
              <a:rPr lang="en-US" dirty="0">
                <a:ea typeface="Meiryo"/>
              </a:rPr>
              <a:t>Police reports contain so many strings like "unknown" or "invalid" or "other", even for things like Weather. -&gt; Laziness or not relevant</a:t>
            </a:r>
          </a:p>
          <a:p>
            <a:pPr marL="285750" indent="-285750">
              <a:buFont typeface="Calibri" panose="020B0503020204020204" pitchFamily="34" charset="0"/>
              <a:buChar char="-"/>
            </a:pPr>
            <a:r>
              <a:rPr lang="en-US" dirty="0">
                <a:ea typeface="Meiryo"/>
              </a:rPr>
              <a:t>Even columns that should tell us about party impairment, such as drug or alcohol usage is blank in some cases or contain strings like "unknown, unknown". This can be due to the accident not needing to know whether the driver has been impaired or not since the driver is already going to get charges for other items.</a:t>
            </a:r>
          </a:p>
        </p:txBody>
      </p:sp>
    </p:spTree>
    <p:extLst>
      <p:ext uri="{BB962C8B-B14F-4D97-AF65-F5344CB8AC3E}">
        <p14:creationId xmlns:p14="http://schemas.microsoft.com/office/powerpoint/2010/main" val="219091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A screen shot of a computer program&#10;&#10;AI-generated content may be incorrect.">
            <a:extLst>
              <a:ext uri="{FF2B5EF4-FFF2-40B4-BE49-F238E27FC236}">
                <a16:creationId xmlns:a16="http://schemas.microsoft.com/office/drawing/2014/main" id="{6AAB5342-AA4C-43CF-3F8C-A228A3A1412E}"/>
              </a:ext>
            </a:extLst>
          </p:cNvPr>
          <p:cNvPicPr>
            <a:picLocks noChangeAspect="1"/>
          </p:cNvPicPr>
          <p:nvPr/>
        </p:nvPicPr>
        <p:blipFill>
          <a:blip r:embed="rId2"/>
          <a:srcRect t="26064" r="1" b="1"/>
          <a:stretch/>
        </p:blipFill>
        <p:spPr>
          <a:xfrm>
            <a:off x="20" y="10"/>
            <a:ext cx="9947062" cy="6857990"/>
          </a:xfrm>
          <a:prstGeom prst="rect">
            <a:avLst/>
          </a:prstGeom>
        </p:spPr>
      </p:pic>
      <p:sp>
        <p:nvSpPr>
          <p:cNvPr id="19" name="Freeform: Shape 18">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Freeform: Shape 19">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B67F9F5-39BB-BB8C-73D0-EB0D4AC4E617}"/>
              </a:ext>
            </a:extLst>
          </p:cNvPr>
          <p:cNvSpPr>
            <a:spLocks noGrp="1"/>
          </p:cNvSpPr>
          <p:nvPr>
            <p:ph type="title"/>
          </p:nvPr>
        </p:nvSpPr>
        <p:spPr>
          <a:xfrm>
            <a:off x="8046720" y="1045596"/>
            <a:ext cx="3689406" cy="1944371"/>
          </a:xfrm>
        </p:spPr>
        <p:txBody>
          <a:bodyPr anchor="b">
            <a:normAutofit/>
          </a:bodyPr>
          <a:lstStyle/>
          <a:p>
            <a:r>
              <a:rPr lang="en-US">
                <a:ea typeface="Meiryo"/>
              </a:rPr>
              <a:t>Step 1: Pre Processing</a:t>
            </a:r>
          </a:p>
        </p:txBody>
      </p:sp>
      <p:sp>
        <p:nvSpPr>
          <p:cNvPr id="3" name="Content Placeholder 2">
            <a:extLst>
              <a:ext uri="{FF2B5EF4-FFF2-40B4-BE49-F238E27FC236}">
                <a16:creationId xmlns:a16="http://schemas.microsoft.com/office/drawing/2014/main" id="{295D1068-C263-C40B-8EFC-A1AA12CF9211}"/>
              </a:ext>
            </a:extLst>
          </p:cNvPr>
          <p:cNvSpPr>
            <a:spLocks noGrp="1"/>
          </p:cNvSpPr>
          <p:nvPr>
            <p:ph idx="1"/>
          </p:nvPr>
        </p:nvSpPr>
        <p:spPr>
          <a:xfrm>
            <a:off x="8046719" y="3220278"/>
            <a:ext cx="3633747" cy="2592125"/>
          </a:xfrm>
        </p:spPr>
        <p:txBody>
          <a:bodyPr vert="horz" lIns="109728" tIns="109728" rIns="109728" bIns="91440" rtlCol="0">
            <a:normAutofit/>
          </a:bodyPr>
          <a:lstStyle/>
          <a:p>
            <a:pPr marL="285750" indent="-285750">
              <a:buFont typeface="Calibri" panose="020B0503020204020204" pitchFamily="34" charset="0"/>
              <a:buChar char="-"/>
            </a:pPr>
            <a:r>
              <a:rPr lang="en-US">
                <a:ea typeface="Meiryo"/>
              </a:rPr>
              <a:t>Remove Nas or Nans</a:t>
            </a:r>
          </a:p>
          <a:p>
            <a:pPr marL="285750" indent="-285750">
              <a:buFont typeface="Calibri" panose="020B0503020204020204" pitchFamily="34" charset="0"/>
              <a:buChar char="-"/>
            </a:pPr>
            <a:r>
              <a:rPr lang="en-US">
                <a:ea typeface="Meiryo"/>
              </a:rPr>
              <a:t>Remove rows with unwanted values for our purposes</a:t>
            </a:r>
          </a:p>
        </p:txBody>
      </p:sp>
    </p:spTree>
    <p:extLst>
      <p:ext uri="{BB962C8B-B14F-4D97-AF65-F5344CB8AC3E}">
        <p14:creationId xmlns:p14="http://schemas.microsoft.com/office/powerpoint/2010/main" val="287594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 screen shot of a computer program&#10;&#10;AI-generated content may be incorrect.">
            <a:extLst>
              <a:ext uri="{FF2B5EF4-FFF2-40B4-BE49-F238E27FC236}">
                <a16:creationId xmlns:a16="http://schemas.microsoft.com/office/drawing/2014/main" id="{7DAD4318-FC7A-4A2D-DBF1-7A9D6D4AED08}"/>
              </a:ext>
            </a:extLst>
          </p:cNvPr>
          <p:cNvPicPr>
            <a:picLocks noChangeAspect="1"/>
          </p:cNvPicPr>
          <p:nvPr/>
        </p:nvPicPr>
        <p:blipFill>
          <a:blip r:embed="rId2"/>
          <a:srcRect l="-3" t="21553" r="-57" b="9633"/>
          <a:stretch/>
        </p:blipFill>
        <p:spPr>
          <a:xfrm>
            <a:off x="20" y="10"/>
            <a:ext cx="9953069" cy="6862088"/>
          </a:xfrm>
          <a:prstGeom prst="rect">
            <a:avLst/>
          </a:prstGeom>
        </p:spPr>
      </p:pic>
      <p:sp>
        <p:nvSpPr>
          <p:cNvPr id="22" name="Freeform: Shape 2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4" name="Freeform: Shape 23">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EAA3520-2E26-7C21-55A0-8479669A4F66}"/>
              </a:ext>
            </a:extLst>
          </p:cNvPr>
          <p:cNvSpPr>
            <a:spLocks noGrp="1"/>
          </p:cNvSpPr>
          <p:nvPr>
            <p:ph type="title"/>
          </p:nvPr>
        </p:nvSpPr>
        <p:spPr>
          <a:xfrm>
            <a:off x="8046720" y="1045596"/>
            <a:ext cx="3689406" cy="1944371"/>
          </a:xfrm>
        </p:spPr>
        <p:txBody>
          <a:bodyPr anchor="b">
            <a:normAutofit/>
          </a:bodyPr>
          <a:lstStyle/>
          <a:p>
            <a:r>
              <a:rPr lang="en-US">
                <a:ea typeface="Meiryo"/>
              </a:rPr>
              <a:t>Step 2: More Pre Processing</a:t>
            </a:r>
            <a:endParaRPr lang="en-US"/>
          </a:p>
        </p:txBody>
      </p:sp>
      <p:sp>
        <p:nvSpPr>
          <p:cNvPr id="3" name="Content Placeholder 2">
            <a:extLst>
              <a:ext uri="{FF2B5EF4-FFF2-40B4-BE49-F238E27FC236}">
                <a16:creationId xmlns:a16="http://schemas.microsoft.com/office/drawing/2014/main" id="{F06D7B10-372C-87F3-1828-D8CCBD5619BB}"/>
              </a:ext>
            </a:extLst>
          </p:cNvPr>
          <p:cNvSpPr>
            <a:spLocks noGrp="1"/>
          </p:cNvSpPr>
          <p:nvPr>
            <p:ph idx="1"/>
          </p:nvPr>
        </p:nvSpPr>
        <p:spPr>
          <a:xfrm>
            <a:off x="8046719" y="3220278"/>
            <a:ext cx="3633747" cy="2592125"/>
          </a:xfrm>
        </p:spPr>
        <p:txBody>
          <a:bodyPr vert="horz" lIns="109728" tIns="109728" rIns="109728" bIns="91440" rtlCol="0">
            <a:normAutofit/>
          </a:bodyPr>
          <a:lstStyle/>
          <a:p>
            <a:pPr marL="285750" indent="-285750">
              <a:buFont typeface="Calibri" panose="020B0503020204020204" pitchFamily="34" charset="0"/>
              <a:buChar char="-"/>
            </a:pPr>
            <a:r>
              <a:rPr lang="en-US">
                <a:ea typeface="Meiryo"/>
              </a:rPr>
              <a:t>Sometimes different values really mean the same thing</a:t>
            </a:r>
          </a:p>
        </p:txBody>
      </p:sp>
    </p:spTree>
    <p:extLst>
      <p:ext uri="{BB962C8B-B14F-4D97-AF65-F5344CB8AC3E}">
        <p14:creationId xmlns:p14="http://schemas.microsoft.com/office/powerpoint/2010/main" val="44399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45FA-7BC8-156A-EA3A-ADB806119294}"/>
              </a:ext>
            </a:extLst>
          </p:cNvPr>
          <p:cNvSpPr>
            <a:spLocks noGrp="1"/>
          </p:cNvSpPr>
          <p:nvPr>
            <p:ph type="title"/>
          </p:nvPr>
        </p:nvSpPr>
        <p:spPr/>
        <p:txBody>
          <a:bodyPr/>
          <a:lstStyle/>
          <a:p>
            <a:r>
              <a:rPr lang="en-US" dirty="0">
                <a:ea typeface="Meiryo"/>
              </a:rPr>
              <a:t>Step 3: Bask in the glory of maps</a:t>
            </a:r>
            <a:endParaRPr lang="en-US" dirty="0"/>
          </a:p>
        </p:txBody>
      </p:sp>
      <p:pic>
        <p:nvPicPr>
          <p:cNvPr id="4" name="Content Placeholder 3" descr="A blue rectangular object with a white background&#10;&#10;AI-generated content may be incorrect.">
            <a:extLst>
              <a:ext uri="{FF2B5EF4-FFF2-40B4-BE49-F238E27FC236}">
                <a16:creationId xmlns:a16="http://schemas.microsoft.com/office/drawing/2014/main" id="{6B1D7D3E-0B24-6308-A1CA-E076503DC87B}"/>
              </a:ext>
            </a:extLst>
          </p:cNvPr>
          <p:cNvPicPr>
            <a:picLocks noGrp="1" noChangeAspect="1"/>
          </p:cNvPicPr>
          <p:nvPr>
            <p:ph idx="1"/>
          </p:nvPr>
        </p:nvPicPr>
        <p:blipFill>
          <a:blip r:embed="rId2"/>
          <a:srcRect r="4281"/>
          <a:stretch/>
        </p:blipFill>
        <p:spPr>
          <a:xfrm>
            <a:off x="240" y="2041666"/>
            <a:ext cx="12196388" cy="3070724"/>
          </a:xfrm>
        </p:spPr>
      </p:pic>
    </p:spTree>
    <p:extLst>
      <p:ext uri="{BB962C8B-B14F-4D97-AF65-F5344CB8AC3E}">
        <p14:creationId xmlns:p14="http://schemas.microsoft.com/office/powerpoint/2010/main" val="206205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94E73-F319-9C2E-1596-E9FB08EA9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13DD56-F303-FF0F-1602-8881FCCB0695}"/>
              </a:ext>
            </a:extLst>
          </p:cNvPr>
          <p:cNvSpPr>
            <a:spLocks noGrp="1"/>
          </p:cNvSpPr>
          <p:nvPr>
            <p:ph type="title"/>
          </p:nvPr>
        </p:nvSpPr>
        <p:spPr/>
        <p:txBody>
          <a:bodyPr/>
          <a:lstStyle/>
          <a:p>
            <a:r>
              <a:rPr lang="en-US" dirty="0">
                <a:ea typeface="Meiryo"/>
              </a:rPr>
              <a:t>Step 3: Bask in the glory of maps</a:t>
            </a:r>
            <a:endParaRPr lang="en-US" dirty="0"/>
          </a:p>
        </p:txBody>
      </p:sp>
      <p:pic>
        <p:nvPicPr>
          <p:cNvPr id="6" name="Content Placeholder 5" descr="A purple and orange dots&#10;&#10;AI-generated content may be incorrect.">
            <a:extLst>
              <a:ext uri="{FF2B5EF4-FFF2-40B4-BE49-F238E27FC236}">
                <a16:creationId xmlns:a16="http://schemas.microsoft.com/office/drawing/2014/main" id="{63FA5BA0-A689-87DB-5261-4A4104A954E5}"/>
              </a:ext>
            </a:extLst>
          </p:cNvPr>
          <p:cNvPicPr>
            <a:picLocks noGrp="1" noChangeAspect="1"/>
          </p:cNvPicPr>
          <p:nvPr>
            <p:ph idx="1"/>
          </p:nvPr>
        </p:nvPicPr>
        <p:blipFill>
          <a:blip r:embed="rId2"/>
          <a:stretch>
            <a:fillRect/>
          </a:stretch>
        </p:blipFill>
        <p:spPr>
          <a:xfrm>
            <a:off x="66763" y="2150276"/>
            <a:ext cx="9357524" cy="4701504"/>
          </a:xfrm>
        </p:spPr>
      </p:pic>
      <p:pic>
        <p:nvPicPr>
          <p:cNvPr id="7" name="Picture 6">
            <a:extLst>
              <a:ext uri="{FF2B5EF4-FFF2-40B4-BE49-F238E27FC236}">
                <a16:creationId xmlns:a16="http://schemas.microsoft.com/office/drawing/2014/main" id="{46A492BB-3DD0-B690-EBA9-EC07E42E7893}"/>
              </a:ext>
            </a:extLst>
          </p:cNvPr>
          <p:cNvPicPr>
            <a:picLocks noChangeAspect="1"/>
          </p:cNvPicPr>
          <p:nvPr/>
        </p:nvPicPr>
        <p:blipFill>
          <a:blip r:embed="rId3"/>
          <a:stretch>
            <a:fillRect/>
          </a:stretch>
        </p:blipFill>
        <p:spPr>
          <a:xfrm>
            <a:off x="9685500" y="2636588"/>
            <a:ext cx="1905000" cy="3552825"/>
          </a:xfrm>
          <a:prstGeom prst="rect">
            <a:avLst/>
          </a:prstGeom>
        </p:spPr>
      </p:pic>
    </p:spTree>
    <p:extLst>
      <p:ext uri="{BB962C8B-B14F-4D97-AF65-F5344CB8AC3E}">
        <p14:creationId xmlns:p14="http://schemas.microsoft.com/office/powerpoint/2010/main" val="2655097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1C42-27A1-7555-25AE-E93CB9B70687}"/>
              </a:ext>
            </a:extLst>
          </p:cNvPr>
          <p:cNvSpPr>
            <a:spLocks noGrp="1"/>
          </p:cNvSpPr>
          <p:nvPr>
            <p:ph type="title"/>
          </p:nvPr>
        </p:nvSpPr>
        <p:spPr/>
        <p:txBody>
          <a:bodyPr>
            <a:normAutofit fontScale="90000"/>
          </a:bodyPr>
          <a:lstStyle/>
          <a:p>
            <a:r>
              <a:rPr lang="en-US" dirty="0" err="1">
                <a:ea typeface="Meiryo"/>
              </a:rPr>
              <a:t>Tagent</a:t>
            </a:r>
            <a:r>
              <a:rPr lang="en-US" dirty="0">
                <a:ea typeface="Meiryo"/>
              </a:rPr>
              <a:t> 1: GIS Geographic Information Systems (Specifically encoding and databases)</a:t>
            </a:r>
          </a:p>
        </p:txBody>
      </p:sp>
      <p:sp>
        <p:nvSpPr>
          <p:cNvPr id="3" name="Content Placeholder 2">
            <a:extLst>
              <a:ext uri="{FF2B5EF4-FFF2-40B4-BE49-F238E27FC236}">
                <a16:creationId xmlns:a16="http://schemas.microsoft.com/office/drawing/2014/main" id="{0CD2C886-5DE9-098D-F4E9-30245550651F}"/>
              </a:ext>
            </a:extLst>
          </p:cNvPr>
          <p:cNvSpPr>
            <a:spLocks noGrp="1"/>
          </p:cNvSpPr>
          <p:nvPr>
            <p:ph idx="1"/>
          </p:nvPr>
        </p:nvSpPr>
        <p:spPr/>
        <p:txBody>
          <a:bodyPr vert="horz" lIns="109728" tIns="109728" rIns="109728" bIns="91440" rtlCol="0" anchor="t">
            <a:normAutofit/>
          </a:bodyPr>
          <a:lstStyle/>
          <a:p>
            <a:pPr marL="285750" indent="-285750">
              <a:buFont typeface="Calibri" panose="020B0503020204020204" pitchFamily="34" charset="0"/>
              <a:buChar char="-"/>
            </a:pPr>
            <a:r>
              <a:rPr lang="en-US" dirty="0">
                <a:ea typeface="Meiryo"/>
              </a:rPr>
              <a:t>How do computers know that two events occurred close together in space?</a:t>
            </a:r>
          </a:p>
          <a:p>
            <a:pPr marL="285750" indent="-285750">
              <a:buFont typeface="Calibri" panose="020B0503020204020204" pitchFamily="34" charset="0"/>
              <a:buChar char="-"/>
            </a:pPr>
            <a:r>
              <a:rPr lang="en-US" dirty="0">
                <a:ea typeface="Meiryo"/>
              </a:rPr>
              <a:t>It is hard just by looking at </a:t>
            </a:r>
            <a:r>
              <a:rPr lang="en-US" dirty="0" err="1">
                <a:ea typeface="Meiryo"/>
              </a:rPr>
              <a:t>lat</a:t>
            </a:r>
            <a:r>
              <a:rPr lang="en-US" dirty="0">
                <a:ea typeface="Meiryo"/>
              </a:rPr>
              <a:t> and long coords</a:t>
            </a:r>
          </a:p>
          <a:p>
            <a:pPr marL="285750" indent="-285750">
              <a:buFont typeface="Calibri" panose="020B0503020204020204" pitchFamily="34" charset="0"/>
              <a:buChar char="-"/>
            </a:pPr>
            <a:r>
              <a:rPr lang="en-US" dirty="0">
                <a:ea typeface="Meiryo"/>
              </a:rPr>
              <a:t>Solution: GIS databases</a:t>
            </a:r>
          </a:p>
        </p:txBody>
      </p:sp>
    </p:spTree>
    <p:extLst>
      <p:ext uri="{BB962C8B-B14F-4D97-AF65-F5344CB8AC3E}">
        <p14:creationId xmlns:p14="http://schemas.microsoft.com/office/powerpoint/2010/main" val="3420518615"/>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SketchLinesVTI</vt:lpstr>
      <vt:lpstr>Traffic Accidents</vt:lpstr>
      <vt:lpstr>Data, or lack thereof</vt:lpstr>
      <vt:lpstr>40 columns with more junk than a scrapyard</vt:lpstr>
      <vt:lpstr>Why is there junk in GOVT data?!</vt:lpstr>
      <vt:lpstr>Step 1: Pre Processing</vt:lpstr>
      <vt:lpstr>Step 2: More Pre Processing</vt:lpstr>
      <vt:lpstr>Step 3: Bask in the glory of maps</vt:lpstr>
      <vt:lpstr>Step 3: Bask in the glory of maps</vt:lpstr>
      <vt:lpstr>Tagent 1: GIS Geographic Information Systems (Specifically encoding and databases)</vt:lpstr>
      <vt:lpstr>Tangent 1: GIS databases</vt:lpstr>
      <vt:lpstr>Step 4: One Hot Encoding</vt:lpstr>
      <vt:lpstr>Step 4: One Hot Encoding</vt:lpstr>
      <vt:lpstr>Step 4: One Hot Encoding</vt:lpstr>
      <vt:lpstr>Step 5: TREEEEEE</vt:lpstr>
      <vt:lpstr>Step 5: TREEEEEE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119</cp:revision>
  <dcterms:created xsi:type="dcterms:W3CDTF">2025-04-05T03:06:28Z</dcterms:created>
  <dcterms:modified xsi:type="dcterms:W3CDTF">2025-04-05T04:18:53Z</dcterms:modified>
</cp:coreProperties>
</file>