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bold.fntdata"/><Relationship Id="rId6" Type="http://schemas.openxmlformats.org/officeDocument/2006/relationships/slide" Target="slides/slide1.xml"/><Relationship Id="rId18"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64ad4215d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64ad4215d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MongoDB: Mongo is a non-relational document database. It allows for unstructured data storage in flexible JSON like documents.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technologies together form the MERN stack, a tech stack ideal for agile web application development.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64ad4215db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64ad4215db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Write test cases before development of a new feature, save all tests</a:t>
            </a:r>
            <a:endParaRPr/>
          </a:p>
          <a:p>
            <a:pPr indent="-298450" lvl="0" marL="457200" rtl="0" algn="l">
              <a:spcBef>
                <a:spcPts val="0"/>
              </a:spcBef>
              <a:spcAft>
                <a:spcPts val="0"/>
              </a:spcAft>
              <a:buSzPts val="1100"/>
              <a:buAutoNum type="arabicPeriod"/>
            </a:pPr>
            <a:r>
              <a:rPr lang="en"/>
              <a:t>Run all tests before merging pull requests</a:t>
            </a:r>
            <a:endParaRPr/>
          </a:p>
          <a:p>
            <a:pPr indent="-298450" lvl="0" marL="457200" rtl="0" algn="l">
              <a:spcBef>
                <a:spcPts val="0"/>
              </a:spcBef>
              <a:spcAft>
                <a:spcPts val="0"/>
              </a:spcAft>
              <a:buSzPts val="1100"/>
              <a:buAutoNum type="arabicPeriod"/>
            </a:pPr>
            <a:r>
              <a:rPr lang="en"/>
              <a:t>If a test fails, do not merge the pull request</a:t>
            </a:r>
            <a:endParaRPr/>
          </a:p>
          <a:p>
            <a:pPr indent="-298450" lvl="0" marL="457200" rtl="0" algn="l">
              <a:spcBef>
                <a:spcPts val="0"/>
              </a:spcBef>
              <a:spcAft>
                <a:spcPts val="0"/>
              </a:spcAft>
              <a:buSzPts val="1100"/>
              <a:buAutoNum type="arabicPeriod"/>
            </a:pPr>
            <a:r>
              <a:rPr lang="en"/>
              <a:t>If the test succeeds, continue to evaluate pull request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64ad4215d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64ad4215d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64ad4215d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64ad4215d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63764419e2_0_1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63764419e2_0_1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Customers:</a:t>
            </a:r>
            <a:endParaRPr b="1"/>
          </a:p>
          <a:p>
            <a:pPr indent="-298450" lvl="0" marL="457200" rtl="0" algn="l">
              <a:spcBef>
                <a:spcPts val="0"/>
              </a:spcBef>
              <a:spcAft>
                <a:spcPts val="0"/>
              </a:spcAft>
              <a:buSzPts val="1100"/>
              <a:buChar char="-"/>
            </a:pPr>
            <a:r>
              <a:rPr lang="en"/>
              <a:t>No account creation or login, users should only have to input contact details (email/phone number)</a:t>
            </a:r>
            <a:endParaRPr/>
          </a:p>
          <a:p>
            <a:pPr indent="-298450" lvl="0" marL="457200" rtl="0" algn="l">
              <a:spcBef>
                <a:spcPts val="0"/>
              </a:spcBef>
              <a:spcAft>
                <a:spcPts val="0"/>
              </a:spcAft>
              <a:buSzPts val="1100"/>
              <a:buChar char="-"/>
            </a:pPr>
            <a:r>
              <a:rPr lang="en"/>
              <a:t>They will navigate the website and create purchase orders</a:t>
            </a:r>
            <a:endParaRPr/>
          </a:p>
          <a:p>
            <a:pPr indent="-298450" lvl="0" marL="457200" rtl="0" algn="l">
              <a:spcBef>
                <a:spcPts val="0"/>
              </a:spcBef>
              <a:spcAft>
                <a:spcPts val="0"/>
              </a:spcAft>
              <a:buSzPts val="1100"/>
              <a:buChar char="-"/>
            </a:pPr>
            <a:r>
              <a:rPr lang="en"/>
              <a:t>Fill in forms to complete credit/debit card payments</a:t>
            </a:r>
            <a:endParaRPr/>
          </a:p>
          <a:p>
            <a:pPr indent="0" lvl="0" marL="0" rtl="0" algn="l">
              <a:spcBef>
                <a:spcPts val="0"/>
              </a:spcBef>
              <a:spcAft>
                <a:spcPts val="0"/>
              </a:spcAft>
              <a:buNone/>
            </a:pPr>
            <a:r>
              <a:rPr b="1" lang="en"/>
              <a:t>Staff:</a:t>
            </a:r>
            <a:endParaRPr b="1"/>
          </a:p>
          <a:p>
            <a:pPr indent="-298450" lvl="0" marL="457200" rtl="0" algn="l">
              <a:spcBef>
                <a:spcPts val="0"/>
              </a:spcBef>
              <a:spcAft>
                <a:spcPts val="0"/>
              </a:spcAft>
              <a:buSzPts val="1100"/>
              <a:buChar char="-"/>
            </a:pPr>
            <a:r>
              <a:rPr lang="en"/>
              <a:t>Will login to admin portal</a:t>
            </a:r>
            <a:endParaRPr/>
          </a:p>
          <a:p>
            <a:pPr indent="-298450" lvl="0" marL="457200" rtl="0" algn="l">
              <a:spcBef>
                <a:spcPts val="0"/>
              </a:spcBef>
              <a:spcAft>
                <a:spcPts val="0"/>
              </a:spcAft>
              <a:buSzPts val="1100"/>
              <a:buChar char="-"/>
            </a:pPr>
            <a:r>
              <a:rPr lang="en"/>
              <a:t>Manually adjust inventory levels</a:t>
            </a:r>
            <a:endParaRPr/>
          </a:p>
          <a:p>
            <a:pPr indent="-298450" lvl="0" marL="457200" rtl="0" algn="l">
              <a:spcBef>
                <a:spcPts val="0"/>
              </a:spcBef>
              <a:spcAft>
                <a:spcPts val="0"/>
              </a:spcAft>
              <a:buSzPts val="1100"/>
              <a:buChar char="-"/>
            </a:pPr>
            <a:r>
              <a:rPr lang="en"/>
              <a:t>View customer contact information</a:t>
            </a:r>
            <a:endParaRPr/>
          </a:p>
          <a:p>
            <a:pPr indent="-298450" lvl="0" marL="457200" rtl="0" algn="l">
              <a:spcBef>
                <a:spcPts val="0"/>
              </a:spcBef>
              <a:spcAft>
                <a:spcPts val="0"/>
              </a:spcAft>
              <a:buSzPts val="1100"/>
              <a:buChar char="-"/>
            </a:pPr>
            <a:r>
              <a:rPr lang="en"/>
              <a:t>Approve or deny large purchases and cash/E transfer payments</a:t>
            </a:r>
            <a:endParaRPr/>
          </a:p>
          <a:p>
            <a:pPr indent="0" lvl="0" marL="45720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63764419e2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63764419e2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level 0 DFD depicts the major processes of our system.</a:t>
            </a:r>
            <a:endParaRPr/>
          </a:p>
          <a:p>
            <a:pPr indent="0" lvl="0" marL="0" rtl="0" algn="l">
              <a:spcBef>
                <a:spcPts val="0"/>
              </a:spcBef>
              <a:spcAft>
                <a:spcPts val="0"/>
              </a:spcAft>
              <a:buNone/>
            </a:pPr>
            <a:r>
              <a:rPr lang="en"/>
              <a:t>Customers can make order requests for firewood and request a pick up location. All orders will be tracked through our database to confirm </a:t>
            </a:r>
            <a:r>
              <a:rPr lang="en"/>
              <a:t>inventory</a:t>
            </a:r>
            <a:r>
              <a:rPr lang="en"/>
              <a:t> availability as well as to keep a log of transaction records. Whenever a purchase is confirmed the customer will receive a purchase receipt with pick up location information attached.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staff is able to view all live orders and manage ongoing purchase requests. They also are able to update inventory stock, and will have to approve cash / e-transfer orders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63764419e2_0_1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63764419e2_0_1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Customers will input contact information, a quantity of firewood, and select their preferred pick up location</a:t>
            </a:r>
            <a:r>
              <a:rPr lang="en"/>
              <a:t>. There will then be an inventory check before orders are approved to ensure quantity is available. Next the customer can choose their payment option:</a:t>
            </a:r>
            <a:endParaRPr/>
          </a:p>
          <a:p>
            <a:pPr indent="0" lvl="0" marL="0" rtl="0" algn="l">
              <a:spcBef>
                <a:spcPts val="0"/>
              </a:spcBef>
              <a:spcAft>
                <a:spcPts val="0"/>
              </a:spcAft>
              <a:buNone/>
            </a:pPr>
            <a:r>
              <a:rPr lang="en"/>
              <a:t>if they want to pay with debit or credit, their transaction will be processed using Square. Then the customer will receive a purchase receipt </a:t>
            </a:r>
            <a:r>
              <a:rPr lang="en"/>
              <a:t>with</a:t>
            </a:r>
            <a:r>
              <a:rPr lang="en"/>
              <a:t> location information attached. Once the purchase is confirmed we will log the transaction information in our customer information database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 case is the customer wants to pay by cash/e-transfer or there is a large firewood quantity request, then this will require staff verification. In the case of a large order, the staff can approve or deny the order based on firewood availability. If the transaction is denied the customer will receive a notification on why it was denied. If the transaction is approved the customer can then pay using Sqaure or if it is a cash/e-transfer transaction then staff will have to contact the customer to arrange cash payment.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63764419e2_0_1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63764419e2_0_1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1: Requirements Report</a:t>
            </a:r>
            <a:endParaRPr/>
          </a:p>
          <a:p>
            <a:pPr indent="0" lvl="0" marL="0" rtl="0" algn="l">
              <a:spcBef>
                <a:spcPts val="0"/>
              </a:spcBef>
              <a:spcAft>
                <a:spcPts val="0"/>
              </a:spcAft>
              <a:buNone/>
            </a:pPr>
            <a:r>
              <a:rPr lang="en"/>
              <a:t>Milestone 2: </a:t>
            </a:r>
            <a:endParaRPr/>
          </a:p>
          <a:p>
            <a:pPr indent="-298450" lvl="0" marL="457200" rtl="0" algn="l">
              <a:spcBef>
                <a:spcPts val="0"/>
              </a:spcBef>
              <a:spcAft>
                <a:spcPts val="0"/>
              </a:spcAft>
              <a:buSzPts val="1100"/>
              <a:buChar char="-"/>
            </a:pPr>
            <a:r>
              <a:rPr lang="en"/>
              <a:t>Basic Frontend Developed (pages built out, buttons put in place)</a:t>
            </a:r>
            <a:endParaRPr/>
          </a:p>
          <a:p>
            <a:pPr indent="-298450" lvl="0" marL="457200" rtl="0" algn="l">
              <a:spcBef>
                <a:spcPts val="0"/>
              </a:spcBef>
              <a:spcAft>
                <a:spcPts val="0"/>
              </a:spcAft>
              <a:buSzPts val="1100"/>
              <a:buChar char="-"/>
            </a:pPr>
            <a:r>
              <a:rPr lang="en">
                <a:solidFill>
                  <a:schemeClr val="dk1"/>
                </a:solidFill>
              </a:rPr>
              <a:t>website will take user general location preference and firewood qty.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returns price, and location where qtyOrdered &lt; locationQTY (in final product location will be hidden until after payment is processed ).</a:t>
            </a:r>
            <a:endParaRPr>
              <a:solidFill>
                <a:schemeClr val="dk1"/>
              </a:solidFill>
            </a:endParaRPr>
          </a:p>
          <a:p>
            <a:pPr indent="0" lvl="0" marL="0" rtl="0" algn="l">
              <a:spcBef>
                <a:spcPts val="0"/>
              </a:spcBef>
              <a:spcAft>
                <a:spcPts val="0"/>
              </a:spcAft>
              <a:buNone/>
            </a:pPr>
            <a:r>
              <a:rPr lang="en"/>
              <a:t>Milestone 3: </a:t>
            </a:r>
            <a:endParaRPr/>
          </a:p>
          <a:p>
            <a:pPr indent="-298450" lvl="0" marL="457200" rtl="0" algn="l">
              <a:spcBef>
                <a:spcPts val="0"/>
              </a:spcBef>
              <a:spcAft>
                <a:spcPts val="0"/>
              </a:spcAft>
              <a:buClr>
                <a:schemeClr val="dk1"/>
              </a:buClr>
              <a:buSzPts val="1100"/>
              <a:buChar char="-"/>
            </a:pPr>
            <a:r>
              <a:rPr lang="en">
                <a:solidFill>
                  <a:schemeClr val="dk1"/>
                </a:solidFill>
              </a:rPr>
              <a:t>Read and write capability integrated for database: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means that we can read </a:t>
            </a:r>
            <a:r>
              <a:rPr lang="en">
                <a:solidFill>
                  <a:schemeClr val="dk1"/>
                </a:solidFill>
              </a:rPr>
              <a:t>from the database to determine qty by loaction and it will store customer and transaction information</a:t>
            </a:r>
            <a:endParaRPr>
              <a:solidFill>
                <a:schemeClr val="dk1"/>
              </a:solidFill>
            </a:endParaRPr>
          </a:p>
          <a:p>
            <a:pPr indent="-298450" lvl="0" marL="457200" rtl="0" algn="l">
              <a:spcBef>
                <a:spcPts val="0"/>
              </a:spcBef>
              <a:spcAft>
                <a:spcPts val="0"/>
              </a:spcAft>
              <a:buSzPts val="1100"/>
              <a:buChar char="-"/>
            </a:pPr>
            <a:r>
              <a:rPr lang="en"/>
              <a:t>Payment processing integrated with square, as well as </a:t>
            </a:r>
            <a:r>
              <a:rPr lang="en"/>
              <a:t>separate</a:t>
            </a:r>
            <a:r>
              <a:rPr lang="en"/>
              <a:t> options developed for cash and E-transfer.</a:t>
            </a:r>
            <a:endParaRPr>
              <a:solidFill>
                <a:schemeClr val="dk1"/>
              </a:solidFill>
            </a:endParaRPr>
          </a:p>
          <a:p>
            <a:pPr indent="0" lvl="0" marL="0" rtl="0" algn="l">
              <a:spcBef>
                <a:spcPts val="0"/>
              </a:spcBef>
              <a:spcAft>
                <a:spcPts val="0"/>
              </a:spcAft>
              <a:buNone/>
            </a:pPr>
            <a:r>
              <a:rPr lang="en"/>
              <a:t>Milestone 4:</a:t>
            </a:r>
            <a:endParaRPr/>
          </a:p>
          <a:p>
            <a:pPr indent="-298450" lvl="0" marL="457200" rtl="0" algn="l">
              <a:spcBef>
                <a:spcPts val="0"/>
              </a:spcBef>
              <a:spcAft>
                <a:spcPts val="0"/>
              </a:spcAft>
              <a:buClr>
                <a:schemeClr val="dk1"/>
              </a:buClr>
              <a:buSzPts val="1100"/>
              <a:buChar char="-"/>
            </a:pPr>
            <a:r>
              <a:rPr lang="en">
                <a:solidFill>
                  <a:schemeClr val="dk1"/>
                </a:solidFill>
              </a:rPr>
              <a:t>Separate portal developed for administrators and vendors of the site. With specific access for these users to be able to update qty by location and view orders that need to be approved (cash and e-transfer) and manually approve these orders.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Notification system integrated to inform vendors when there is a cash or e transfer order to be approved.</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63764419e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63764419e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Non-Functional Requirements</a:t>
            </a:r>
            <a:endParaRPr b="1"/>
          </a:p>
          <a:p>
            <a:pPr indent="-298450" lvl="0" marL="457200" rtl="0" algn="l">
              <a:spcBef>
                <a:spcPts val="0"/>
              </a:spcBef>
              <a:spcAft>
                <a:spcPts val="0"/>
              </a:spcAft>
              <a:buSzPts val="1100"/>
              <a:buChar char="-"/>
            </a:pPr>
            <a:r>
              <a:rPr lang="en"/>
              <a:t>Our DB should handle </a:t>
            </a:r>
            <a:r>
              <a:rPr lang="en"/>
              <a:t>concurrent</a:t>
            </a:r>
            <a:r>
              <a:rPr lang="en"/>
              <a:t> transactions, even though web traffic should be low</a:t>
            </a:r>
            <a:endParaRPr/>
          </a:p>
          <a:p>
            <a:pPr indent="-298450" lvl="0" marL="457200" rtl="0" algn="l">
              <a:spcBef>
                <a:spcPts val="0"/>
              </a:spcBef>
              <a:spcAft>
                <a:spcPts val="0"/>
              </a:spcAft>
              <a:buSzPts val="1100"/>
              <a:buChar char="-"/>
            </a:pPr>
            <a:r>
              <a:rPr lang="en"/>
              <a:t>This website is being developed for a charitable cause, so we are trying to keep costs minimal for upkeep and </a:t>
            </a:r>
            <a:r>
              <a:rPr lang="en"/>
              <a:t>maintenance</a:t>
            </a:r>
            <a:endParaRPr/>
          </a:p>
          <a:p>
            <a:pPr indent="-298450" lvl="0" marL="457200" rtl="0" algn="l">
              <a:spcBef>
                <a:spcPts val="0"/>
              </a:spcBef>
              <a:spcAft>
                <a:spcPts val="0"/>
              </a:spcAft>
              <a:buSzPts val="1100"/>
              <a:buChar char="-"/>
            </a:pPr>
            <a:r>
              <a:rPr lang="en"/>
              <a:t>Of course usability is important, the website should be efficient and look nice</a:t>
            </a:r>
            <a:endParaRPr/>
          </a:p>
          <a:p>
            <a:pPr indent="-298450" lvl="0" marL="457200" rtl="0" algn="l">
              <a:spcBef>
                <a:spcPts val="0"/>
              </a:spcBef>
              <a:spcAft>
                <a:spcPts val="0"/>
              </a:spcAft>
              <a:buSzPts val="1100"/>
              <a:buChar char="-"/>
            </a:pPr>
            <a:r>
              <a:rPr lang="en"/>
              <a:t>In accordance with low maintenance costs, our database should be flexible to make future changes easy and cheap</a:t>
            </a:r>
            <a:endParaRPr/>
          </a:p>
          <a:p>
            <a:pPr indent="-298450" lvl="0" marL="457200" rtl="0" algn="l">
              <a:spcBef>
                <a:spcPts val="0"/>
              </a:spcBef>
              <a:spcAft>
                <a:spcPts val="0"/>
              </a:spcAft>
              <a:buSzPts val="1100"/>
              <a:buChar char="-"/>
            </a:pPr>
            <a:r>
              <a:rPr lang="en"/>
              <a:t>Info in the database should be private and secure, only accessible by staff</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63764419e2_0_1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63764419e2_0_1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front-end will consist of the highly used JS, HTML, CSS.</a:t>
            </a:r>
            <a:endParaRPr/>
          </a:p>
          <a:p>
            <a:pPr indent="0" lvl="0" marL="0" rtl="0" algn="l">
              <a:spcBef>
                <a:spcPts val="0"/>
              </a:spcBef>
              <a:spcAft>
                <a:spcPts val="0"/>
              </a:spcAft>
              <a:buNone/>
            </a:pPr>
            <a:r>
              <a:rPr lang="en"/>
              <a:t>HTML and CSS are most commonly used alongside JavaScript to structure and create visual layouts for web applications.</a:t>
            </a:r>
            <a:endParaRPr/>
          </a:p>
          <a:p>
            <a:pPr indent="0" lvl="0" marL="0" rtl="0" algn="l">
              <a:spcBef>
                <a:spcPts val="0"/>
              </a:spcBef>
              <a:spcAft>
                <a:spcPts val="0"/>
              </a:spcAft>
              <a:buNone/>
            </a:pPr>
            <a:r>
              <a:rPr lang="en"/>
              <a:t>Using this configuration will be optimal for the performance on the front-end.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researching multiple frameworks to work with this front-end, we decided the React library would be most suitable for our needs mainly because:</a:t>
            </a:r>
            <a:endParaRPr/>
          </a:p>
          <a:p>
            <a:pPr indent="0" lvl="0" marL="0" rtl="0" algn="l">
              <a:spcBef>
                <a:spcPts val="0"/>
              </a:spcBef>
              <a:spcAft>
                <a:spcPts val="0"/>
              </a:spcAft>
              <a:buNone/>
            </a:pPr>
            <a:r>
              <a:rPr lang="en"/>
              <a:t>-uses a virtual DOM(Document Object Model), which optimizes performance</a:t>
            </a:r>
            <a:endParaRPr/>
          </a:p>
          <a:p>
            <a:pPr indent="0" lvl="0" marL="0" rtl="0" algn="l">
              <a:spcBef>
                <a:spcPts val="0"/>
              </a:spcBef>
              <a:spcAft>
                <a:spcPts val="0"/>
              </a:spcAft>
              <a:buNone/>
            </a:pPr>
            <a:r>
              <a:rPr lang="en"/>
              <a:t>-has reusable components, </a:t>
            </a:r>
            <a:endParaRPr/>
          </a:p>
          <a:p>
            <a:pPr indent="0" lvl="0" marL="0" rtl="0" algn="l">
              <a:spcBef>
                <a:spcPts val="0"/>
              </a:spcBef>
              <a:spcAft>
                <a:spcPts val="0"/>
              </a:spcAft>
              <a:buNone/>
            </a:pPr>
            <a:r>
              <a:rPr lang="en"/>
              <a:t>-less of a learning curve compared to other frameworks like angular</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64ad4215d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64ad4215d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Continued use of JavaScript on back-end,</a:t>
            </a:r>
            <a:br>
              <a:rPr lang="en"/>
            </a:br>
            <a:r>
              <a:rPr lang="en"/>
              <a:t>Using node.js and JavaScript we can increase the overall efficiency of the web application. Node.js uses chromes V8 javascript engine, resulting in faster execution times. This combination is great for real-time applications, as it uses a single-threaded event loop to perform operations </a:t>
            </a:r>
            <a:r>
              <a:rPr lang="en"/>
              <a:t>asynchronously.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We’re also going to use</a:t>
            </a:r>
            <a:endParaRPr/>
          </a:p>
          <a:p>
            <a:pPr indent="0" lvl="0" marL="0" rtl="0" algn="l">
              <a:spcBef>
                <a:spcPts val="0"/>
              </a:spcBef>
              <a:spcAft>
                <a:spcPts val="0"/>
              </a:spcAft>
              <a:buNone/>
            </a:pPr>
            <a:r>
              <a:rPr lang="en"/>
              <a:t>ExpressJS which provides a robust set of functions as it acts as the middleware for our tech stack. ExpressJS gives us the ability to use JavaScript on the front-end and back-end.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22347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Camp OAC Group C</a:t>
            </a:r>
            <a:endParaRPr/>
          </a:p>
        </p:txBody>
      </p:sp>
      <p:sp>
        <p:nvSpPr>
          <p:cNvPr id="64" name="Google Shape;64;p13"/>
          <p:cNvSpPr txBox="1"/>
          <p:nvPr>
            <p:ph idx="1" type="subTitle"/>
          </p:nvPr>
        </p:nvSpPr>
        <p:spPr>
          <a:xfrm>
            <a:off x="1680302" y="2923450"/>
            <a:ext cx="5783400" cy="909000"/>
          </a:xfrm>
          <a:prstGeom prst="rect">
            <a:avLst/>
          </a:prstGeom>
        </p:spPr>
        <p:txBody>
          <a:bodyPr anchorCtr="0" anchor="t" bIns="91425" lIns="91425" spcFirstLastPara="1" rIns="91425" wrap="square" tIns="91425">
            <a:normAutofit fontScale="62500"/>
          </a:bodyPr>
          <a:lstStyle/>
          <a:p>
            <a:pPr indent="0" lvl="0" marL="0" rtl="0" algn="l">
              <a:lnSpc>
                <a:spcPct val="115000"/>
              </a:lnSpc>
              <a:spcBef>
                <a:spcPts val="0"/>
              </a:spcBef>
              <a:spcAft>
                <a:spcPts val="0"/>
              </a:spcAft>
              <a:buNone/>
            </a:pPr>
            <a:r>
              <a:t/>
            </a:r>
            <a:endParaRPr sz="1800">
              <a:solidFill>
                <a:schemeClr val="dk1"/>
              </a:solidFill>
              <a:latin typeface="Roboto"/>
              <a:ea typeface="Roboto"/>
              <a:cs typeface="Roboto"/>
              <a:sym typeface="Roboto"/>
            </a:endParaRPr>
          </a:p>
          <a:p>
            <a:pPr indent="0" lvl="0" marL="0" rtl="0" algn="ctr">
              <a:spcBef>
                <a:spcPts val="1200"/>
              </a:spcBef>
              <a:spcAft>
                <a:spcPts val="0"/>
              </a:spcAft>
              <a:buNone/>
            </a:pPr>
            <a:r>
              <a:rPr lang="en"/>
              <a:t>Aidan Murphy, Cam Wilson, Karlen Speiser, Zach Prenovost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Tech Stack</a:t>
            </a:r>
            <a:endParaRPr/>
          </a:p>
        </p:txBody>
      </p:sp>
      <p:sp>
        <p:nvSpPr>
          <p:cNvPr id="127" name="Google Shape;127;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u="sng"/>
              <a:t>Database:</a:t>
            </a:r>
            <a:endParaRPr u="sng"/>
          </a:p>
          <a:p>
            <a:pPr indent="0" lvl="0" marL="0" rtl="0" algn="l">
              <a:spcBef>
                <a:spcPts val="1200"/>
              </a:spcBef>
              <a:spcAft>
                <a:spcPts val="0"/>
              </a:spcAft>
              <a:buNone/>
            </a:pPr>
            <a:r>
              <a:rPr lang="en" sz="1700"/>
              <a:t>MongoDB:</a:t>
            </a:r>
            <a:endParaRPr sz="1700"/>
          </a:p>
          <a:p>
            <a:pPr indent="0" lvl="0" marL="0" rtl="0" algn="l">
              <a:spcBef>
                <a:spcPts val="1200"/>
              </a:spcBef>
              <a:spcAft>
                <a:spcPts val="0"/>
              </a:spcAft>
              <a:buNone/>
            </a:pPr>
            <a:r>
              <a:rPr lang="en" sz="1700"/>
              <a:t>Allows for flexible data storage</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MERN Stack:</a:t>
            </a:r>
            <a:endParaRPr sz="1700"/>
          </a:p>
          <a:p>
            <a:pPr indent="0" lvl="0" marL="0" rtl="0" algn="l">
              <a:spcBef>
                <a:spcPts val="1200"/>
              </a:spcBef>
              <a:spcAft>
                <a:spcPts val="0"/>
              </a:spcAft>
              <a:buNone/>
            </a:pPr>
            <a:r>
              <a:rPr b="1" lang="en" sz="1700"/>
              <a:t>M</a:t>
            </a:r>
            <a:r>
              <a:rPr lang="en" sz="1700"/>
              <a:t>ongoDB </a:t>
            </a:r>
            <a:r>
              <a:rPr b="1" lang="en" sz="1700"/>
              <a:t>E</a:t>
            </a:r>
            <a:r>
              <a:rPr lang="en" sz="1700"/>
              <a:t>xpressJS </a:t>
            </a:r>
            <a:r>
              <a:rPr b="1" lang="en" sz="1700"/>
              <a:t>R</a:t>
            </a:r>
            <a:r>
              <a:rPr lang="en" sz="1700"/>
              <a:t>eactJS </a:t>
            </a:r>
            <a:r>
              <a:rPr b="1" lang="en" sz="1700"/>
              <a:t>N</a:t>
            </a:r>
            <a:r>
              <a:rPr lang="en" sz="1700"/>
              <a:t>ode.js (</a:t>
            </a:r>
            <a:r>
              <a:rPr b="1" lang="en" sz="1700"/>
              <a:t>MERN</a:t>
            </a:r>
            <a:r>
              <a:rPr lang="en" sz="1700"/>
              <a:t>) is an already established stack</a:t>
            </a:r>
            <a:endParaRPr sz="1700"/>
          </a:p>
          <a:p>
            <a:pPr indent="0" lvl="0" marL="0" rtl="0" algn="l">
              <a:spcBef>
                <a:spcPts val="1200"/>
              </a:spcBef>
              <a:spcAft>
                <a:spcPts val="0"/>
              </a:spcAft>
              <a:buNone/>
            </a:pPr>
            <a:r>
              <a:rPr lang="en" sz="1700"/>
              <a:t>NodeJS, ExpressJS work efficiently with MongoDB</a:t>
            </a:r>
            <a:endParaRPr sz="1700"/>
          </a:p>
          <a:p>
            <a:pPr indent="0" lvl="0" marL="0" rtl="0" algn="l">
              <a:spcBef>
                <a:spcPts val="1200"/>
              </a:spcBef>
              <a:spcAft>
                <a:spcPts val="1200"/>
              </a:spcAft>
              <a:buNone/>
            </a:pPr>
            <a:r>
              <a:t/>
            </a:r>
            <a:endParaRPr u="sng"/>
          </a:p>
        </p:txBody>
      </p:sp>
      <p:pic>
        <p:nvPicPr>
          <p:cNvPr id="128" name="Google Shape;128;p22"/>
          <p:cNvPicPr preferRelativeResize="0"/>
          <p:nvPr/>
        </p:nvPicPr>
        <p:blipFill>
          <a:blip r:embed="rId3">
            <a:alphaModFix/>
          </a:blip>
          <a:stretch>
            <a:fillRect/>
          </a:stretch>
        </p:blipFill>
        <p:spPr>
          <a:xfrm>
            <a:off x="3993475" y="1144125"/>
            <a:ext cx="1353025" cy="1353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Testing procedure</a:t>
            </a:r>
            <a:endParaRPr/>
          </a:p>
        </p:txBody>
      </p:sp>
      <p:sp>
        <p:nvSpPr>
          <p:cNvPr id="134" name="Google Shape;134;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Write test cases before beginning development on any new feature, and keep previous tests throughout development</a:t>
            </a:r>
            <a:endParaRPr/>
          </a:p>
          <a:p>
            <a:pPr indent="-342900" lvl="0" marL="457200" rtl="0" algn="l">
              <a:spcBef>
                <a:spcPts val="0"/>
              </a:spcBef>
              <a:spcAft>
                <a:spcPts val="0"/>
              </a:spcAft>
              <a:buSzPts val="1800"/>
              <a:buAutoNum type="arabicPeriod"/>
            </a:pPr>
            <a:r>
              <a:rPr lang="en"/>
              <a:t>We will run all tests before integrating new features</a:t>
            </a:r>
            <a:endParaRPr/>
          </a:p>
          <a:p>
            <a:pPr indent="-342900" lvl="0" marL="457200" rtl="0" algn="l">
              <a:spcBef>
                <a:spcPts val="0"/>
              </a:spcBef>
              <a:spcAft>
                <a:spcPts val="0"/>
              </a:spcAft>
              <a:buSzPts val="1800"/>
              <a:buAutoNum type="arabicPeriod"/>
            </a:pPr>
            <a:r>
              <a:rPr lang="en"/>
              <a:t>If any of the tests fail, revise changes</a:t>
            </a:r>
            <a:endParaRPr/>
          </a:p>
          <a:p>
            <a:pPr indent="-342900" lvl="0" marL="457200" rtl="0" algn="l">
              <a:spcBef>
                <a:spcPts val="0"/>
              </a:spcBef>
              <a:spcAft>
                <a:spcPts val="0"/>
              </a:spcAft>
              <a:buSzPts val="1800"/>
              <a:buAutoNum type="arabicPeriod"/>
            </a:pPr>
            <a:r>
              <a:rPr lang="en"/>
              <a:t>If all tests succeed continue to evaluate integration</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Software Description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Our objective is to develop a mobile friendly website to assist in the process of selling firewood bundles. The website will </a:t>
            </a:r>
            <a:r>
              <a:rPr lang="en" sz="1600"/>
              <a:t>allow customers to place orders and choose a general pickup location around the Kelowna region.</a:t>
            </a:r>
            <a:endParaRPr sz="1600"/>
          </a:p>
          <a:p>
            <a:pPr indent="0" lvl="0" marL="0" rtl="0" algn="l">
              <a:spcBef>
                <a:spcPts val="1200"/>
              </a:spcBef>
              <a:spcAft>
                <a:spcPts val="1200"/>
              </a:spcAft>
              <a:buNone/>
            </a:pPr>
            <a:r>
              <a:rPr lang="en" sz="1600"/>
              <a:t>Firewood stock will be automatically updated in our database after a transaction has been confirmed and can also be manually updated by staff. we will also be keeping track of  transaction records and customer information. The website will allow debit/credit purchases using Square, and allow cash / E - transfer  transactions through staff verification.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Target User Groups</a:t>
            </a:r>
            <a:endParaRPr/>
          </a:p>
        </p:txBody>
      </p:sp>
      <p:sp>
        <p:nvSpPr>
          <p:cNvPr id="76" name="Google Shape;76;p1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u="sng"/>
              <a:t>Customers:</a:t>
            </a:r>
            <a:endParaRPr sz="1500" u="sng"/>
          </a:p>
          <a:p>
            <a:pPr indent="-317500" lvl="0" marL="457200" rtl="0" algn="l">
              <a:spcBef>
                <a:spcPts val="1200"/>
              </a:spcBef>
              <a:spcAft>
                <a:spcPts val="0"/>
              </a:spcAft>
              <a:buSzPts val="1400"/>
              <a:buChar char="➔"/>
            </a:pPr>
            <a:r>
              <a:rPr lang="en"/>
              <a:t>No login needed; Simply input contact information</a:t>
            </a:r>
            <a:endParaRPr sz="1500" u="sng"/>
          </a:p>
          <a:p>
            <a:pPr indent="-317500" lvl="0" marL="457200" rtl="0" algn="l">
              <a:spcBef>
                <a:spcPts val="0"/>
              </a:spcBef>
              <a:spcAft>
                <a:spcPts val="0"/>
              </a:spcAft>
              <a:buSzPts val="1400"/>
              <a:buChar char="➔"/>
            </a:pPr>
            <a:r>
              <a:rPr lang="en"/>
              <a:t>Navigate website and create purchase requests</a:t>
            </a:r>
            <a:endParaRPr/>
          </a:p>
          <a:p>
            <a:pPr indent="-317500" lvl="0" marL="457200" rtl="0" algn="l">
              <a:spcBef>
                <a:spcPts val="0"/>
              </a:spcBef>
              <a:spcAft>
                <a:spcPts val="0"/>
              </a:spcAft>
              <a:buSzPts val="1400"/>
              <a:buChar char="➔"/>
            </a:pPr>
            <a:r>
              <a:rPr lang="en"/>
              <a:t>Select </a:t>
            </a:r>
            <a:r>
              <a:rPr lang="en"/>
              <a:t>preferred</a:t>
            </a:r>
            <a:r>
              <a:rPr lang="en"/>
              <a:t> pick up location</a:t>
            </a:r>
            <a:endParaRPr/>
          </a:p>
          <a:p>
            <a:pPr indent="-317500" lvl="0" marL="457200" rtl="0" algn="l">
              <a:spcBef>
                <a:spcPts val="0"/>
              </a:spcBef>
              <a:spcAft>
                <a:spcPts val="0"/>
              </a:spcAft>
              <a:buSzPts val="1400"/>
              <a:buChar char="➔"/>
            </a:pPr>
            <a:r>
              <a:rPr lang="en"/>
              <a:t>Make credit/debit purchases using Square</a:t>
            </a:r>
            <a:endParaRPr/>
          </a:p>
        </p:txBody>
      </p:sp>
      <p:sp>
        <p:nvSpPr>
          <p:cNvPr id="77" name="Google Shape;77;p1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u="sng"/>
              <a:t>Staff</a:t>
            </a:r>
            <a:r>
              <a:rPr lang="en" sz="1500" u="sng"/>
              <a:t>:</a:t>
            </a:r>
            <a:endParaRPr sz="1500" u="sng"/>
          </a:p>
          <a:p>
            <a:pPr indent="-317500" lvl="0" marL="457200" rtl="0" algn="l">
              <a:spcBef>
                <a:spcPts val="1200"/>
              </a:spcBef>
              <a:spcAft>
                <a:spcPts val="0"/>
              </a:spcAft>
              <a:buSzPts val="1400"/>
              <a:buChar char="➔"/>
            </a:pPr>
            <a:r>
              <a:rPr lang="en"/>
              <a:t>Administrator login portal</a:t>
            </a:r>
            <a:endParaRPr/>
          </a:p>
          <a:p>
            <a:pPr indent="-317500" lvl="0" marL="457200" rtl="0" algn="l">
              <a:spcBef>
                <a:spcPts val="0"/>
              </a:spcBef>
              <a:spcAft>
                <a:spcPts val="0"/>
              </a:spcAft>
              <a:buSzPts val="1400"/>
              <a:buChar char="➔"/>
            </a:pPr>
            <a:r>
              <a:rPr lang="en"/>
              <a:t>The ability to manage inventory levels</a:t>
            </a:r>
            <a:endParaRPr/>
          </a:p>
          <a:p>
            <a:pPr indent="-317500" lvl="0" marL="457200" rtl="0" algn="l">
              <a:spcBef>
                <a:spcPts val="0"/>
              </a:spcBef>
              <a:spcAft>
                <a:spcPts val="0"/>
              </a:spcAft>
              <a:buSzPts val="1400"/>
              <a:buChar char="➔"/>
            </a:pPr>
            <a:r>
              <a:rPr lang="en"/>
              <a:t>Direct contact with customers for special cases</a:t>
            </a:r>
            <a:endParaRPr/>
          </a:p>
          <a:p>
            <a:pPr indent="-317500" lvl="0" marL="457200" rtl="0" algn="l">
              <a:spcBef>
                <a:spcPts val="0"/>
              </a:spcBef>
              <a:spcAft>
                <a:spcPts val="0"/>
              </a:spcAft>
              <a:buSzPts val="1400"/>
              <a:buChar char="➔"/>
            </a:pPr>
            <a:r>
              <a:rPr lang="en"/>
              <a:t>Able to confirm that cash payment has been received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Data-Flow-Diagram Level 0</a:t>
            </a:r>
            <a:endParaRPr/>
          </a:p>
        </p:txBody>
      </p:sp>
      <p:pic>
        <p:nvPicPr>
          <p:cNvPr id="83" name="Google Shape;83;p16"/>
          <p:cNvPicPr preferRelativeResize="0"/>
          <p:nvPr/>
        </p:nvPicPr>
        <p:blipFill>
          <a:blip r:embed="rId3">
            <a:alphaModFix/>
          </a:blip>
          <a:stretch>
            <a:fillRect/>
          </a:stretch>
        </p:blipFill>
        <p:spPr>
          <a:xfrm>
            <a:off x="950838" y="1361275"/>
            <a:ext cx="7242324" cy="32074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268775"/>
            <a:ext cx="2173800" cy="1579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Data-Flow-Diagram Level 1</a:t>
            </a:r>
            <a:endParaRPr/>
          </a:p>
        </p:txBody>
      </p:sp>
      <p:sp>
        <p:nvSpPr>
          <p:cNvPr id="89" name="Google Shape;89;p17"/>
          <p:cNvSpPr txBox="1"/>
          <p:nvPr>
            <p:ph idx="1" type="body"/>
          </p:nvPr>
        </p:nvSpPr>
        <p:spPr>
          <a:xfrm>
            <a:off x="327125" y="1710149"/>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7"/>
          <p:cNvPicPr preferRelativeResize="0"/>
          <p:nvPr/>
        </p:nvPicPr>
        <p:blipFill>
          <a:blip r:embed="rId3">
            <a:alphaModFix/>
          </a:blip>
          <a:stretch>
            <a:fillRect/>
          </a:stretch>
        </p:blipFill>
        <p:spPr>
          <a:xfrm>
            <a:off x="2804075" y="168638"/>
            <a:ext cx="6172376" cy="48062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Functional Requirements</a:t>
            </a:r>
            <a:endParaRPr/>
          </a:p>
        </p:txBody>
      </p:sp>
      <p:sp>
        <p:nvSpPr>
          <p:cNvPr id="96" name="Google Shape;96;p18"/>
          <p:cNvSpPr txBox="1"/>
          <p:nvPr>
            <p:ph idx="1" type="body"/>
          </p:nvPr>
        </p:nvSpPr>
        <p:spPr>
          <a:xfrm>
            <a:off x="387900" y="1489824"/>
            <a:ext cx="8368200" cy="471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Milestone 1 (Requirements report):</a:t>
            </a:r>
            <a:endParaRPr/>
          </a:p>
        </p:txBody>
      </p:sp>
      <p:sp>
        <p:nvSpPr>
          <p:cNvPr id="97" name="Google Shape;97;p18"/>
          <p:cNvSpPr txBox="1"/>
          <p:nvPr>
            <p:ph idx="1" type="body"/>
          </p:nvPr>
        </p:nvSpPr>
        <p:spPr>
          <a:xfrm>
            <a:off x="387900" y="3844749"/>
            <a:ext cx="8368200" cy="1204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Milestone 4 (Finished product):</a:t>
            </a:r>
            <a:endParaRPr/>
          </a:p>
          <a:p>
            <a:pPr indent="-317500" lvl="1" marL="914400" rtl="0" algn="l">
              <a:spcBef>
                <a:spcPts val="0"/>
              </a:spcBef>
              <a:spcAft>
                <a:spcPts val="0"/>
              </a:spcAft>
              <a:buSzPts val="1400"/>
              <a:buChar char="-"/>
            </a:pPr>
            <a:r>
              <a:rPr lang="en"/>
              <a:t>Staff portal &amp; Notifications</a:t>
            </a:r>
            <a:endParaRPr/>
          </a:p>
        </p:txBody>
      </p:sp>
      <p:sp>
        <p:nvSpPr>
          <p:cNvPr id="98" name="Google Shape;98;p18"/>
          <p:cNvSpPr txBox="1"/>
          <p:nvPr>
            <p:ph idx="1" type="body"/>
          </p:nvPr>
        </p:nvSpPr>
        <p:spPr>
          <a:xfrm>
            <a:off x="387900" y="1969499"/>
            <a:ext cx="8368200" cy="1204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Milestone 2 (Peer testing I):</a:t>
            </a:r>
            <a:endParaRPr/>
          </a:p>
          <a:p>
            <a:pPr indent="-317500" lvl="1" marL="914400" rtl="0" algn="l">
              <a:spcBef>
                <a:spcPts val="0"/>
              </a:spcBef>
              <a:spcAft>
                <a:spcPts val="0"/>
              </a:spcAft>
              <a:buSzPts val="1400"/>
              <a:buChar char="-"/>
            </a:pPr>
            <a:r>
              <a:rPr lang="en"/>
              <a:t>Frontend Structure</a:t>
            </a:r>
            <a:endParaRPr/>
          </a:p>
          <a:p>
            <a:pPr indent="-317500" lvl="1" marL="914400" rtl="0" algn="l">
              <a:spcBef>
                <a:spcPts val="0"/>
              </a:spcBef>
              <a:spcAft>
                <a:spcPts val="0"/>
              </a:spcAft>
              <a:buSzPts val="1400"/>
              <a:buChar char="-"/>
            </a:pPr>
            <a:r>
              <a:rPr lang="en"/>
              <a:t>F</a:t>
            </a:r>
            <a:r>
              <a:rPr lang="en" sz="1400"/>
              <a:t>irewood q</a:t>
            </a:r>
            <a:r>
              <a:rPr lang="en"/>
              <a:t>uantity </a:t>
            </a:r>
            <a:r>
              <a:rPr lang="en" sz="1400"/>
              <a:t>and location input form</a:t>
            </a:r>
            <a:endParaRPr sz="1400"/>
          </a:p>
          <a:p>
            <a:pPr indent="-317500" lvl="1" marL="914400" rtl="0" algn="l">
              <a:spcBef>
                <a:spcPts val="0"/>
              </a:spcBef>
              <a:spcAft>
                <a:spcPts val="0"/>
              </a:spcAft>
              <a:buSzPts val="1400"/>
              <a:buChar char="-"/>
            </a:pPr>
            <a:r>
              <a:rPr lang="en" sz="1400"/>
              <a:t>Calculate </a:t>
            </a:r>
            <a:r>
              <a:rPr lang="en"/>
              <a:t>p</a:t>
            </a:r>
            <a:r>
              <a:rPr lang="en" sz="1400"/>
              <a:t>rice, </a:t>
            </a:r>
            <a:r>
              <a:rPr lang="en"/>
              <a:t>a</a:t>
            </a:r>
            <a:r>
              <a:rPr lang="en" sz="1400"/>
              <a:t>vailability, and </a:t>
            </a:r>
            <a:r>
              <a:rPr lang="en"/>
              <a:t>l</a:t>
            </a:r>
            <a:r>
              <a:rPr lang="en" sz="1400"/>
              <a:t>o</a:t>
            </a:r>
            <a:r>
              <a:rPr lang="en"/>
              <a:t>cation</a:t>
            </a:r>
            <a:endParaRPr/>
          </a:p>
        </p:txBody>
      </p:sp>
      <p:sp>
        <p:nvSpPr>
          <p:cNvPr id="99" name="Google Shape;99;p18"/>
          <p:cNvSpPr txBox="1"/>
          <p:nvPr>
            <p:ph idx="1" type="body"/>
          </p:nvPr>
        </p:nvSpPr>
        <p:spPr>
          <a:xfrm>
            <a:off x="387900" y="3092675"/>
            <a:ext cx="8368200" cy="1266300"/>
          </a:xfrm>
          <a:prstGeom prst="rect">
            <a:avLst/>
          </a:prstGeom>
        </p:spPr>
        <p:txBody>
          <a:bodyPr anchorCtr="0" anchor="t" bIns="91425" lIns="91425" spcFirstLastPara="1" rIns="91425" wrap="square" tIns="91425">
            <a:normAutofit fontScale="70000" lnSpcReduction="20000"/>
          </a:bodyPr>
          <a:lstStyle/>
          <a:p>
            <a:pPr indent="-341947" lvl="0" marL="457200" rtl="0" algn="l">
              <a:spcBef>
                <a:spcPts val="0"/>
              </a:spcBef>
              <a:spcAft>
                <a:spcPts val="0"/>
              </a:spcAft>
              <a:buSzPct val="100000"/>
              <a:buChar char="-"/>
            </a:pPr>
            <a:r>
              <a:rPr lang="en" sz="2550"/>
              <a:t>Milestone 3 (Peer testing II):</a:t>
            </a:r>
            <a:endParaRPr sz="2550"/>
          </a:p>
          <a:p>
            <a:pPr indent="-319468" lvl="1" marL="914400" rtl="0" algn="l">
              <a:spcBef>
                <a:spcPts val="0"/>
              </a:spcBef>
              <a:spcAft>
                <a:spcPts val="0"/>
              </a:spcAft>
              <a:buSzPct val="100000"/>
              <a:buChar char="-"/>
            </a:pPr>
            <a:r>
              <a:rPr lang="en" sz="2044"/>
              <a:t>Full database integration</a:t>
            </a:r>
            <a:endParaRPr sz="2044"/>
          </a:p>
          <a:p>
            <a:pPr indent="-319468" lvl="1" marL="914400" rtl="0" algn="l">
              <a:spcBef>
                <a:spcPts val="0"/>
              </a:spcBef>
              <a:spcAft>
                <a:spcPts val="0"/>
              </a:spcAft>
              <a:buSzPct val="100000"/>
              <a:buChar char="-"/>
            </a:pPr>
            <a:r>
              <a:rPr lang="en" sz="2044"/>
              <a:t>Process payments, integrate square</a:t>
            </a:r>
            <a:endParaRPr sz="2044"/>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Non-Functional Requirements</a:t>
            </a:r>
            <a:endParaRPr/>
          </a:p>
        </p:txBody>
      </p:sp>
      <p:sp>
        <p:nvSpPr>
          <p:cNvPr id="105" name="Google Shape;105;p19"/>
          <p:cNvSpPr txBox="1"/>
          <p:nvPr>
            <p:ph idx="1" type="body"/>
          </p:nvPr>
        </p:nvSpPr>
        <p:spPr>
          <a:xfrm>
            <a:off x="387900" y="1489825"/>
            <a:ext cx="8368200" cy="3532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Concurrent users</a:t>
            </a:r>
            <a:endParaRPr/>
          </a:p>
          <a:p>
            <a:pPr indent="-342900" lvl="0" marL="457200" rtl="0" algn="l">
              <a:spcBef>
                <a:spcPts val="0"/>
              </a:spcBef>
              <a:spcAft>
                <a:spcPts val="0"/>
              </a:spcAft>
              <a:buSzPts val="1800"/>
              <a:buChar char="-"/>
            </a:pPr>
            <a:r>
              <a:rPr lang="en"/>
              <a:t>Low maintenance/upkeep cost</a:t>
            </a:r>
            <a:endParaRPr/>
          </a:p>
          <a:p>
            <a:pPr indent="-342900" lvl="0" marL="457200" rtl="0" algn="l">
              <a:spcBef>
                <a:spcPts val="0"/>
              </a:spcBef>
              <a:spcAft>
                <a:spcPts val="0"/>
              </a:spcAft>
              <a:buSzPts val="1800"/>
              <a:buChar char="-"/>
            </a:pPr>
            <a:r>
              <a:rPr lang="en"/>
              <a:t>Usability/UX</a:t>
            </a:r>
            <a:endParaRPr/>
          </a:p>
          <a:p>
            <a:pPr indent="-342900" lvl="0" marL="457200" rtl="0" algn="l">
              <a:spcBef>
                <a:spcPts val="0"/>
              </a:spcBef>
              <a:spcAft>
                <a:spcPts val="0"/>
              </a:spcAft>
              <a:buSzPts val="1800"/>
              <a:buChar char="-"/>
            </a:pPr>
            <a:r>
              <a:rPr lang="en"/>
              <a:t>Flexibility of database</a:t>
            </a:r>
            <a:endParaRPr/>
          </a:p>
          <a:p>
            <a:pPr indent="-342900" lvl="0" marL="457200" rtl="0" algn="l">
              <a:spcBef>
                <a:spcPts val="0"/>
              </a:spcBef>
              <a:spcAft>
                <a:spcPts val="0"/>
              </a:spcAft>
              <a:buSzPts val="1800"/>
              <a:buChar char="-"/>
            </a:pPr>
            <a:r>
              <a:rPr lang="en"/>
              <a:t>Privacy &amp; security</a:t>
            </a:r>
            <a:endParaRPr/>
          </a:p>
        </p:txBody>
      </p:sp>
      <p:pic>
        <p:nvPicPr>
          <p:cNvPr id="106" name="Google Shape;106;p19"/>
          <p:cNvPicPr preferRelativeResize="0"/>
          <p:nvPr/>
        </p:nvPicPr>
        <p:blipFill rotWithShape="1">
          <a:blip r:embed="rId3">
            <a:alphaModFix/>
          </a:blip>
          <a:srcRect b="0" l="0" r="0" t="21911"/>
          <a:stretch/>
        </p:blipFill>
        <p:spPr>
          <a:xfrm>
            <a:off x="4049450" y="2571750"/>
            <a:ext cx="3855700" cy="2008225"/>
          </a:xfrm>
          <a:prstGeom prst="rect">
            <a:avLst/>
          </a:prstGeom>
          <a:noFill/>
          <a:ln>
            <a:noFill/>
          </a:ln>
          <a:effectLst>
            <a:outerShdw blurRad="57150" rotWithShape="0" algn="bl">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Tech Stack</a:t>
            </a:r>
            <a:endParaRPr/>
          </a:p>
        </p:txBody>
      </p:sp>
      <p:sp>
        <p:nvSpPr>
          <p:cNvPr id="112" name="Google Shape;112;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u="sng"/>
              <a:t>Front-End: </a:t>
            </a:r>
            <a:endParaRPr u="sng"/>
          </a:p>
          <a:p>
            <a:pPr indent="0" lvl="0" marL="0" rtl="0" algn="l">
              <a:spcBef>
                <a:spcPts val="1200"/>
              </a:spcBef>
              <a:spcAft>
                <a:spcPts val="0"/>
              </a:spcAft>
              <a:buNone/>
            </a:pPr>
            <a:r>
              <a:rPr lang="en" sz="1500"/>
              <a:t>JavaScript: </a:t>
            </a:r>
            <a:r>
              <a:rPr lang="en" sz="1500"/>
              <a:t>Provides complex features for a dynamically updating front-end web page.</a:t>
            </a:r>
            <a:endParaRPr sz="1500"/>
          </a:p>
          <a:p>
            <a:pPr indent="0" lvl="0" marL="0" rtl="0" algn="l">
              <a:spcBef>
                <a:spcPts val="1200"/>
              </a:spcBef>
              <a:spcAft>
                <a:spcPts val="0"/>
              </a:spcAft>
              <a:buNone/>
            </a:pPr>
            <a:r>
              <a:rPr lang="en" sz="1500"/>
              <a:t>HTML:  Structures web pages, enhanced by JavaScript to optimize performance on front-end.</a:t>
            </a:r>
            <a:endParaRPr sz="1500"/>
          </a:p>
          <a:p>
            <a:pPr indent="0" lvl="0" marL="0" rtl="0" algn="l">
              <a:spcBef>
                <a:spcPts val="1200"/>
              </a:spcBef>
              <a:spcAft>
                <a:spcPts val="0"/>
              </a:spcAft>
              <a:buNone/>
            </a:pPr>
            <a:r>
              <a:rPr lang="en" sz="1500"/>
              <a:t>CSS: </a:t>
            </a:r>
            <a:r>
              <a:rPr lang="en" sz="1500"/>
              <a:t>Stylize</a:t>
            </a:r>
            <a:r>
              <a:rPr lang="en" sz="1500"/>
              <a:t> HTML elements, improving UX and usability.</a:t>
            </a:r>
            <a:endParaRPr sz="1500"/>
          </a:p>
          <a:p>
            <a:pPr indent="0" lvl="0" marL="0" rtl="0" algn="l">
              <a:spcBef>
                <a:spcPts val="1200"/>
              </a:spcBef>
              <a:spcAft>
                <a:spcPts val="0"/>
              </a:spcAft>
              <a:buNone/>
            </a:pPr>
            <a:r>
              <a:rPr b="1" lang="en" sz="1600"/>
              <a:t>Toolkits:</a:t>
            </a:r>
            <a:endParaRPr b="1" sz="1600"/>
          </a:p>
          <a:p>
            <a:pPr indent="0" lvl="0" marL="0" rtl="0" algn="l">
              <a:spcBef>
                <a:spcPts val="1200"/>
              </a:spcBef>
              <a:spcAft>
                <a:spcPts val="0"/>
              </a:spcAft>
              <a:buNone/>
            </a:pPr>
            <a:r>
              <a:rPr lang="en" sz="1600"/>
              <a:t>ReactJS Library: Virtual DOM, </a:t>
            </a:r>
            <a:r>
              <a:rPr lang="en" sz="1600"/>
              <a:t>reusable</a:t>
            </a:r>
            <a:r>
              <a:rPr lang="en" sz="1600"/>
              <a:t> components, backward compatibility, largest growing community + easy to learn.</a:t>
            </a:r>
            <a:endParaRPr sz="1500"/>
          </a:p>
          <a:p>
            <a:pPr indent="0" lvl="0" marL="0" rtl="0" algn="l">
              <a:spcBef>
                <a:spcPts val="1200"/>
              </a:spcBef>
              <a:spcAft>
                <a:spcPts val="1200"/>
              </a:spcAft>
              <a:buNone/>
            </a:pPr>
            <a:r>
              <a:t/>
            </a:r>
            <a:endParaRPr/>
          </a:p>
        </p:txBody>
      </p:sp>
      <p:pic>
        <p:nvPicPr>
          <p:cNvPr id="113" name="Google Shape;113;p20"/>
          <p:cNvPicPr preferRelativeResize="0"/>
          <p:nvPr/>
        </p:nvPicPr>
        <p:blipFill>
          <a:blip r:embed="rId3">
            <a:alphaModFix/>
          </a:blip>
          <a:stretch>
            <a:fillRect/>
          </a:stretch>
        </p:blipFill>
        <p:spPr>
          <a:xfrm>
            <a:off x="5464249" y="263725"/>
            <a:ext cx="2272301" cy="1420200"/>
          </a:xfrm>
          <a:prstGeom prst="rect">
            <a:avLst/>
          </a:prstGeom>
          <a:noFill/>
          <a:ln>
            <a:noFill/>
          </a:ln>
        </p:spPr>
      </p:pic>
      <p:pic>
        <p:nvPicPr>
          <p:cNvPr id="114" name="Google Shape;114;p20"/>
          <p:cNvPicPr preferRelativeResize="0"/>
          <p:nvPr/>
        </p:nvPicPr>
        <p:blipFill>
          <a:blip r:embed="rId4">
            <a:alphaModFix/>
          </a:blip>
          <a:stretch>
            <a:fillRect/>
          </a:stretch>
        </p:blipFill>
        <p:spPr>
          <a:xfrm>
            <a:off x="4572000" y="3963575"/>
            <a:ext cx="2345625" cy="985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Tech Stack</a:t>
            </a:r>
            <a:endParaRPr/>
          </a:p>
        </p:txBody>
      </p:sp>
      <p:sp>
        <p:nvSpPr>
          <p:cNvPr id="120" name="Google Shape;120;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u="sng"/>
              <a:t>Back</a:t>
            </a:r>
            <a:r>
              <a:rPr lang="en" u="sng"/>
              <a:t>-End: </a:t>
            </a:r>
            <a:endParaRPr u="sng"/>
          </a:p>
          <a:p>
            <a:pPr indent="0" lvl="0" marL="0" rtl="0" algn="l">
              <a:spcBef>
                <a:spcPts val="1200"/>
              </a:spcBef>
              <a:spcAft>
                <a:spcPts val="0"/>
              </a:spcAft>
              <a:buNone/>
            </a:pPr>
            <a:r>
              <a:rPr lang="en" sz="1864"/>
              <a:t>JavaScript: Continued use of JavaScript on back-end, allows for use of Node.js runtime environment. Using JS on front and back end will increase the flexibility of project allowing for a agile development style.</a:t>
            </a:r>
            <a:endParaRPr sz="1864"/>
          </a:p>
          <a:p>
            <a:pPr indent="0" lvl="0" marL="0" rtl="0" algn="l">
              <a:spcBef>
                <a:spcPts val="1200"/>
              </a:spcBef>
              <a:spcAft>
                <a:spcPts val="0"/>
              </a:spcAft>
              <a:buNone/>
            </a:pPr>
            <a:r>
              <a:t/>
            </a:r>
            <a:endParaRPr sz="1500"/>
          </a:p>
          <a:p>
            <a:pPr indent="0" lvl="0" marL="0" rtl="0" algn="l">
              <a:spcBef>
                <a:spcPts val="1200"/>
              </a:spcBef>
              <a:spcAft>
                <a:spcPts val="0"/>
              </a:spcAft>
              <a:buNone/>
            </a:pPr>
            <a:r>
              <a:rPr b="1" lang="en" sz="1717"/>
              <a:t>Frameworks:</a:t>
            </a:r>
            <a:endParaRPr b="1" sz="1717"/>
          </a:p>
          <a:p>
            <a:pPr indent="0" lvl="0" marL="0" rtl="0" algn="l">
              <a:spcBef>
                <a:spcPts val="1200"/>
              </a:spcBef>
              <a:spcAft>
                <a:spcPts val="0"/>
              </a:spcAft>
              <a:buNone/>
            </a:pPr>
            <a:r>
              <a:rPr lang="en" sz="1617"/>
              <a:t>Node.js: JavaScript runtime environment, uses event-based model. Ideal for real-time applications with multiple users. </a:t>
            </a:r>
            <a:endParaRPr sz="1617"/>
          </a:p>
          <a:p>
            <a:pPr indent="0" lvl="0" marL="0" rtl="0" algn="l">
              <a:spcBef>
                <a:spcPts val="1200"/>
              </a:spcBef>
              <a:spcAft>
                <a:spcPts val="1200"/>
              </a:spcAft>
              <a:buNone/>
            </a:pPr>
            <a:r>
              <a:rPr lang="en" sz="1617"/>
              <a:t>ExpressJS: Allows use of JavaScript on front and back end. Acts a middleware when installed in Node.js. </a:t>
            </a:r>
            <a:r>
              <a:rPr lang="en" sz="1617"/>
              <a:t>Provides</a:t>
            </a:r>
            <a:r>
              <a:rPr lang="en" sz="1617"/>
              <a:t> robust features for web applications.</a:t>
            </a:r>
            <a:endParaRPr sz="1917"/>
          </a:p>
        </p:txBody>
      </p:sp>
      <p:pic>
        <p:nvPicPr>
          <p:cNvPr id="121" name="Google Shape;121;p21"/>
          <p:cNvPicPr preferRelativeResize="0"/>
          <p:nvPr/>
        </p:nvPicPr>
        <p:blipFill>
          <a:blip r:embed="rId3">
            <a:alphaModFix/>
          </a:blip>
          <a:stretch>
            <a:fillRect/>
          </a:stretch>
        </p:blipFill>
        <p:spPr>
          <a:xfrm>
            <a:off x="4572000" y="217675"/>
            <a:ext cx="2153550" cy="1524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