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572" r:id="rId2"/>
    <p:sldId id="571" r:id="rId3"/>
    <p:sldId id="578" r:id="rId4"/>
    <p:sldId id="579" r:id="rId5"/>
    <p:sldId id="580" r:id="rId6"/>
    <p:sldId id="581" r:id="rId7"/>
  </p:sldIdLst>
  <p:sldSz cx="9144000" cy="5143500" type="screen16x9"/>
  <p:notesSz cx="9144000" cy="6858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5pPr>
    <a:lvl6pPr marL="22860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6pPr>
    <a:lvl7pPr marL="27432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7pPr>
    <a:lvl8pPr marL="32004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8pPr>
    <a:lvl9pPr marL="3657600" algn="l" defTabSz="457200" rtl="0" eaLnBrk="1" latinLnBrk="0" hangingPunct="1">
      <a:defRPr sz="2400" kern="1200">
        <a:solidFill>
          <a:srgbClr val="FF8000"/>
        </a:solidFill>
        <a:effectLst>
          <a:outerShdw blurRad="38100" dist="38100" dir="2700000" algn="tl">
            <a:srgbClr val="000000">
              <a:alpha val="43137"/>
            </a:srgbClr>
          </a:outerShdw>
        </a:effectLst>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400"/>
    <a:srgbClr val="000067"/>
    <a:srgbClr val="005100"/>
    <a:srgbClr val="6A2525"/>
    <a:srgbClr val="590403"/>
    <a:srgbClr val="D73940"/>
    <a:srgbClr val="FFFFC6"/>
    <a:srgbClr val="3A3303"/>
    <a:srgbClr val="640000"/>
    <a:srgbClr val="00006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72" autoAdjust="0"/>
    <p:restoredTop sz="50000" autoAdjust="0"/>
  </p:normalViewPr>
  <p:slideViewPr>
    <p:cSldViewPr snapToGrid="0">
      <p:cViewPr varScale="1">
        <p:scale>
          <a:sx n="113" d="100"/>
          <a:sy n="113" d="100"/>
        </p:scale>
        <p:origin x="245" y="82"/>
      </p:cViewPr>
      <p:guideLst>
        <p:guide orient="horz" pos="1620"/>
        <p:guide pos="2880"/>
      </p:guideLst>
    </p:cSldViewPr>
  </p:slideViewPr>
  <p:outlineViewPr>
    <p:cViewPr>
      <p:scale>
        <a:sx n="33" d="100"/>
        <a:sy n="33" d="100"/>
      </p:scale>
      <p:origin x="0" y="1120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35" d="100"/>
          <a:sy n="135" d="100"/>
        </p:scale>
        <p:origin x="2528" y="176"/>
      </p:cViewPr>
      <p:guideLst>
        <p:guide orient="horz" pos="2160"/>
        <p:guide pos="2880"/>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929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2295525" y="519113"/>
            <a:ext cx="4552950" cy="2562225"/>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051" name="Rectangle 3"/>
          <p:cNvSpPr>
            <a:spLocks noGrp="1" noChangeArrowheads="1"/>
          </p:cNvSpPr>
          <p:nvPr>
            <p:ph type="body" sz="quarter" idx="3"/>
          </p:nvPr>
        </p:nvSpPr>
        <p:spPr bwMode="auto">
          <a:xfrm>
            <a:off x="711200" y="3257550"/>
            <a:ext cx="7721600" cy="32575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76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7" charset="0"/>
        <a:ea typeface="ＭＳ Ｐゴシック" pitchFamily="68" charset="-128"/>
        <a:cs typeface="ＭＳ Ｐゴシック" pitchFamily="68" charset="-128"/>
      </a:defRPr>
    </a:lvl1pPr>
    <a:lvl2pPr marL="4572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2pPr>
    <a:lvl3pPr marL="9144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3pPr>
    <a:lvl4pPr marL="13716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4pPr>
    <a:lvl5pPr marL="1828800" algn="l" rtl="0" eaLnBrk="0" fontAlgn="base" hangingPunct="0">
      <a:spcBef>
        <a:spcPct val="30000"/>
      </a:spcBef>
      <a:spcAft>
        <a:spcPct val="0"/>
      </a:spcAft>
      <a:defRPr sz="1200" kern="1200">
        <a:solidFill>
          <a:schemeClr val="tx1"/>
        </a:solidFill>
        <a:latin typeface="Times" pitchFamily="17" charset="0"/>
        <a:ea typeface="ＭＳ Ｐゴシック" pitchFamily="1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5244" y="96889"/>
            <a:ext cx="7772400" cy="478395"/>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hasCustomPrompt="1"/>
          </p:nvPr>
        </p:nvSpPr>
        <p:spPr>
          <a:xfrm>
            <a:off x="189417" y="3675775"/>
            <a:ext cx="3528739" cy="1125140"/>
          </a:xfrm>
        </p:spPr>
        <p:txBody>
          <a:bodyPr anchor="b"/>
          <a:lstStyle>
            <a:lvl1pPr marL="0" indent="0">
              <a:buNone/>
              <a:defRPr sz="1500" b="1" baseline="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r>
              <a:rPr lang="en-US" dirty="0"/>
              <a:t>Computer Graphics</a:t>
            </a:r>
          </a:p>
          <a:p>
            <a:r>
              <a:rPr lang="en-US" dirty="0"/>
              <a:t>Jarek Rossignac </a:t>
            </a:r>
          </a:p>
          <a:p>
            <a:r>
              <a:rPr lang="en-US" dirty="0"/>
              <a:t>College of Computing, Georgia Tech</a:t>
            </a:r>
          </a:p>
        </p:txBody>
      </p:sp>
    </p:spTree>
    <p:extLst>
      <p:ext uri="{BB962C8B-B14F-4D97-AF65-F5344CB8AC3E}">
        <p14:creationId xmlns:p14="http://schemas.microsoft.com/office/powerpoint/2010/main" val="388738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121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9" y="832247"/>
            <a:ext cx="4130675" cy="4100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8364" y="832247"/>
            <a:ext cx="4130675" cy="4100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260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7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38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63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335" y="204787"/>
            <a:ext cx="307020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294262" y="204788"/>
            <a:ext cx="5655958" cy="463096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5336" y="1076326"/>
            <a:ext cx="3070204" cy="37560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84889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cc.gatech.edu/~jare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23826"/>
            <a:ext cx="8763000" cy="43100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8600" y="742950"/>
            <a:ext cx="8763000" cy="418981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ChangeArrowheads="1"/>
          </p:cNvSpPr>
          <p:nvPr/>
        </p:nvSpPr>
        <p:spPr bwMode="auto">
          <a:xfrm>
            <a:off x="8569325" y="4962525"/>
            <a:ext cx="457200" cy="182743"/>
          </a:xfrm>
          <a:prstGeom prst="rect">
            <a:avLst/>
          </a:prstGeom>
          <a:noFill/>
          <a:ln w="12700">
            <a:noFill/>
            <a:miter lim="800000"/>
            <a:headEnd/>
            <a:tailEnd/>
          </a:ln>
          <a:effectLst/>
        </p:spPr>
        <p:txBody>
          <a:bodyPr lIns="67865" tIns="33338" rIns="67865" bIns="33338">
            <a:spAutoFit/>
          </a:bodyPr>
          <a:lstStyle/>
          <a:p>
            <a:pPr>
              <a:spcBef>
                <a:spcPct val="50000"/>
              </a:spcBef>
            </a:pPr>
            <a:fld id="{4E11A266-36D7-9742-9B62-6FD5E51E1675}" type="slidenum">
              <a:rPr lang="en-US" sz="750" b="1">
                <a:solidFill>
                  <a:srgbClr val="606060"/>
                </a:solidFill>
                <a:effectLst/>
              </a:rPr>
              <a:pPr>
                <a:spcBef>
                  <a:spcPct val="50000"/>
                </a:spcBef>
              </a:pPr>
              <a:t>‹#›</a:t>
            </a:fld>
            <a:endParaRPr lang="en-US" sz="750" b="1" dirty="0">
              <a:solidFill>
                <a:srgbClr val="606060"/>
              </a:solidFill>
              <a:effectLst/>
            </a:endParaRPr>
          </a:p>
        </p:txBody>
      </p:sp>
      <p:sp>
        <p:nvSpPr>
          <p:cNvPr id="1030" name="Rectangle 6"/>
          <p:cNvSpPr>
            <a:spLocks noChangeArrowheads="1"/>
          </p:cNvSpPr>
          <p:nvPr/>
        </p:nvSpPr>
        <p:spPr bwMode="auto">
          <a:xfrm>
            <a:off x="-4763" y="-2382"/>
            <a:ext cx="9153526" cy="5148263"/>
          </a:xfrm>
          <a:prstGeom prst="rect">
            <a:avLst/>
          </a:prstGeom>
          <a:noFill/>
          <a:ln w="50800">
            <a:solidFill>
              <a:schemeClr val="bg1">
                <a:lumMod val="65000"/>
              </a:schemeClr>
            </a:solidFill>
            <a:miter lim="800000"/>
            <a:headEnd/>
            <a:tailEnd/>
          </a:ln>
          <a:effectLst/>
        </p:spPr>
        <p:txBody>
          <a:bodyPr wrap="none" anchor="ctr"/>
          <a:lstStyle/>
          <a:p>
            <a:endParaRPr lang="en-US" sz="1800">
              <a:effectLst>
                <a:outerShdw blurRad="38100" dist="38100" dir="2700000" algn="tl">
                  <a:srgbClr val="DDDDDD"/>
                </a:outerShdw>
              </a:effectLst>
            </a:endParaRPr>
          </a:p>
        </p:txBody>
      </p:sp>
      <p:sp>
        <p:nvSpPr>
          <p:cNvPr id="1033" name="Line 9"/>
          <p:cNvSpPr>
            <a:spLocks noChangeShapeType="1"/>
          </p:cNvSpPr>
          <p:nvPr/>
        </p:nvSpPr>
        <p:spPr bwMode="auto">
          <a:xfrm>
            <a:off x="233363" y="4968479"/>
            <a:ext cx="8796337" cy="0"/>
          </a:xfrm>
          <a:prstGeom prst="line">
            <a:avLst/>
          </a:prstGeom>
          <a:noFill/>
          <a:ln w="12700">
            <a:solidFill>
              <a:srgbClr val="A6A6A6"/>
            </a:solidFill>
            <a:round/>
            <a:headEnd/>
            <a:tailEnd/>
          </a:ln>
          <a:effectLst/>
        </p:spPr>
        <p:txBody>
          <a:bodyPr wrap="none" anchor="ctr"/>
          <a:lstStyle/>
          <a:p>
            <a:pPr>
              <a:defRPr/>
            </a:pPr>
            <a:endParaRPr lang="en-US" sz="1800">
              <a:latin typeface="Times" pitchFamily="17" charset="0"/>
              <a:ea typeface="+mn-ea"/>
              <a:cs typeface="+mn-cs"/>
            </a:endParaRPr>
          </a:p>
        </p:txBody>
      </p:sp>
      <p:sp>
        <p:nvSpPr>
          <p:cNvPr id="1035" name="Text Box 11"/>
          <p:cNvSpPr txBox="1">
            <a:spLocks noChangeArrowheads="1"/>
          </p:cNvSpPr>
          <p:nvPr/>
        </p:nvSpPr>
        <p:spPr bwMode="auto">
          <a:xfrm>
            <a:off x="3517900" y="4943475"/>
            <a:ext cx="2908300" cy="219291"/>
          </a:xfrm>
          <a:prstGeom prst="rect">
            <a:avLst/>
          </a:prstGeom>
          <a:noFill/>
          <a:ln w="25400">
            <a:noFill/>
            <a:miter lim="800000"/>
            <a:headEnd/>
            <a:tailEnd/>
          </a:ln>
          <a:effectLst/>
        </p:spPr>
        <p:txBody>
          <a:bodyPr wrap="square">
            <a:spAutoFit/>
          </a:bodyPr>
          <a:lstStyle>
            <a:lvl1pPr>
              <a:defRPr sz="2400">
                <a:solidFill>
                  <a:srgbClr val="FF8000"/>
                </a:solidFill>
                <a:latin typeface="Times" charset="0"/>
                <a:ea typeface="ＭＳ Ｐゴシック" charset="0"/>
                <a:cs typeface="ＭＳ Ｐゴシック" charset="0"/>
              </a:defRPr>
            </a:lvl1pPr>
            <a:lvl2pPr marL="37931725" indent="-37474525">
              <a:defRPr sz="2400">
                <a:solidFill>
                  <a:srgbClr val="FF8000"/>
                </a:solidFill>
                <a:latin typeface="Times" charset="0"/>
                <a:ea typeface="ＭＳ Ｐゴシック" charset="0"/>
              </a:defRPr>
            </a:lvl2pPr>
            <a:lvl3pPr>
              <a:defRPr sz="2400">
                <a:solidFill>
                  <a:srgbClr val="FF8000"/>
                </a:solidFill>
                <a:latin typeface="Times" charset="0"/>
                <a:ea typeface="ＭＳ Ｐゴシック" charset="0"/>
              </a:defRPr>
            </a:lvl3pPr>
            <a:lvl4pPr>
              <a:defRPr sz="2400">
                <a:solidFill>
                  <a:srgbClr val="FF8000"/>
                </a:solidFill>
                <a:latin typeface="Times" charset="0"/>
                <a:ea typeface="ＭＳ Ｐゴシック" charset="0"/>
              </a:defRPr>
            </a:lvl4pPr>
            <a:lvl5pPr>
              <a:defRPr sz="2400">
                <a:solidFill>
                  <a:srgbClr val="FF8000"/>
                </a:solidFill>
                <a:latin typeface="Times" charset="0"/>
                <a:ea typeface="ＭＳ Ｐゴシック" charset="0"/>
              </a:defRPr>
            </a:lvl5pPr>
            <a:lvl6pPr marL="457200" eaLnBrk="0" fontAlgn="base" hangingPunct="0">
              <a:spcBef>
                <a:spcPct val="0"/>
              </a:spcBef>
              <a:spcAft>
                <a:spcPct val="0"/>
              </a:spcAft>
              <a:defRPr sz="2400">
                <a:solidFill>
                  <a:srgbClr val="FF8000"/>
                </a:solidFill>
                <a:latin typeface="Times" charset="0"/>
                <a:ea typeface="ＭＳ Ｐゴシック" charset="0"/>
              </a:defRPr>
            </a:lvl6pPr>
            <a:lvl7pPr marL="914400" eaLnBrk="0" fontAlgn="base" hangingPunct="0">
              <a:spcBef>
                <a:spcPct val="0"/>
              </a:spcBef>
              <a:spcAft>
                <a:spcPct val="0"/>
              </a:spcAft>
              <a:defRPr sz="2400">
                <a:solidFill>
                  <a:srgbClr val="FF8000"/>
                </a:solidFill>
                <a:latin typeface="Times" charset="0"/>
                <a:ea typeface="ＭＳ Ｐゴシック" charset="0"/>
              </a:defRPr>
            </a:lvl7pPr>
            <a:lvl8pPr marL="1371600" eaLnBrk="0" fontAlgn="base" hangingPunct="0">
              <a:spcBef>
                <a:spcPct val="0"/>
              </a:spcBef>
              <a:spcAft>
                <a:spcPct val="0"/>
              </a:spcAft>
              <a:defRPr sz="2400">
                <a:solidFill>
                  <a:srgbClr val="FF8000"/>
                </a:solidFill>
                <a:latin typeface="Times" charset="0"/>
                <a:ea typeface="ＭＳ Ｐゴシック" charset="0"/>
              </a:defRPr>
            </a:lvl8pPr>
            <a:lvl9pPr marL="1828800" eaLnBrk="0" fontAlgn="base" hangingPunct="0">
              <a:spcBef>
                <a:spcPct val="0"/>
              </a:spcBef>
              <a:spcAft>
                <a:spcPct val="0"/>
              </a:spcAft>
              <a:defRPr sz="2400">
                <a:solidFill>
                  <a:srgbClr val="FF8000"/>
                </a:solidFill>
                <a:latin typeface="Times" charset="0"/>
                <a:ea typeface="ＭＳ Ｐゴシック" charset="0"/>
              </a:defRPr>
            </a:lvl9pPr>
          </a:lstStyle>
          <a:p>
            <a:pPr>
              <a:spcBef>
                <a:spcPct val="50000"/>
              </a:spcBef>
            </a:pPr>
            <a:r>
              <a:rPr lang="en-US" sz="825" dirty="0">
                <a:solidFill>
                  <a:schemeClr val="bg2">
                    <a:lumMod val="75000"/>
                  </a:schemeClr>
                </a:solidFill>
                <a:effectLst>
                  <a:outerShdw blurRad="38100" dist="38100" dir="2700000" algn="tl">
                    <a:srgbClr val="DDDDDD"/>
                  </a:outerShdw>
                </a:effectLst>
                <a:sym typeface="Symbol" charset="0"/>
                <a:hlinkClick r:id="rId9"/>
              </a:rPr>
              <a:t>http://www.cc.gatech.edu/~jarek</a:t>
            </a:r>
            <a:r>
              <a:rPr lang="en-US" sz="825" dirty="0">
                <a:solidFill>
                  <a:schemeClr val="bg2">
                    <a:lumMod val="75000"/>
                  </a:schemeClr>
                </a:solidFill>
                <a:effectLst>
                  <a:outerShdw blurRad="38100" dist="38100" dir="2700000" algn="tl">
                    <a:srgbClr val="DDDDDD"/>
                  </a:outerShdw>
                </a:effectLst>
                <a:sym typeface="Symbol" charset="0"/>
              </a:rPr>
              <a:t> </a:t>
            </a:r>
          </a:p>
        </p:txBody>
      </p:sp>
      <p:sp>
        <p:nvSpPr>
          <p:cNvPr id="1036" name="Text Box 12"/>
          <p:cNvSpPr txBox="1">
            <a:spLocks noChangeArrowheads="1"/>
          </p:cNvSpPr>
          <p:nvPr userDrawn="1"/>
        </p:nvSpPr>
        <p:spPr bwMode="auto">
          <a:xfrm>
            <a:off x="127000" y="4947048"/>
            <a:ext cx="1676400" cy="219291"/>
          </a:xfrm>
          <a:prstGeom prst="rect">
            <a:avLst/>
          </a:prstGeom>
          <a:noFill/>
          <a:ln w="25400">
            <a:noFill/>
            <a:miter lim="800000"/>
            <a:headEnd/>
            <a:tailEnd/>
          </a:ln>
          <a:effectLst/>
        </p:spPr>
        <p:txBody>
          <a:bodyPr>
            <a:spAutoFit/>
          </a:bodyPr>
          <a:lstStyle>
            <a:lvl1pPr>
              <a:defRPr sz="2400">
                <a:solidFill>
                  <a:srgbClr val="FF8000"/>
                </a:solidFill>
                <a:latin typeface="Times" charset="0"/>
                <a:ea typeface="ＭＳ Ｐゴシック" charset="0"/>
                <a:cs typeface="ＭＳ Ｐゴシック" charset="0"/>
              </a:defRPr>
            </a:lvl1pPr>
            <a:lvl2pPr marL="37931725" indent="-37474525">
              <a:defRPr sz="2400">
                <a:solidFill>
                  <a:srgbClr val="FF8000"/>
                </a:solidFill>
                <a:latin typeface="Times" charset="0"/>
                <a:ea typeface="ＭＳ Ｐゴシック" charset="0"/>
              </a:defRPr>
            </a:lvl2pPr>
            <a:lvl3pPr>
              <a:defRPr sz="2400">
                <a:solidFill>
                  <a:srgbClr val="FF8000"/>
                </a:solidFill>
                <a:latin typeface="Times" charset="0"/>
                <a:ea typeface="ＭＳ Ｐゴシック" charset="0"/>
              </a:defRPr>
            </a:lvl3pPr>
            <a:lvl4pPr>
              <a:defRPr sz="2400">
                <a:solidFill>
                  <a:srgbClr val="FF8000"/>
                </a:solidFill>
                <a:latin typeface="Times" charset="0"/>
                <a:ea typeface="ＭＳ Ｐゴシック" charset="0"/>
              </a:defRPr>
            </a:lvl4pPr>
            <a:lvl5pPr>
              <a:defRPr sz="2400">
                <a:solidFill>
                  <a:srgbClr val="FF8000"/>
                </a:solidFill>
                <a:latin typeface="Times" charset="0"/>
                <a:ea typeface="ＭＳ Ｐゴシック" charset="0"/>
              </a:defRPr>
            </a:lvl5pPr>
            <a:lvl6pPr marL="457200" eaLnBrk="0" fontAlgn="base" hangingPunct="0">
              <a:spcBef>
                <a:spcPct val="0"/>
              </a:spcBef>
              <a:spcAft>
                <a:spcPct val="0"/>
              </a:spcAft>
              <a:defRPr sz="2400">
                <a:solidFill>
                  <a:srgbClr val="FF8000"/>
                </a:solidFill>
                <a:latin typeface="Times" charset="0"/>
                <a:ea typeface="ＭＳ Ｐゴシック" charset="0"/>
              </a:defRPr>
            </a:lvl6pPr>
            <a:lvl7pPr marL="914400" eaLnBrk="0" fontAlgn="base" hangingPunct="0">
              <a:spcBef>
                <a:spcPct val="0"/>
              </a:spcBef>
              <a:spcAft>
                <a:spcPct val="0"/>
              </a:spcAft>
              <a:defRPr sz="2400">
                <a:solidFill>
                  <a:srgbClr val="FF8000"/>
                </a:solidFill>
                <a:latin typeface="Times" charset="0"/>
                <a:ea typeface="ＭＳ Ｐゴシック" charset="0"/>
              </a:defRPr>
            </a:lvl7pPr>
            <a:lvl8pPr marL="1371600" eaLnBrk="0" fontAlgn="base" hangingPunct="0">
              <a:spcBef>
                <a:spcPct val="0"/>
              </a:spcBef>
              <a:spcAft>
                <a:spcPct val="0"/>
              </a:spcAft>
              <a:defRPr sz="2400">
                <a:solidFill>
                  <a:srgbClr val="FF8000"/>
                </a:solidFill>
                <a:latin typeface="Times" charset="0"/>
                <a:ea typeface="ＭＳ Ｐゴシック" charset="0"/>
              </a:defRPr>
            </a:lvl8pPr>
            <a:lvl9pPr marL="1828800" eaLnBrk="0" fontAlgn="base" hangingPunct="0">
              <a:spcBef>
                <a:spcPct val="0"/>
              </a:spcBef>
              <a:spcAft>
                <a:spcPct val="0"/>
              </a:spcAft>
              <a:defRPr sz="2400">
                <a:solidFill>
                  <a:srgbClr val="FF8000"/>
                </a:solidFill>
                <a:latin typeface="Times" charset="0"/>
                <a:ea typeface="ＭＳ Ｐゴシック" charset="0"/>
              </a:defRPr>
            </a:lvl9pPr>
          </a:lstStyle>
          <a:p>
            <a:pPr>
              <a:spcBef>
                <a:spcPct val="50000"/>
              </a:spcBef>
            </a:pPr>
            <a:r>
              <a:rPr lang="en-US" sz="825" dirty="0">
                <a:solidFill>
                  <a:schemeClr val="bg2">
                    <a:lumMod val="75000"/>
                  </a:schemeClr>
                </a:solidFill>
                <a:effectLst>
                  <a:outerShdw blurRad="38100" dist="38100" dir="2700000" algn="tl">
                    <a:srgbClr val="DDDDDD"/>
                  </a:outerShdw>
                </a:effectLst>
                <a:latin typeface="Times New Roman" charset="0"/>
                <a:cs typeface="Times New Roman" charset="0"/>
                <a:sym typeface="Symbol" charset="0"/>
              </a:rPr>
              <a:t>Jarek Rossignac  </a:t>
            </a: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Lst>
  <p:txStyles>
    <p:titleStyle>
      <a:lvl1pPr algn="l" rtl="0" eaLnBrk="1" fontAlgn="base" hangingPunct="1">
        <a:spcBef>
          <a:spcPct val="0"/>
        </a:spcBef>
        <a:spcAft>
          <a:spcPct val="0"/>
        </a:spcAft>
        <a:defRPr sz="2700" b="1" u="sng">
          <a:solidFill>
            <a:srgbClr val="3A3303"/>
          </a:solidFill>
          <a:latin typeface="+mj-lt"/>
          <a:ea typeface="ＭＳ Ｐゴシック" pitchFamily="68" charset="-128"/>
          <a:cs typeface="ＭＳ Ｐゴシック" pitchFamily="68" charset="-128"/>
        </a:defRPr>
      </a:lvl1pPr>
      <a:lvl2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2pPr>
      <a:lvl3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3pPr>
      <a:lvl4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4pPr>
      <a:lvl5pPr algn="ctr" rtl="0" eaLnBrk="1" fontAlgn="base" hangingPunct="1">
        <a:spcBef>
          <a:spcPct val="0"/>
        </a:spcBef>
        <a:spcAft>
          <a:spcPct val="0"/>
        </a:spcAft>
        <a:defRPr sz="2700">
          <a:solidFill>
            <a:srgbClr val="3A3303"/>
          </a:solidFill>
          <a:latin typeface="Times" pitchFamily="17" charset="0"/>
          <a:ea typeface="ＭＳ Ｐゴシック" pitchFamily="68" charset="-128"/>
          <a:cs typeface="ＭＳ Ｐゴシック" pitchFamily="68" charset="-128"/>
        </a:defRPr>
      </a:lvl5pPr>
      <a:lvl6pPr marL="342900" algn="ctr" rtl="0" eaLnBrk="1" fontAlgn="base" hangingPunct="1">
        <a:spcBef>
          <a:spcPct val="0"/>
        </a:spcBef>
        <a:spcAft>
          <a:spcPct val="0"/>
        </a:spcAft>
        <a:defRPr sz="2700">
          <a:solidFill>
            <a:srgbClr val="990000"/>
          </a:solidFill>
          <a:latin typeface="Times" pitchFamily="17" charset="0"/>
        </a:defRPr>
      </a:lvl6pPr>
      <a:lvl7pPr marL="685800" algn="ctr" rtl="0" eaLnBrk="1" fontAlgn="base" hangingPunct="1">
        <a:spcBef>
          <a:spcPct val="0"/>
        </a:spcBef>
        <a:spcAft>
          <a:spcPct val="0"/>
        </a:spcAft>
        <a:defRPr sz="2700">
          <a:solidFill>
            <a:srgbClr val="990000"/>
          </a:solidFill>
          <a:latin typeface="Times" pitchFamily="17" charset="0"/>
        </a:defRPr>
      </a:lvl7pPr>
      <a:lvl8pPr marL="1028700" algn="ctr" rtl="0" eaLnBrk="1" fontAlgn="base" hangingPunct="1">
        <a:spcBef>
          <a:spcPct val="0"/>
        </a:spcBef>
        <a:spcAft>
          <a:spcPct val="0"/>
        </a:spcAft>
        <a:defRPr sz="2700">
          <a:solidFill>
            <a:srgbClr val="990000"/>
          </a:solidFill>
          <a:latin typeface="Times" pitchFamily="17" charset="0"/>
        </a:defRPr>
      </a:lvl8pPr>
      <a:lvl9pPr marL="1371600" algn="ctr" rtl="0" eaLnBrk="1" fontAlgn="base" hangingPunct="1">
        <a:spcBef>
          <a:spcPct val="0"/>
        </a:spcBef>
        <a:spcAft>
          <a:spcPct val="0"/>
        </a:spcAft>
        <a:defRPr sz="2700">
          <a:solidFill>
            <a:srgbClr val="990000"/>
          </a:solidFill>
          <a:latin typeface="Times" pitchFamily="17" charset="0"/>
        </a:defRPr>
      </a:lvl9pPr>
    </p:titleStyle>
    <p:bodyStyle>
      <a:lvl1pPr marL="192024" indent="-257175" algn="l" rtl="0" eaLnBrk="1" fontAlgn="base" hangingPunct="1">
        <a:spcBef>
          <a:spcPts val="318"/>
        </a:spcBef>
        <a:spcAft>
          <a:spcPct val="0"/>
        </a:spcAft>
        <a:buSzPct val="100000"/>
        <a:defRPr sz="1950">
          <a:solidFill>
            <a:srgbClr val="640000"/>
          </a:solidFill>
          <a:latin typeface="+mn-lt"/>
          <a:ea typeface="ＭＳ Ｐゴシック" pitchFamily="68" charset="-128"/>
          <a:cs typeface="ＭＳ Ｐゴシック" pitchFamily="68" charset="-128"/>
        </a:defRPr>
      </a:lvl1pPr>
      <a:lvl2pPr marL="418338" indent="-214313" algn="l" rtl="0" eaLnBrk="1" fontAlgn="base" hangingPunct="1">
        <a:spcBef>
          <a:spcPts val="225"/>
        </a:spcBef>
        <a:spcAft>
          <a:spcPct val="0"/>
        </a:spcAft>
        <a:buSzPct val="100000"/>
        <a:defRPr sz="1800">
          <a:solidFill>
            <a:srgbClr val="006400"/>
          </a:solidFill>
          <a:latin typeface="+mn-lt"/>
          <a:ea typeface="ＭＳ Ｐゴシック" pitchFamily="17" charset="-128"/>
        </a:defRPr>
      </a:lvl2pPr>
      <a:lvl3pPr marL="617220" indent="-171450" algn="l" rtl="0" eaLnBrk="1" fontAlgn="base" hangingPunct="1">
        <a:spcBef>
          <a:spcPts val="225"/>
        </a:spcBef>
        <a:spcAft>
          <a:spcPct val="0"/>
        </a:spcAft>
        <a:buSzPct val="100000"/>
        <a:defRPr sz="1650">
          <a:solidFill>
            <a:srgbClr val="000067"/>
          </a:solidFill>
          <a:latin typeface="+mn-lt"/>
          <a:ea typeface="ＭＳ Ｐゴシック" pitchFamily="17" charset="-128"/>
        </a:defRPr>
      </a:lvl3pPr>
      <a:lvl4pPr marL="891540" indent="-171450" algn="l" rtl="0" eaLnBrk="1" fontAlgn="base" hangingPunct="1">
        <a:spcBef>
          <a:spcPts val="150"/>
        </a:spcBef>
        <a:spcAft>
          <a:spcPct val="0"/>
        </a:spcAft>
        <a:buSzPct val="100000"/>
        <a:defRPr sz="1500">
          <a:solidFill>
            <a:schemeClr val="tx1"/>
          </a:solidFill>
          <a:latin typeface="+mn-lt"/>
          <a:ea typeface="ＭＳ Ｐゴシック" pitchFamily="17" charset="-128"/>
        </a:defRPr>
      </a:lvl4pPr>
      <a:lvl5pPr marL="1028700" indent="0" algn="l" rtl="0" eaLnBrk="1" fontAlgn="base" hangingPunct="1">
        <a:spcBef>
          <a:spcPts val="150"/>
        </a:spcBef>
        <a:spcAft>
          <a:spcPct val="0"/>
        </a:spcAft>
        <a:buSzPct val="100000"/>
        <a:defRPr sz="1350" b="0" i="1">
          <a:solidFill>
            <a:schemeClr val="bg2">
              <a:lumMod val="75000"/>
            </a:schemeClr>
          </a:solidFill>
          <a:latin typeface="+mn-lt"/>
          <a:ea typeface="ＭＳ Ｐゴシック" pitchFamily="17" charset="-128"/>
        </a:defRPr>
      </a:lvl5pPr>
      <a:lvl6pPr marL="18859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6pPr>
      <a:lvl7pPr marL="22288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7pPr>
      <a:lvl8pPr marL="25717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8pPr>
      <a:lvl9pPr marL="2914650" indent="-171450" algn="l" rtl="0" eaLnBrk="1" fontAlgn="base" hangingPunct="1">
        <a:spcBef>
          <a:spcPct val="20000"/>
        </a:spcBef>
        <a:spcAft>
          <a:spcPct val="0"/>
        </a:spcAft>
        <a:buSzPct val="100000"/>
        <a:buChar char="»"/>
        <a:defRPr sz="1200">
          <a:solidFill>
            <a:srgbClr val="0000AE"/>
          </a:solidFill>
          <a:latin typeface="+mn-lt"/>
          <a:ea typeface="ＭＳ Ｐゴシック" pitchFamily="17"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A6F6-EDBE-9F40-94E3-9B588B7B6572}"/>
              </a:ext>
            </a:extLst>
          </p:cNvPr>
          <p:cNvSpPr>
            <a:spLocks noGrp="1"/>
          </p:cNvSpPr>
          <p:nvPr>
            <p:ph type="title"/>
          </p:nvPr>
        </p:nvSpPr>
        <p:spPr/>
        <p:txBody>
          <a:bodyPr/>
          <a:lstStyle/>
          <a:p>
            <a:r>
              <a:rPr lang="en-US" dirty="0"/>
              <a:t>Working with Triangle meshes</a:t>
            </a:r>
          </a:p>
        </p:txBody>
      </p:sp>
      <p:sp>
        <p:nvSpPr>
          <p:cNvPr id="3" name="Text Placeholder 2">
            <a:extLst>
              <a:ext uri="{FF2B5EF4-FFF2-40B4-BE49-F238E27FC236}">
                <a16:creationId xmlns:a16="http://schemas.microsoft.com/office/drawing/2014/main" id="{3EBB05C1-AA55-F94A-BBF1-CCA65323355D}"/>
              </a:ext>
            </a:extLst>
          </p:cNvPr>
          <p:cNvSpPr>
            <a:spLocks noGrp="1"/>
          </p:cNvSpPr>
          <p:nvPr>
            <p:ph type="body" idx="1"/>
          </p:nvPr>
        </p:nvSpPr>
        <p:spPr/>
        <p:txBody>
          <a:bodyPr/>
          <a:lstStyle/>
          <a:p>
            <a:r>
              <a:rPr lang="en-US" dirty="0"/>
              <a:t>CS3451 FALL 2020</a:t>
            </a:r>
          </a:p>
          <a:p>
            <a:r>
              <a:rPr lang="en-US" dirty="0">
                <a:solidFill>
                  <a:srgbClr val="FF0000"/>
                </a:solidFill>
              </a:rPr>
              <a:t>Alexander GOEBEL</a:t>
            </a:r>
          </a:p>
        </p:txBody>
      </p:sp>
      <p:pic>
        <p:nvPicPr>
          <p:cNvPr id="4" name="Picture 3">
            <a:extLst>
              <a:ext uri="{FF2B5EF4-FFF2-40B4-BE49-F238E27FC236}">
                <a16:creationId xmlns:a16="http://schemas.microsoft.com/office/drawing/2014/main" id="{416354C2-F8FD-E040-91F3-81FAF18EEFB2}"/>
              </a:ext>
            </a:extLst>
          </p:cNvPr>
          <p:cNvPicPr>
            <a:picLocks noChangeAspect="1"/>
          </p:cNvPicPr>
          <p:nvPr/>
        </p:nvPicPr>
        <p:blipFill>
          <a:blip r:embed="rId2"/>
          <a:srcRect/>
          <a:stretch/>
        </p:blipFill>
        <p:spPr>
          <a:xfrm>
            <a:off x="8654658" y="96889"/>
            <a:ext cx="322729" cy="548640"/>
          </a:xfrm>
          <a:prstGeom prst="rect">
            <a:avLst/>
          </a:prstGeom>
        </p:spPr>
      </p:pic>
      <p:pic>
        <p:nvPicPr>
          <p:cNvPr id="6" name="Picture 5">
            <a:extLst>
              <a:ext uri="{FF2B5EF4-FFF2-40B4-BE49-F238E27FC236}">
                <a16:creationId xmlns:a16="http://schemas.microsoft.com/office/drawing/2014/main" id="{1F10B98C-77FA-4796-93B9-924C566D9B9B}"/>
              </a:ext>
            </a:extLst>
          </p:cNvPr>
          <p:cNvPicPr>
            <a:picLocks noChangeAspect="1"/>
          </p:cNvPicPr>
          <p:nvPr/>
        </p:nvPicPr>
        <p:blipFill>
          <a:blip r:embed="rId3"/>
          <a:stretch>
            <a:fillRect/>
          </a:stretch>
        </p:blipFill>
        <p:spPr>
          <a:xfrm>
            <a:off x="2078214" y="852297"/>
            <a:ext cx="4655750" cy="3574112"/>
          </a:xfrm>
          <a:prstGeom prst="rect">
            <a:avLst/>
          </a:prstGeom>
        </p:spPr>
      </p:pic>
    </p:spTree>
    <p:extLst>
      <p:ext uri="{BB962C8B-B14F-4D97-AF65-F5344CB8AC3E}">
        <p14:creationId xmlns:p14="http://schemas.microsoft.com/office/powerpoint/2010/main" val="56244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Problem statement</a:t>
            </a:r>
          </a:p>
        </p:txBody>
      </p:sp>
      <p:sp>
        <p:nvSpPr>
          <p:cNvPr id="3" name="Content Placeholder 2"/>
          <p:cNvSpPr>
            <a:spLocks noGrp="1"/>
          </p:cNvSpPr>
          <p:nvPr>
            <p:ph idx="1"/>
          </p:nvPr>
        </p:nvSpPr>
        <p:spPr/>
        <p:txBody>
          <a:bodyPr/>
          <a:lstStyle/>
          <a:p>
            <a:r>
              <a:rPr lang="en-US" dirty="0">
                <a:solidFill>
                  <a:srgbClr val="FF0000"/>
                </a:solidFill>
              </a:rPr>
              <a:t>The purpose of phase 1 is to distinguish interior and border vertices in a triangle mesh</a:t>
            </a:r>
            <a:r>
              <a:rPr lang="en-US" dirty="0"/>
              <a:t>.</a:t>
            </a:r>
          </a:p>
          <a:p>
            <a:endParaRPr lang="en-US" dirty="0"/>
          </a:p>
          <a:p>
            <a:endParaRPr lang="en-US" dirty="0"/>
          </a:p>
          <a:p>
            <a:endParaRPr lang="en-US" dirty="0"/>
          </a:p>
          <a:p>
            <a:endParaRPr lang="en-US" dirty="0"/>
          </a:p>
          <a:p>
            <a:r>
              <a:rPr lang="en-US" dirty="0"/>
              <a:t>COMMENTS: </a:t>
            </a:r>
          </a:p>
          <a:p>
            <a:r>
              <a:rPr lang="en-US" dirty="0">
                <a:solidFill>
                  <a:srgbClr val="FF0000"/>
                </a:solidFill>
              </a:rPr>
              <a:t>A vertex can be a member of one or multiple faces (have multiple corners).</a:t>
            </a:r>
          </a:p>
        </p:txBody>
      </p:sp>
    </p:spTree>
    <p:extLst>
      <p:ext uri="{BB962C8B-B14F-4D97-AF65-F5344CB8AC3E}">
        <p14:creationId xmlns:p14="http://schemas.microsoft.com/office/powerpoint/2010/main" val="128237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outline</a:t>
            </a:r>
          </a:p>
        </p:txBody>
      </p:sp>
      <p:sp>
        <p:nvSpPr>
          <p:cNvPr id="3" name="Content Placeholder 2"/>
          <p:cNvSpPr>
            <a:spLocks noGrp="1"/>
          </p:cNvSpPr>
          <p:nvPr>
            <p:ph idx="1"/>
          </p:nvPr>
        </p:nvSpPr>
        <p:spPr/>
        <p:txBody>
          <a:bodyPr/>
          <a:lstStyle/>
          <a:p>
            <a:r>
              <a:rPr lang="en-US" dirty="0">
                <a:solidFill>
                  <a:srgbClr val="FF0000"/>
                </a:solidFill>
              </a:rPr>
              <a:t>For every corner, I determined whether or not the next corner’s vertex is on the border by using the implementation design that if a corner has no opposite its opposite is marked as itself</a:t>
            </a:r>
            <a:r>
              <a:rPr lang="en-US" dirty="0"/>
              <a:t>.</a:t>
            </a:r>
          </a:p>
          <a:p>
            <a:pPr marL="504063" lvl="1" indent="-342900">
              <a:buFont typeface="Arial" panose="020B0604020202020204" pitchFamily="34" charset="0"/>
              <a:buChar char="•"/>
            </a:pPr>
            <a:r>
              <a:rPr lang="en-US" dirty="0"/>
              <a:t>Initially, all vertices are assumed be interior vertices</a:t>
            </a:r>
          </a:p>
          <a:p>
            <a:pPr marL="504063" lvl="1" indent="-342900">
              <a:buFont typeface="Arial" panose="020B0604020202020204" pitchFamily="34" charset="0"/>
              <a:buChar char="•"/>
            </a:pPr>
            <a:r>
              <a:rPr lang="en-US" dirty="0"/>
              <a:t>Every corner is tested for [O(C) == C], and if this is true, the next corner’s vertex is recognized to be a border vertex.</a:t>
            </a:r>
          </a:p>
          <a:p>
            <a:pPr marL="504063" lvl="1" indent="-342900">
              <a:buFont typeface="Arial" panose="020B0604020202020204" pitchFamily="34" charset="0"/>
              <a:buChar char="•"/>
            </a:pPr>
            <a:r>
              <a:rPr lang="en-US" dirty="0"/>
              <a:t>This solution works even though a given vertex might be on the border but have a previous corner that happened to have an opposite, as we only set the vertex to border if the condition is true and never set anything to interior (aside from the initial condition).</a:t>
            </a:r>
          </a:p>
          <a:p>
            <a:endParaRPr lang="en-US" dirty="0"/>
          </a:p>
          <a:p>
            <a:endParaRPr lang="en-US" dirty="0"/>
          </a:p>
        </p:txBody>
      </p:sp>
    </p:spTree>
    <p:extLst>
      <p:ext uri="{BB962C8B-B14F-4D97-AF65-F5344CB8AC3E}">
        <p14:creationId xmlns:p14="http://schemas.microsoft.com/office/powerpoint/2010/main" val="399740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math</a:t>
            </a:r>
          </a:p>
        </p:txBody>
      </p:sp>
      <p:sp>
        <p:nvSpPr>
          <p:cNvPr id="3" name="Content Placeholder 2"/>
          <p:cNvSpPr>
            <a:spLocks noGrp="1"/>
          </p:cNvSpPr>
          <p:nvPr>
            <p:ph idx="1"/>
          </p:nvPr>
        </p:nvSpPr>
        <p:spPr/>
        <p:txBody>
          <a:bodyPr/>
          <a:lstStyle/>
          <a:p>
            <a:r>
              <a:rPr lang="en-US" dirty="0" err="1">
                <a:solidFill>
                  <a:srgbClr val="FF0000"/>
                </a:solidFill>
              </a:rPr>
              <a:t>c.o</a:t>
            </a:r>
            <a:r>
              <a:rPr lang="en-US" dirty="0">
                <a:solidFill>
                  <a:srgbClr val="FF0000"/>
                </a:solidFill>
              </a:rPr>
              <a:t> = c</a:t>
            </a:r>
            <a:endParaRPr lang="en-US" dirty="0"/>
          </a:p>
          <a:p>
            <a:pPr marL="0" indent="0"/>
            <a:endParaRPr lang="en-US" dirty="0"/>
          </a:p>
          <a:p>
            <a:pPr marL="0" indent="0"/>
            <a:endParaRPr lang="en-US" dirty="0"/>
          </a:p>
          <a:p>
            <a:r>
              <a:rPr lang="en-US" b="1" dirty="0"/>
              <a:t>JUSTIFICATION:</a:t>
            </a:r>
          </a:p>
          <a:p>
            <a:r>
              <a:rPr lang="en-US" dirty="0">
                <a:solidFill>
                  <a:srgbClr val="FF0000"/>
                </a:solidFill>
              </a:rPr>
              <a:t>If c has no opposite, c faces the border and</a:t>
            </a:r>
            <a:br>
              <a:rPr lang="en-US" dirty="0">
                <a:solidFill>
                  <a:srgbClr val="FF0000"/>
                </a:solidFill>
              </a:rPr>
            </a:br>
            <a:r>
              <a:rPr lang="en-US" dirty="0">
                <a:solidFill>
                  <a:srgbClr val="FF0000"/>
                </a:solidFill>
              </a:rPr>
              <a:t>thus </a:t>
            </a:r>
            <a:r>
              <a:rPr lang="en-US" dirty="0" err="1">
                <a:solidFill>
                  <a:srgbClr val="FF0000"/>
                </a:solidFill>
              </a:rPr>
              <a:t>c.n</a:t>
            </a:r>
            <a:r>
              <a:rPr lang="en-US" dirty="0">
                <a:solidFill>
                  <a:srgbClr val="FF0000"/>
                </a:solidFill>
              </a:rPr>
              <a:t> (and </a:t>
            </a:r>
            <a:r>
              <a:rPr lang="en-US" dirty="0" err="1">
                <a:solidFill>
                  <a:srgbClr val="FF0000"/>
                </a:solidFill>
              </a:rPr>
              <a:t>c.p</a:t>
            </a:r>
            <a:r>
              <a:rPr lang="en-US" dirty="0">
                <a:solidFill>
                  <a:srgbClr val="FF0000"/>
                </a:solidFill>
              </a:rPr>
              <a:t>) are both on the border.</a:t>
            </a:r>
            <a:endParaRPr lang="en-US" dirty="0"/>
          </a:p>
        </p:txBody>
      </p:sp>
      <p:pic>
        <p:nvPicPr>
          <p:cNvPr id="8" name="Picture 7">
            <a:extLst>
              <a:ext uri="{FF2B5EF4-FFF2-40B4-BE49-F238E27FC236}">
                <a16:creationId xmlns:a16="http://schemas.microsoft.com/office/drawing/2014/main" id="{76F8C74C-20AE-407D-9CFC-2BC562039676}"/>
              </a:ext>
            </a:extLst>
          </p:cNvPr>
          <p:cNvPicPr>
            <a:picLocks noChangeAspect="1"/>
          </p:cNvPicPr>
          <p:nvPr/>
        </p:nvPicPr>
        <p:blipFill>
          <a:blip r:embed="rId2"/>
          <a:stretch>
            <a:fillRect/>
          </a:stretch>
        </p:blipFill>
        <p:spPr>
          <a:xfrm>
            <a:off x="4787930" y="210740"/>
            <a:ext cx="4127470" cy="3168564"/>
          </a:xfrm>
          <a:prstGeom prst="rect">
            <a:avLst/>
          </a:prstGeom>
        </p:spPr>
      </p:pic>
    </p:spTree>
    <p:extLst>
      <p:ext uri="{BB962C8B-B14F-4D97-AF65-F5344CB8AC3E}">
        <p14:creationId xmlns:p14="http://schemas.microsoft.com/office/powerpoint/2010/main" val="189750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PHSE 1: Solution examples and limitations</a:t>
            </a:r>
          </a:p>
        </p:txBody>
      </p:sp>
      <p:sp>
        <p:nvSpPr>
          <p:cNvPr id="3" name="Content Placeholder 2"/>
          <p:cNvSpPr>
            <a:spLocks noGrp="1"/>
          </p:cNvSpPr>
          <p:nvPr>
            <p:ph idx="1"/>
          </p:nvPr>
        </p:nvSpPr>
        <p:spPr/>
        <p:txBody>
          <a:bodyPr/>
          <a:lstStyle/>
          <a:p>
            <a:r>
              <a:rPr lang="en-US" dirty="0">
                <a:solidFill>
                  <a:srgbClr val="FF0000"/>
                </a:solidFill>
              </a:rPr>
              <a:t>Corners with no opposites mean that </a:t>
            </a:r>
            <a:r>
              <a:rPr lang="en-US" dirty="0" err="1">
                <a:solidFill>
                  <a:srgbClr val="FF0000"/>
                </a:solidFill>
              </a:rPr>
              <a:t>c.n</a:t>
            </a:r>
            <a:r>
              <a:rPr lang="en-US" dirty="0">
                <a:solidFill>
                  <a:srgbClr val="FF0000"/>
                </a:solidFill>
              </a:rPr>
              <a:t> is on the border. If a corner has an opposite, no assumptions are made as a separate corner with one of the vertices might not have an opposite.</a:t>
            </a:r>
          </a:p>
          <a:p>
            <a:endParaRPr lang="en-US" dirty="0"/>
          </a:p>
        </p:txBody>
      </p:sp>
      <p:pic>
        <p:nvPicPr>
          <p:cNvPr id="4" name="Picture 3">
            <a:extLst>
              <a:ext uri="{FF2B5EF4-FFF2-40B4-BE49-F238E27FC236}">
                <a16:creationId xmlns:a16="http://schemas.microsoft.com/office/drawing/2014/main" id="{0F889A98-9AF6-4D7E-A2D7-F996E8B6943B}"/>
              </a:ext>
            </a:extLst>
          </p:cNvPr>
          <p:cNvPicPr>
            <a:picLocks noChangeAspect="1"/>
          </p:cNvPicPr>
          <p:nvPr/>
        </p:nvPicPr>
        <p:blipFill>
          <a:blip r:embed="rId2"/>
          <a:stretch>
            <a:fillRect/>
          </a:stretch>
        </p:blipFill>
        <p:spPr>
          <a:xfrm>
            <a:off x="3499819" y="1382534"/>
            <a:ext cx="4127470" cy="3168564"/>
          </a:xfrm>
          <a:prstGeom prst="rect">
            <a:avLst/>
          </a:prstGeom>
        </p:spPr>
      </p:pic>
    </p:spTree>
    <p:extLst>
      <p:ext uri="{BB962C8B-B14F-4D97-AF65-F5344CB8AC3E}">
        <p14:creationId xmlns:p14="http://schemas.microsoft.com/office/powerpoint/2010/main" val="206245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3826"/>
            <a:ext cx="8763000" cy="431006"/>
          </a:xfrm>
        </p:spPr>
        <p:txBody>
          <a:bodyPr wrap="square" anchor="ctr">
            <a:normAutofit/>
          </a:bodyPr>
          <a:lstStyle/>
          <a:p>
            <a:pPr>
              <a:lnSpc>
                <a:spcPct val="90000"/>
              </a:lnSpc>
            </a:pPr>
            <a:r>
              <a:rPr lang="en-US" sz="2300"/>
              <a:t>PHSE 1: Code</a:t>
            </a:r>
          </a:p>
        </p:txBody>
      </p:sp>
      <p:pic>
        <p:nvPicPr>
          <p:cNvPr id="4" name="Picture 3">
            <a:extLst>
              <a:ext uri="{FF2B5EF4-FFF2-40B4-BE49-F238E27FC236}">
                <a16:creationId xmlns:a16="http://schemas.microsoft.com/office/drawing/2014/main" id="{A7A89658-FB49-45D3-A71C-A3E2656201BA}"/>
              </a:ext>
            </a:extLst>
          </p:cNvPr>
          <p:cNvPicPr>
            <a:picLocks noChangeAspect="1"/>
          </p:cNvPicPr>
          <p:nvPr/>
        </p:nvPicPr>
        <p:blipFill>
          <a:blip r:embed="rId2"/>
          <a:stretch>
            <a:fillRect/>
          </a:stretch>
        </p:blipFill>
        <p:spPr>
          <a:xfrm>
            <a:off x="228600" y="1238608"/>
            <a:ext cx="8763000" cy="3198493"/>
          </a:xfrm>
          <a:prstGeom prst="rect">
            <a:avLst/>
          </a:prstGeom>
          <a:noFill/>
        </p:spPr>
      </p:pic>
    </p:spTree>
    <p:extLst>
      <p:ext uri="{BB962C8B-B14F-4D97-AF65-F5344CB8AC3E}">
        <p14:creationId xmlns:p14="http://schemas.microsoft.com/office/powerpoint/2010/main" val="1761873301"/>
      </p:ext>
    </p:extLst>
  </p:cSld>
  <p:clrMapOvr>
    <a:masterClrMapping/>
  </p:clrMapOvr>
</p:sld>
</file>

<file path=ppt/theme/theme1.xml><?xml version="1.0" encoding="utf-8"?>
<a:theme xmlns:a="http://schemas.openxmlformats.org/drawingml/2006/main" name="CA Lecture Slides 2015">
  <a:themeElements>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FF8000"/>
            </a:solidFill>
            <a:effectLst>
              <a:outerShdw blurRad="38100" dist="38100" dir="2700000" algn="tl">
                <a:srgbClr val="000000">
                  <a:alpha val="43137"/>
                </a:srgbClr>
              </a:outerShdw>
            </a:effectLst>
            <a:latin typeface="Times" pitchFamily="17"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FF8000"/>
            </a:solidFill>
            <a:effectLst>
              <a:outerShdw blurRad="38100" dist="38100" dir="2700000" algn="tl">
                <a:srgbClr val="000000">
                  <a:alpha val="43137"/>
                </a:srgbClr>
              </a:outerShdw>
            </a:effectLst>
            <a:latin typeface="Times" pitchFamily="17" charset="0"/>
          </a:defRPr>
        </a:defP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272</Words>
  <Application>Microsoft Office PowerPoint</Application>
  <PresentationFormat>On-screen Show (16:9)</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vt:lpstr>
      <vt:lpstr>Times New Roman</vt:lpstr>
      <vt:lpstr>CA Lecture Slides 2015</vt:lpstr>
      <vt:lpstr>Working with Triangle meshes</vt:lpstr>
      <vt:lpstr>PHSE 1: Problem statement</vt:lpstr>
      <vt:lpstr>PHSE 1: Solution outline</vt:lpstr>
      <vt:lpstr>PHSE 1: Solution math</vt:lpstr>
      <vt:lpstr>PHSE 1: Solution examples and limitations</vt:lpstr>
      <vt:lpstr>PHSE 1: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Triangle meshes</dc:title>
  <dc:creator>Goebel, Alexander N</dc:creator>
  <cp:lastModifiedBy>Goebel, Alexander N</cp:lastModifiedBy>
  <cp:revision>4</cp:revision>
  <dcterms:created xsi:type="dcterms:W3CDTF">2020-10-11T14:59:44Z</dcterms:created>
  <dcterms:modified xsi:type="dcterms:W3CDTF">2020-10-14T18:51:47Z</dcterms:modified>
</cp:coreProperties>
</file>