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8D1DC-9A21-E85F-EA33-AC9A1EE07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3E774-8B5E-6E9E-33CB-FC5140B7E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5EAB4-383F-5160-6A5B-6ECD74663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BA4E-926E-4C1C-89EC-B6C6A626B55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F06AB-C73C-1B00-4E80-CA23010B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EA2F6-960B-3373-E89E-15F224CB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DB5ED-B959-47BD-A8A3-261599068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9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0615-10DF-3C0E-F1E5-4D35BDA9D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00E11-D660-C26B-AE37-022A68F1F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5FD81-BC07-C326-F96E-233DA0AB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BA4E-926E-4C1C-89EC-B6C6A626B55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79D00-87E2-470B-BE92-BE356539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5163-B29F-C234-A846-06B12768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DB5ED-B959-47BD-A8A3-261599068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0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2B7F6-F32C-0C6C-8A6B-5406F2676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9A8FF-F6C8-F387-2053-CAFB2A830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9BF27-CE4D-B0B5-DA67-B0072238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BA4E-926E-4C1C-89EC-B6C6A626B55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ED691-258D-4702-A3C6-5692B3AB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795DA-333E-4EC5-B0AD-830159EE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DB5ED-B959-47BD-A8A3-261599068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4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BFB8-65AE-9395-11DC-C474F503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2DCC6-C825-6799-BCAC-B9F527A8F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DB414-F95D-D396-67BE-523830836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BA4E-926E-4C1C-89EC-B6C6A626B55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568E8-9EA6-D8AB-AE07-EE659FAC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DEA54-328B-A234-FD8D-515CD20B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DB5ED-B959-47BD-A8A3-261599068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5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048C8-25A1-5F2D-6488-C1A5E1AE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C1D22-EF58-A662-A5FC-FDE5DEDA1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6462F-8799-8AA0-20B3-53FB922A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BA4E-926E-4C1C-89EC-B6C6A626B55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0373A-8BBC-22EA-0792-779C27B3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57A1E-98DF-1227-426F-873FD92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DB5ED-B959-47BD-A8A3-261599068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9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B74F7-6436-9935-AA0D-ECC5C0AA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5B742-CA5F-F593-97D1-B687B41E8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AB47C-0FFC-47D2-B1BE-5BE4F8B07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7AD48-11A9-D6AC-19FB-BA0F8BA9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BA4E-926E-4C1C-89EC-B6C6A626B55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015A9-1A47-4EEF-71C2-12CE78F5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67FD1-FCB2-9303-D8F0-297D9A0E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DB5ED-B959-47BD-A8A3-261599068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B89D-6B06-F90F-88BC-44073C1D4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0E951-7D46-8B94-406D-92DD97EB9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A9397-D870-9195-475A-6F87369E8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98D5C-418D-5B51-B960-172DD6651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EF3775-5500-3AB9-096C-BE571828C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12D033-EC24-F805-827F-C31E9F2EB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BA4E-926E-4C1C-89EC-B6C6A626B55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8E10DE-936C-B6EB-0A69-4E856160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0D95B-87E0-75F4-5D27-FCEEE7D1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DB5ED-B959-47BD-A8A3-261599068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5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2693-502E-E172-175C-1288AAC58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C411FD-2C87-D7CB-4D77-0C7031A06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BA4E-926E-4C1C-89EC-B6C6A626B55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10D33-6109-CE1F-BF02-644F0338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931E4-4075-DB52-FCF3-C64F04E7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DB5ED-B959-47BD-A8A3-261599068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9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3BB16F-8883-8D28-23E0-C688930F2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BA4E-926E-4C1C-89EC-B6C6A626B55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5010D-0174-5428-6E6B-6514ADFD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BC23A-66A8-88C4-CB32-A54C358C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DB5ED-B959-47BD-A8A3-261599068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3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5E43-9946-2A87-21E2-44B6725C9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4AB26-52AD-B2BA-0880-2B9A369F3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D41EC-79D4-A444-F01D-48960D8E1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2226A-7006-8300-31E5-2D0E5F88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BA4E-926E-4C1C-89EC-B6C6A626B55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9BD7F-F881-0A08-3859-9109BBB3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DB949-922C-24D9-957A-C8C8FC20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DB5ED-B959-47BD-A8A3-261599068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3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0D4C-AD79-AE70-C72F-BF0EDBA02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B91865-2A0F-C049-24CA-17257D3C9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823DD-7C6F-EEB2-FCC6-39161A8F3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D15F9-FB24-83D5-9742-90B215C2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BA4E-926E-4C1C-89EC-B6C6A626B55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7FDB4-FE0D-F5CB-A6C8-84C817F6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64CB0-8FF0-B733-A588-B9F922C0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DB5ED-B959-47BD-A8A3-261599068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4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83A16A-96FC-71F1-BF48-7C83835B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2B0A6-1276-F1B9-4108-E1C257063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2B1B9-0242-1C23-7999-210FDDB9F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EBA4E-926E-4C1C-89EC-B6C6A626B55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A7A41-FE42-2E7F-5196-8A292CEBB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00288-10B5-2B34-1235-5F2D9019C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DB5ED-B959-47BD-A8A3-261599068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9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1E8E26-62D0-2B20-551C-EA41ED9A57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99"/>
          <a:stretch/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392" y="0"/>
            <a:ext cx="7397030" cy="6879744"/>
          </a:xfrm>
          <a:prstGeom prst="rect">
            <a:avLst/>
          </a:prstGeom>
          <a:gradFill flip="none" rotWithShape="1">
            <a:gsLst>
              <a:gs pos="9000">
                <a:srgbClr val="000000">
                  <a:alpha val="65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1A757-3152-E27C-3D17-B5B50924E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029" y="1457244"/>
            <a:ext cx="4160232" cy="2839273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ECEN 482: 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B2F63-4528-C4E4-D8F5-3052C0B9B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028" y="4449393"/>
            <a:ext cx="4160233" cy="1400607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By Spencer Latimer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AB702C-9893-C42C-D0C4-EE625AAD0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92B833-3CEB-7C3D-9CB1-ED7075067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F182B4F-B2AC-7C92-B0AF-8EFFB6A07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254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9292D-EA9A-6C4B-6590-0E49FD4A0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6300"/>
            <a:ext cx="9507747" cy="36141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 dirty="0">
                <a:gradFill flip="none" rotWithShape="1">
                  <a:gsLst>
                    <a:gs pos="840">
                      <a:schemeClr val="accent2"/>
                    </a:gs>
                    <a:gs pos="55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/>
                    </a:gs>
                  </a:gsLst>
                  <a:lin ang="3600000" scaled="0"/>
                  <a:tileRect/>
                </a:gradFill>
                <a:latin typeface="+mj-lt"/>
                <a:ea typeface="+mj-ea"/>
                <a:cs typeface="+mj-cs"/>
              </a:rPr>
              <a:t>Results and Discussion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CED10F-004E-EA8A-2AE9-93F59BAE78C9}"/>
              </a:ext>
            </a:extLst>
          </p:cNvPr>
          <p:cNvSpPr txBox="1"/>
          <p:nvPr/>
        </p:nvSpPr>
        <p:spPr>
          <a:xfrm>
            <a:off x="838200" y="2683380"/>
            <a:ext cx="102939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had a bandwidth of around 2.7 GHz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Peak directivity/gain of 6.72/6.8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Omnidirectional everywhere but broadside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an array of bow-tie antennas, could accomplish higher directivity/gain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omnidirectional antennas could have been created (such as log-periodic or spiral antennas)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9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D351E-3F47-676F-BB85-83D435AA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The Problem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6B7C5-1F03-F8D8-95A5-0B92F727AB3C}"/>
              </a:ext>
            </a:extLst>
          </p:cNvPr>
          <p:cNvSpPr txBox="1"/>
          <p:nvPr/>
        </p:nvSpPr>
        <p:spPr>
          <a:xfrm>
            <a:off x="411479" y="2688336"/>
            <a:ext cx="4498848" cy="3584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 want an antenna to communicate with satellites and the like</a:t>
            </a:r>
          </a:p>
          <a:p>
            <a:pPr marL="571500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Omnidirectional</a:t>
            </a:r>
          </a:p>
          <a:p>
            <a:pPr marL="571500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C-band Frequency Range (4-8 GHz)</a:t>
            </a:r>
          </a:p>
          <a:p>
            <a:pPr marL="571500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Low gain/directivity</a:t>
            </a:r>
          </a:p>
          <a:p>
            <a:pPr marL="571500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-10dB S11 in C-band</a:t>
            </a:r>
          </a:p>
          <a:p>
            <a:pPr marL="571500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/>
          </a:p>
        </p:txBody>
      </p:sp>
      <p:pic>
        <p:nvPicPr>
          <p:cNvPr id="26" name="Picture 25" descr="A shadow of a large radio antenna">
            <a:extLst>
              <a:ext uri="{FF2B5EF4-FFF2-40B4-BE49-F238E27FC236}">
                <a16:creationId xmlns:a16="http://schemas.microsoft.com/office/drawing/2014/main" id="{6388A0B5-1BC4-FA41-C0E7-8BB4EA55E4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50" r="4744" b="-2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702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BCFAA-2383-AB2D-D3C1-FF7C6E9C1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Bowtie Antenna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1D375E-4615-1A03-595A-F37B119FE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349" y="364142"/>
            <a:ext cx="6969357" cy="386799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3381C-DE0A-F12A-598C-8D381F43A034}"/>
              </a:ext>
            </a:extLst>
          </p:cNvPr>
          <p:cNvSpPr txBox="1"/>
          <p:nvPr/>
        </p:nvSpPr>
        <p:spPr>
          <a:xfrm>
            <a:off x="5162719" y="4883544"/>
            <a:ext cx="6586915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λ</a:t>
            </a:r>
            <a:r>
              <a:rPr lang="en-US" dirty="0"/>
              <a:t>= 50mm</a:t>
            </a: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 = .375 </a:t>
            </a:r>
            <a:r>
              <a:rPr lang="en-US"/>
              <a:t>λ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 = .25</a:t>
            </a:r>
            <a:r>
              <a:rPr lang="en-US"/>
              <a:t>λ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 = .02066</a:t>
            </a:r>
            <a:r>
              <a:rPr lang="en-US"/>
              <a:t>λ</a:t>
            </a:r>
          </a:p>
        </p:txBody>
      </p:sp>
    </p:spTree>
    <p:extLst>
      <p:ext uri="{BB962C8B-B14F-4D97-AF65-F5344CB8AC3E}">
        <p14:creationId xmlns:p14="http://schemas.microsoft.com/office/powerpoint/2010/main" val="673983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70324-C0FA-01B0-5684-3F3064FDF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My Design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green and black triangle&#10;&#10;Description automatically generated">
            <a:extLst>
              <a:ext uri="{FF2B5EF4-FFF2-40B4-BE49-F238E27FC236}">
                <a16:creationId xmlns:a16="http://schemas.microsoft.com/office/drawing/2014/main" id="{69D8984A-59E8-0BFD-56C2-9E53C903D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78" y="511293"/>
            <a:ext cx="3573314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F7FA67-B5EF-05B1-8837-B587CE1CD7AF}"/>
              </a:ext>
            </a:extLst>
          </p:cNvPr>
          <p:cNvSpPr txBox="1"/>
          <p:nvPr/>
        </p:nvSpPr>
        <p:spPr>
          <a:xfrm>
            <a:off x="5064452" y="1805056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Y-Z Plane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 = 16.5 mm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 = 3 mm (so 36 mm total length)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 = 16 mm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Substrate: Rogers RO3203 (e = 3.02 Permittivity)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Substrate Depth = .6 mm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Metal: Copper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33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022CA72-2A63-428F-B586-37BA5AB6D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1E213-A87E-E0BF-CDD5-F9E6E2B4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4495568"/>
            <a:ext cx="3861960" cy="1905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S11 and Z-Parameters and Input Impedance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with a red line&#10;&#10;Description automatically generated">
            <a:extLst>
              <a:ext uri="{FF2B5EF4-FFF2-40B4-BE49-F238E27FC236}">
                <a16:creationId xmlns:a16="http://schemas.microsoft.com/office/drawing/2014/main" id="{2C6A07C1-F790-1214-0342-1EEF51437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15" y="865848"/>
            <a:ext cx="5498440" cy="2116900"/>
          </a:xfrm>
          <a:prstGeom prst="rect">
            <a:avLst/>
          </a:prstGeom>
        </p:spPr>
      </p:pic>
      <p:pic>
        <p:nvPicPr>
          <p:cNvPr id="7" name="Picture 6" descr="A graph with lines and a red line&#10;&#10;Description automatically generated with medium confidence">
            <a:extLst>
              <a:ext uri="{FF2B5EF4-FFF2-40B4-BE49-F238E27FC236}">
                <a16:creationId xmlns:a16="http://schemas.microsoft.com/office/drawing/2014/main" id="{7FD36A7C-32F5-0658-F0E5-92FBE4425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529" y="668980"/>
            <a:ext cx="6526717" cy="2463836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4961A1-3B9B-ED01-45F3-71EA1E3702A0}"/>
              </a:ext>
            </a:extLst>
          </p:cNvPr>
          <p:cNvSpPr txBox="1"/>
          <p:nvPr/>
        </p:nvSpPr>
        <p:spPr>
          <a:xfrm>
            <a:off x="5162843" y="4587886"/>
            <a:ext cx="5685288" cy="168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Center Frequency S11: -20 dB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 quite big enough bandwidth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As bandwidth increased, max directivity and gain (and directivity and gain in general) decreased up to a point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Real impedance was around 50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Shows Bow-tie preference for higher frequencies</a:t>
            </a:r>
          </a:p>
        </p:txBody>
      </p:sp>
    </p:spTree>
    <p:extLst>
      <p:ext uri="{BB962C8B-B14F-4D97-AF65-F5344CB8AC3E}">
        <p14:creationId xmlns:p14="http://schemas.microsoft.com/office/powerpoint/2010/main" val="4107565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04503-566E-50B2-3B41-F0517E0C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Directivity Plots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B8DA4-CE83-FFC3-DF6A-A56C415FF440}"/>
              </a:ext>
            </a:extLst>
          </p:cNvPr>
          <p:cNvSpPr txBox="1"/>
          <p:nvPr/>
        </p:nvSpPr>
        <p:spPr>
          <a:xfrm>
            <a:off x="590719" y="2330505"/>
            <a:ext cx="5278066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Max Directivity: 6.72dB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Looked to average around 4.8 dB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Everywhere but Broadside direction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red and yellow sphere with white text&#10;&#10;Description automatically generated">
            <a:extLst>
              <a:ext uri="{FF2B5EF4-FFF2-40B4-BE49-F238E27FC236}">
                <a16:creationId xmlns:a16="http://schemas.microsoft.com/office/drawing/2014/main" id="{47ACBFCC-4CA9-1FAD-451E-C9D27F799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151" y="1272477"/>
            <a:ext cx="6427103" cy="178204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four leaf clover&#10;&#10;Description automatically generated">
            <a:extLst>
              <a:ext uri="{FF2B5EF4-FFF2-40B4-BE49-F238E27FC236}">
                <a16:creationId xmlns:a16="http://schemas.microsoft.com/office/drawing/2014/main" id="{D24A90C7-BD55-1877-AC6F-5DE094DF2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95" y="3512960"/>
            <a:ext cx="6427103" cy="21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5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2245F03-66D5-45EC-A0B5-90E656B11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25B90-0992-2264-4AFD-C38ADD49B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063296"/>
            <a:ext cx="9144000" cy="11526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Polarization Graphs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B2DCC78-9962-49FE-9691-A391B5AA8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1" cy="3962402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Picture 6" descr="A red and yellow sphere with black text&#10;&#10;Description automatically generated">
            <a:extLst>
              <a:ext uri="{FF2B5EF4-FFF2-40B4-BE49-F238E27FC236}">
                <a16:creationId xmlns:a16="http://schemas.microsoft.com/office/drawing/2014/main" id="{F59226BA-5AE9-33D4-5E7C-B78811A73E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2212" b="806"/>
          <a:stretch/>
        </p:blipFill>
        <p:spPr>
          <a:xfrm>
            <a:off x="335492" y="532991"/>
            <a:ext cx="5867657" cy="2769009"/>
          </a:xfrm>
          <a:prstGeom prst="rect">
            <a:avLst/>
          </a:prstGeom>
        </p:spPr>
      </p:pic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0CE4975D-DBB1-9EAA-2888-94B6A6923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71" y="928167"/>
            <a:ext cx="5995924" cy="19786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F89F60-C7A7-F60D-058B-77A841533A51}"/>
              </a:ext>
            </a:extLst>
          </p:cNvPr>
          <p:cNvSpPr txBox="1"/>
          <p:nvPr/>
        </p:nvSpPr>
        <p:spPr>
          <a:xfrm>
            <a:off x="643468" y="4978400"/>
            <a:ext cx="11040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Gain: 6.83</a:t>
            </a:r>
          </a:p>
          <a:p>
            <a:r>
              <a:rPr lang="en-US" dirty="0"/>
              <a:t>Gain everywhere but broadsided direction (same as directivity)</a:t>
            </a:r>
          </a:p>
        </p:txBody>
      </p:sp>
    </p:spTree>
    <p:extLst>
      <p:ext uri="{BB962C8B-B14F-4D97-AF65-F5344CB8AC3E}">
        <p14:creationId xmlns:p14="http://schemas.microsoft.com/office/powerpoint/2010/main" val="529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5A510-3AB4-4628-B270-28DB522A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941205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Current And E-Field Plot</a:t>
            </a:r>
          </a:p>
        </p:txBody>
      </p:sp>
      <p:pic>
        <p:nvPicPr>
          <p:cNvPr id="4" name="Picture 3" descr="A blue and green rectangular object with a grid&#10;&#10;Description automatically generated with medium confidence">
            <a:extLst>
              <a:ext uri="{FF2B5EF4-FFF2-40B4-BE49-F238E27FC236}">
                <a16:creationId xmlns:a16="http://schemas.microsoft.com/office/drawing/2014/main" id="{3F1492B2-EA8B-DB2C-9206-85AF4C1F28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75" b="3195"/>
          <a:stretch/>
        </p:blipFill>
        <p:spPr>
          <a:xfrm>
            <a:off x="897717" y="827376"/>
            <a:ext cx="5069590" cy="2686882"/>
          </a:xfrm>
          <a:prstGeom prst="rect">
            <a:avLst/>
          </a:prstGeom>
        </p:spPr>
      </p:pic>
      <p:pic>
        <p:nvPicPr>
          <p:cNvPr id="6" name="Picture 5" descr="A blue and green object with red arrows&#10;&#10;Description automatically generated">
            <a:extLst>
              <a:ext uri="{FF2B5EF4-FFF2-40B4-BE49-F238E27FC236}">
                <a16:creationId xmlns:a16="http://schemas.microsoft.com/office/drawing/2014/main" id="{0CE6447D-BA7E-ACD1-5A58-3C97721659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22" b="8255"/>
          <a:stretch/>
        </p:blipFill>
        <p:spPr>
          <a:xfrm>
            <a:off x="6228507" y="752400"/>
            <a:ext cx="5065776" cy="28368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418FEE-DED3-C4E0-9676-D4C51DABCF43}"/>
              </a:ext>
            </a:extLst>
          </p:cNvPr>
          <p:cNvSpPr txBox="1"/>
          <p:nvPr/>
        </p:nvSpPr>
        <p:spPr>
          <a:xfrm>
            <a:off x="897717" y="4683760"/>
            <a:ext cx="1049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Electric Fields coming out of sides of antenna rather than top/bottom (like dipole)</a:t>
            </a:r>
          </a:p>
          <a:p>
            <a:r>
              <a:rPr lang="en-US" dirty="0"/>
              <a:t>Current magnitude coming out of top and bottom</a:t>
            </a:r>
          </a:p>
        </p:txBody>
      </p:sp>
    </p:spTree>
    <p:extLst>
      <p:ext uri="{BB962C8B-B14F-4D97-AF65-F5344CB8AC3E}">
        <p14:creationId xmlns:p14="http://schemas.microsoft.com/office/powerpoint/2010/main" val="4206864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BA49487-3FDB-4FB7-9D50-2B4F9454D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C938212-FA12-4FF1-87C8-ACDE99D0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0E0021-D3E5-EFD8-A819-5683A2F1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602"/>
            <a:ext cx="3300663" cy="1645920"/>
          </a:xfrm>
        </p:spPr>
        <p:txBody>
          <a:bodyPr>
            <a:normAutofit/>
          </a:bodyPr>
          <a:lstStyle/>
          <a:p>
            <a:r>
              <a:rPr lang="en-US" sz="2800" dirty="0"/>
              <a:t>Weird Data and other attempts</a:t>
            </a:r>
          </a:p>
        </p:txBody>
      </p:sp>
      <p:pic>
        <p:nvPicPr>
          <p:cNvPr id="5" name="Content Placeholder 4" descr="A green triangle pattern on a black surface&#10;&#10;Description automatically generated">
            <a:extLst>
              <a:ext uri="{FF2B5EF4-FFF2-40B4-BE49-F238E27FC236}">
                <a16:creationId xmlns:a16="http://schemas.microsoft.com/office/drawing/2014/main" id="{7EA6EBDE-ECEB-3056-19F6-841ED238E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63" y="365760"/>
            <a:ext cx="2693551" cy="3639935"/>
          </a:xfrm>
          <a:prstGeom prst="rect">
            <a:avLst/>
          </a:prstGeom>
        </p:spPr>
      </p:pic>
      <p:pic>
        <p:nvPicPr>
          <p:cNvPr id="7" name="Picture 6" descr="A diagram of a function&#10;&#10;Description automatically generated">
            <a:extLst>
              <a:ext uri="{FF2B5EF4-FFF2-40B4-BE49-F238E27FC236}">
                <a16:creationId xmlns:a16="http://schemas.microsoft.com/office/drawing/2014/main" id="{36C2A4F7-F431-7589-61F3-B09AB5B4E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915" y="937069"/>
            <a:ext cx="3584448" cy="2510286"/>
          </a:xfrm>
          <a:prstGeom prst="rect">
            <a:avLst/>
          </a:prstGeom>
        </p:spPr>
      </p:pic>
      <p:pic>
        <p:nvPicPr>
          <p:cNvPr id="9" name="Picture 8" descr="A graph of a function&#10;&#10;Description automatically generated">
            <a:extLst>
              <a:ext uri="{FF2B5EF4-FFF2-40B4-BE49-F238E27FC236}">
                <a16:creationId xmlns:a16="http://schemas.microsoft.com/office/drawing/2014/main" id="{B86E6204-F770-4C24-E163-F995003F47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15" y="937069"/>
            <a:ext cx="3584448" cy="249731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69F152D-E540-4B48-BA11-2ADF043C6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059F7E-04C4-4C46-9B3E-E5CE267E3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2098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506BBCA-C027-9608-F378-097D90CCA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824" y="4440602"/>
            <a:ext cx="6860184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Array of Bow-tie antennas top-left</a:t>
            </a:r>
          </a:p>
          <a:p>
            <a:r>
              <a:rPr lang="en-US" sz="1800" dirty="0"/>
              <a:t>-60dB S Parameter plot in the middle</a:t>
            </a:r>
          </a:p>
          <a:p>
            <a:r>
              <a:rPr lang="en-US" sz="1800" dirty="0"/>
              <a:t>VSWR plot on </a:t>
            </a:r>
            <a:r>
              <a:rPr lang="en-US" sz="1800"/>
              <a:t>the right (1.22 at 6 GHz)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8964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289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ECEN 482: Project 2</vt:lpstr>
      <vt:lpstr>The Problem</vt:lpstr>
      <vt:lpstr>Bowtie Antenna</vt:lpstr>
      <vt:lpstr>My Design</vt:lpstr>
      <vt:lpstr>S11 and Z-Parameters and Input Impedance</vt:lpstr>
      <vt:lpstr>Directivity Plots</vt:lpstr>
      <vt:lpstr>Polarization Graphs</vt:lpstr>
      <vt:lpstr>Current And E-Field Plot</vt:lpstr>
      <vt:lpstr>Weird Data and other attempts</vt:lpstr>
      <vt:lpstr>Results and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ECEN 482: Project 2</dc:title>
  <dc:creator>Spencer Latimer</dc:creator>
  <cp:lastModifiedBy>Spencer Latimer</cp:lastModifiedBy>
  <cp:revision>4</cp:revision>
  <dcterms:created xsi:type="dcterms:W3CDTF">2023-12-05T02:18:15Z</dcterms:created>
  <dcterms:modified xsi:type="dcterms:W3CDTF">2023-12-05T17:28:04Z</dcterms:modified>
</cp:coreProperties>
</file>