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gray" frameSlides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0D073-45C7-C941-8B97-3742A1D89956}" type="datetimeFigureOut">
              <a:rPr lang="en-US" smtClean="0"/>
              <a:pPr/>
              <a:t>2/8/2010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E24A6-B7BB-164F-993A-16DC1615D1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A2810-FD89-4547-A700-D4992DD0495E}" type="datetimeFigureOut">
              <a:rPr lang="en-US" smtClean="0"/>
              <a:pPr/>
              <a:t>2/8/2010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4477A-312D-DC47-B4B1-6084B344D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the lesson as a kindergarten</a:t>
            </a:r>
            <a:r>
              <a:rPr lang="en-US" baseline="0" dirty="0" smtClean="0"/>
              <a:t> math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4477A-312D-DC47-B4B1-6084B344D78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number 7 and its symbol</a:t>
            </a:r>
          </a:p>
          <a:p>
            <a:r>
              <a:rPr lang="en-US" dirty="0" smtClean="0"/>
              <a:t>7 sheep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4477A-312D-DC47-B4B1-6084B344D78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number 8</a:t>
            </a:r>
            <a:r>
              <a:rPr lang="en-US" baseline="0" dirty="0" smtClean="0"/>
              <a:t> and its symbol</a:t>
            </a:r>
          </a:p>
          <a:p>
            <a:r>
              <a:rPr lang="en-US" baseline="0" dirty="0" smtClean="0"/>
              <a:t>8 eagles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4477A-312D-DC47-B4B1-6084B344D78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number nine and its symbol</a:t>
            </a:r>
          </a:p>
          <a:p>
            <a:r>
              <a:rPr lang="en-US" dirty="0" smtClean="0"/>
              <a:t>9 newts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4477A-312D-DC47-B4B1-6084B344D78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recap of</a:t>
            </a:r>
            <a:r>
              <a:rPr lang="en-US" baseline="0" dirty="0" smtClean="0"/>
              <a:t> the numbers 0-9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4477A-312D-DC47-B4B1-6084B344D78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 the objectives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4477A-312D-DC47-B4B1-6084B344D78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the number zero</a:t>
            </a:r>
          </a:p>
          <a:p>
            <a:r>
              <a:rPr lang="en-US" baseline="0" dirty="0" smtClean="0"/>
              <a:t>Lowest integer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4477A-312D-DC47-B4B1-6084B344D78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one and its</a:t>
            </a:r>
            <a:r>
              <a:rPr lang="en-US" baseline="0" dirty="0" smtClean="0"/>
              <a:t> symbol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4477A-312D-DC47-B4B1-6084B344D78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number two and its</a:t>
            </a:r>
            <a:r>
              <a:rPr lang="en-US" baseline="0" dirty="0" smtClean="0"/>
              <a:t> symbol</a:t>
            </a:r>
          </a:p>
          <a:p>
            <a:r>
              <a:rPr lang="en-US" baseline="0" dirty="0" smtClean="0"/>
              <a:t>Two Toucans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4477A-312D-DC47-B4B1-6084B344D78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number 3 and its symbol</a:t>
            </a:r>
          </a:p>
          <a:p>
            <a:r>
              <a:rPr lang="en-US" dirty="0" smtClean="0"/>
              <a:t>3 tigers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4477A-312D-DC47-B4B1-6084B344D78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number four</a:t>
            </a:r>
            <a:r>
              <a:rPr lang="en-US" baseline="0" dirty="0" smtClean="0"/>
              <a:t> and its symbol</a:t>
            </a:r>
          </a:p>
          <a:p>
            <a:r>
              <a:rPr lang="en-US" baseline="0" dirty="0" smtClean="0"/>
              <a:t>4 foxes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4477A-312D-DC47-B4B1-6084B344D78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number 5 and its symbol</a:t>
            </a:r>
          </a:p>
          <a:p>
            <a:r>
              <a:rPr lang="en-US" dirty="0" smtClean="0"/>
              <a:t>5 falcons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4477A-312D-DC47-B4B1-6084B344D78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number 6 and its</a:t>
            </a:r>
            <a:r>
              <a:rPr lang="en-US" baseline="0" dirty="0" smtClean="0"/>
              <a:t> symbol</a:t>
            </a:r>
          </a:p>
          <a:p>
            <a:r>
              <a:rPr lang="en-US" baseline="0" dirty="0" smtClean="0"/>
              <a:t>6 scorpions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4477A-312D-DC47-B4B1-6084B344D78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4B91-C3A2-0141-BE06-420C2B78C68C}" type="datetimeFigureOut">
              <a:rPr lang="en-US" smtClean="0"/>
              <a:pPr/>
              <a:t>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4B91-C3A2-0141-BE06-420C2B78C68C}" type="datetimeFigureOut">
              <a:rPr lang="en-US" smtClean="0"/>
              <a:pPr/>
              <a:t>2/8/2010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BECE-064E-9D4C-B3C6-AEDE9251AA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40274B91-C3A2-0141-BE06-420C2B78C68C}" type="datetimeFigureOut">
              <a:rPr lang="en-US" smtClean="0"/>
              <a:pPr/>
              <a:t>2/8/2010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11BECE-064E-9D4C-B3C6-AEDE9251AA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4B91-C3A2-0141-BE06-420C2B78C68C}" type="datetimeFigureOut">
              <a:rPr lang="en-US" smtClean="0"/>
              <a:pPr/>
              <a:t>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BECE-064E-9D4C-B3C6-AEDE9251AA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4B91-C3A2-0141-BE06-420C2B78C68C}" type="datetimeFigureOut">
              <a:rPr lang="en-US" smtClean="0"/>
              <a:pPr/>
              <a:t>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BECE-064E-9D4C-B3C6-AEDE9251AA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4B91-C3A2-0141-BE06-420C2B78C68C}" type="datetimeFigureOut">
              <a:rPr lang="en-US" smtClean="0"/>
              <a:pPr/>
              <a:t>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BECE-064E-9D4C-B3C6-AEDE9251AA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4B91-C3A2-0141-BE06-420C2B78C68C}" type="datetimeFigureOut">
              <a:rPr lang="en-US" smtClean="0"/>
              <a:pPr/>
              <a:t>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4B91-C3A2-0141-BE06-420C2B78C68C}" type="datetimeFigureOut">
              <a:rPr lang="en-US" smtClean="0"/>
              <a:pPr/>
              <a:t>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BECE-064E-9D4C-B3C6-AEDE9251AA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4B91-C3A2-0141-BE06-420C2B78C68C}" type="datetimeFigureOut">
              <a:rPr lang="en-US" smtClean="0"/>
              <a:pPr/>
              <a:t>2/8/2010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BECE-064E-9D4C-B3C6-AEDE9251AA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4B91-C3A2-0141-BE06-420C2B78C68C}" type="datetimeFigureOut">
              <a:rPr lang="en-US" smtClean="0"/>
              <a:pPr/>
              <a:t>2/8/2010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BECE-064E-9D4C-B3C6-AEDE9251AA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4B91-C3A2-0141-BE06-420C2B78C68C}" type="datetimeFigureOut">
              <a:rPr lang="en-US" smtClean="0"/>
              <a:pPr/>
              <a:t>2/8/2010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BECE-064E-9D4C-B3C6-AEDE9251AA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4B91-C3A2-0141-BE06-420C2B78C68C}" type="datetimeFigureOut">
              <a:rPr lang="en-US" smtClean="0"/>
              <a:pPr/>
              <a:t>2/8/2010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BECE-064E-9D4C-B3C6-AEDE9251AA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40274B91-C3A2-0141-BE06-420C2B78C68C}" type="datetimeFigureOut">
              <a:rPr lang="en-US" smtClean="0"/>
              <a:pPr/>
              <a:t>2/8/2010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11BECE-064E-9D4C-B3C6-AEDE9251AA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0274B91-C3A2-0141-BE06-420C2B78C68C}" type="datetimeFigureOut">
              <a:rPr lang="en-US" smtClean="0"/>
              <a:pPr/>
              <a:t>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3611BECE-064E-9D4C-B3C6-AEDE9251AA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eacherweb.com/MN/UMD-Educ3412Spring2010secTHREE/MrBlank/apt1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38114"/>
          </a:xfrm>
        </p:spPr>
        <p:txBody>
          <a:bodyPr/>
          <a:lstStyle/>
          <a:p>
            <a:r>
              <a:rPr lang="en-US" dirty="0" smtClean="0"/>
              <a:t>Mr. Blank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0658" y="1413175"/>
            <a:ext cx="6641741" cy="1107996"/>
          </a:xfrm>
          <a:prstGeom prst="rect">
            <a:avLst/>
          </a:prstGeom>
          <a:noFill/>
          <a:effectLst>
            <a:outerShdw blurRad="50800" dist="38100" dir="16200000" algn="t">
              <a:srgbClr val="000000">
                <a:alpha val="43000"/>
              </a:srgbClr>
            </a:outerShdw>
          </a:effectLst>
          <a:scene3d>
            <a:camera prst="perspectiveBelow" fov="2700000">
              <a:rot lat="1200000" lon="0" rev="0"/>
            </a:camera>
            <a:lightRig rig="threePt" dir="t"/>
          </a:scene3d>
          <a:sp3d>
            <a:bevelT w="139700" prst="cross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Numbers 0 - 9</a:t>
            </a:r>
            <a:endParaRPr lang="en-US" sz="66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Number </a:t>
            </a:r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“Seven”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417638"/>
            <a:ext cx="2307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Symbol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71890" y="1556138"/>
            <a:ext cx="8002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7</a:t>
            </a:r>
            <a:endParaRPr lang="en-US" sz="9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6" name="Picture 5" descr="creohnsheepingraydg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651" y="3125798"/>
            <a:ext cx="1596726" cy="1596726"/>
          </a:xfrm>
          <a:prstGeom prst="rect">
            <a:avLst/>
          </a:prstGeom>
        </p:spPr>
      </p:pic>
      <p:pic>
        <p:nvPicPr>
          <p:cNvPr id="7" name="Picture 6" descr="creohnsheepingraydg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435" y="3125798"/>
            <a:ext cx="1596726" cy="1596726"/>
          </a:xfrm>
          <a:prstGeom prst="rect">
            <a:avLst/>
          </a:prstGeom>
        </p:spPr>
      </p:pic>
      <p:pic>
        <p:nvPicPr>
          <p:cNvPr id="8" name="Picture 7" descr="creohnsheepingraydg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606" y="3125798"/>
            <a:ext cx="1596726" cy="1596726"/>
          </a:xfrm>
          <a:prstGeom prst="rect">
            <a:avLst/>
          </a:prstGeom>
        </p:spPr>
      </p:pic>
      <p:pic>
        <p:nvPicPr>
          <p:cNvPr id="9" name="Picture 8" descr="creohnsheepingraydg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9" y="4984545"/>
            <a:ext cx="1596726" cy="1596726"/>
          </a:xfrm>
          <a:prstGeom prst="rect">
            <a:avLst/>
          </a:prstGeom>
        </p:spPr>
      </p:pic>
      <p:pic>
        <p:nvPicPr>
          <p:cNvPr id="10" name="Picture 9" descr="creohnsheepingraydg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164" y="4984545"/>
            <a:ext cx="1596726" cy="1596726"/>
          </a:xfrm>
          <a:prstGeom prst="rect">
            <a:avLst/>
          </a:prstGeom>
        </p:spPr>
      </p:pic>
      <p:pic>
        <p:nvPicPr>
          <p:cNvPr id="11" name="Picture 10" descr="creohnsheepingraydg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483" y="4984545"/>
            <a:ext cx="1596726" cy="1596726"/>
          </a:xfrm>
          <a:prstGeom prst="rect">
            <a:avLst/>
          </a:prstGeom>
        </p:spPr>
      </p:pic>
      <p:pic>
        <p:nvPicPr>
          <p:cNvPr id="12" name="Picture 11" descr="creohnsheepingraydg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487" y="4984545"/>
            <a:ext cx="1596726" cy="15967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 dir="r"/>
      </mp:transition>
    </mc:Choice>
    <mc:Fallback>
      <p:transition spd="med">
        <p:cover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Number </a:t>
            </a:r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“Eight”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417638"/>
            <a:ext cx="2307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Symbol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71890" y="1556138"/>
            <a:ext cx="8002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8</a:t>
            </a:r>
            <a:endParaRPr lang="en-US" sz="9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6" name="Picture 5" descr="eagle-68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56511"/>
            <a:ext cx="1842179" cy="1504568"/>
          </a:xfrm>
          <a:prstGeom prst="rect">
            <a:avLst/>
          </a:prstGeom>
        </p:spPr>
      </p:pic>
      <p:pic>
        <p:nvPicPr>
          <p:cNvPr id="7" name="Picture 6" descr="eagle-68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779" y="3056511"/>
            <a:ext cx="1842179" cy="1504568"/>
          </a:xfrm>
          <a:prstGeom prst="rect">
            <a:avLst/>
          </a:prstGeom>
        </p:spPr>
      </p:pic>
      <p:pic>
        <p:nvPicPr>
          <p:cNvPr id="8" name="Picture 7" descr="eagle-68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576" y="3056511"/>
            <a:ext cx="1842179" cy="1504568"/>
          </a:xfrm>
          <a:prstGeom prst="rect">
            <a:avLst/>
          </a:prstGeom>
        </p:spPr>
      </p:pic>
      <p:pic>
        <p:nvPicPr>
          <p:cNvPr id="9" name="Picture 8" descr="eagle-68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430" y="3056511"/>
            <a:ext cx="1842179" cy="1504568"/>
          </a:xfrm>
          <a:prstGeom prst="rect">
            <a:avLst/>
          </a:prstGeom>
        </p:spPr>
      </p:pic>
      <p:pic>
        <p:nvPicPr>
          <p:cNvPr id="10" name="Picture 9" descr="eagle-68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13479"/>
            <a:ext cx="1842179" cy="1504568"/>
          </a:xfrm>
          <a:prstGeom prst="rect">
            <a:avLst/>
          </a:prstGeom>
        </p:spPr>
      </p:pic>
      <p:pic>
        <p:nvPicPr>
          <p:cNvPr id="11" name="Picture 10" descr="eagle-68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779" y="4713479"/>
            <a:ext cx="1842179" cy="1504568"/>
          </a:xfrm>
          <a:prstGeom prst="rect">
            <a:avLst/>
          </a:prstGeom>
        </p:spPr>
      </p:pic>
      <p:pic>
        <p:nvPicPr>
          <p:cNvPr id="12" name="Picture 11" descr="eagle-68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576" y="4713479"/>
            <a:ext cx="1842179" cy="1504568"/>
          </a:xfrm>
          <a:prstGeom prst="rect">
            <a:avLst/>
          </a:prstGeom>
        </p:spPr>
      </p:pic>
      <p:pic>
        <p:nvPicPr>
          <p:cNvPr id="13" name="Picture 12" descr="eagle-68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430" y="4713479"/>
            <a:ext cx="1842179" cy="15045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>
        <mp:cube dir="u"/>
      </m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Number </a:t>
            </a:r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“Nine”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417638"/>
            <a:ext cx="2307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Symbol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71890" y="1556138"/>
            <a:ext cx="8002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9</a:t>
            </a:r>
            <a:endParaRPr lang="en-US" sz="9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6" name="Picture 5" descr="a_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25541"/>
            <a:ext cx="1423686" cy="1423686"/>
          </a:xfrm>
          <a:prstGeom prst="rect">
            <a:avLst/>
          </a:prstGeom>
        </p:spPr>
      </p:pic>
      <p:pic>
        <p:nvPicPr>
          <p:cNvPr id="7" name="Picture 6" descr="a_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204" y="3125541"/>
            <a:ext cx="1423686" cy="1423686"/>
          </a:xfrm>
          <a:prstGeom prst="rect">
            <a:avLst/>
          </a:prstGeom>
        </p:spPr>
      </p:pic>
      <p:pic>
        <p:nvPicPr>
          <p:cNvPr id="8" name="Picture 7" descr="a_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109" y="3277941"/>
            <a:ext cx="1423686" cy="1423686"/>
          </a:xfrm>
          <a:prstGeom prst="rect">
            <a:avLst/>
          </a:prstGeom>
        </p:spPr>
      </p:pic>
      <p:pic>
        <p:nvPicPr>
          <p:cNvPr id="9" name="Picture 8" descr="a_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551" y="3277941"/>
            <a:ext cx="1423686" cy="1423686"/>
          </a:xfrm>
          <a:prstGeom prst="rect">
            <a:avLst/>
          </a:prstGeom>
        </p:spPr>
      </p:pic>
      <p:pic>
        <p:nvPicPr>
          <p:cNvPr id="10" name="Picture 9" descr="a_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1" y="5030117"/>
            <a:ext cx="1423686" cy="1423686"/>
          </a:xfrm>
          <a:prstGeom prst="rect">
            <a:avLst/>
          </a:prstGeom>
        </p:spPr>
      </p:pic>
      <p:pic>
        <p:nvPicPr>
          <p:cNvPr id="11" name="Picture 10" descr="a_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886" y="5030117"/>
            <a:ext cx="1423686" cy="1423686"/>
          </a:xfrm>
          <a:prstGeom prst="rect">
            <a:avLst/>
          </a:prstGeom>
        </p:spPr>
      </p:pic>
      <p:pic>
        <p:nvPicPr>
          <p:cNvPr id="12" name="Picture 11" descr="a_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328" y="5030117"/>
            <a:ext cx="1423686" cy="1423686"/>
          </a:xfrm>
          <a:prstGeom prst="rect">
            <a:avLst/>
          </a:prstGeom>
        </p:spPr>
      </p:pic>
      <p:pic>
        <p:nvPicPr>
          <p:cNvPr id="13" name="Picture 12" descr="a_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952" y="5030117"/>
            <a:ext cx="1423686" cy="1423686"/>
          </a:xfrm>
          <a:prstGeom prst="rect">
            <a:avLst/>
          </a:prstGeom>
        </p:spPr>
      </p:pic>
      <p:pic>
        <p:nvPicPr>
          <p:cNvPr id="14" name="Picture 13" descr="a_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457" y="5030117"/>
            <a:ext cx="1423686" cy="1423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/>
      </mp:transition>
    </mc:Choice>
    <mc:Fallback>
      <p:transition spd="med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70846"/>
            <a:ext cx="9144000" cy="41820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numbers in order from least to greatest…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0   1   2   3   4   5   6   7   8   9</a:t>
            </a:r>
          </a:p>
          <a:p>
            <a:pPr algn="just">
              <a:buNone/>
            </a:pPr>
            <a:r>
              <a:rPr lang="en-US" dirty="0" smtClean="0"/>
              <a:t>    Zero   One    Two   Three  Four   Five    Six  Seven    Eight  Nine</a:t>
            </a:r>
          </a:p>
          <a:p>
            <a:pPr algn="just">
              <a:buNone/>
            </a:pPr>
            <a:endParaRPr lang="en-US" sz="18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 dir="d"/>
      </mp:transition>
    </mc:Choice>
    <mc:Fallback>
      <p:transition spd="med">
        <p:cover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Teacher Web Page</a:t>
            </a:r>
          </a:p>
          <a:p>
            <a:pPr lvl="1"/>
            <a:r>
              <a:rPr lang="en-US" dirty="0" smtClean="0">
                <a:hlinkClick r:id="rId2"/>
              </a:rPr>
              <a:t>Mr. Blank's Website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Introduction</a:t>
            </a:r>
            <a:endParaRPr 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175" y="2070846"/>
            <a:ext cx="7612064" cy="1311181"/>
          </a:xfrm>
        </p:spPr>
        <p:txBody>
          <a:bodyPr/>
          <a:lstStyle/>
          <a:p>
            <a:pPr indent="0">
              <a:buNone/>
            </a:pPr>
            <a:r>
              <a:rPr lang="en-US" dirty="0" smtClean="0"/>
              <a:t>There are ten different numbers that represent different quantities of objects. These numbers are represented by different symbols.</a:t>
            </a:r>
          </a:p>
          <a:p>
            <a:pPr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26322" y="3675221"/>
            <a:ext cx="26913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Objectives</a:t>
            </a:r>
            <a:endParaRPr lang="en-US" sz="4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2238" y="4383107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Learn the numbers from 0 to 9 in order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2238" y="4757710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Identify which numbers are larger or smaller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2238" y="5127042"/>
            <a:ext cx="6215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Identify the symbols that correspond to each number value</a:t>
            </a: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Number </a:t>
            </a:r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“Zero”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17638"/>
            <a:ext cx="2307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Symbol</a:t>
            </a:r>
          </a:p>
        </p:txBody>
      </p:sp>
      <p:sp>
        <p:nvSpPr>
          <p:cNvPr id="5" name="Rectangle 4"/>
          <p:cNvSpPr/>
          <p:nvPr/>
        </p:nvSpPr>
        <p:spPr>
          <a:xfrm>
            <a:off x="4171890" y="1556138"/>
            <a:ext cx="8002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0</a:t>
            </a:r>
            <a:endParaRPr lang="en-US" sz="9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/>
      </mp:transition>
    </mc:Choice>
    <mc:Fallback>
      <p:transition spd="med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Number </a:t>
            </a:r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“One”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417638"/>
            <a:ext cx="2307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Symbol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71890" y="1556138"/>
            <a:ext cx="8002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1</a:t>
            </a:r>
            <a:endParaRPr lang="en-US" sz="9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8" name="Picture 7" descr="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483" y="3050328"/>
            <a:ext cx="3282213" cy="3807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 dir="d"/>
      </mp:transition>
    </mc:Choice>
    <mc:Fallback>
      <p:transition spd="med">
        <p:cover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Number </a:t>
            </a:r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“Two”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417638"/>
            <a:ext cx="2307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Symbol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71890" y="1556138"/>
            <a:ext cx="8002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</a:t>
            </a:r>
            <a:endParaRPr lang="en-US" sz="9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6" name="Picture 5" descr="Animals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4" y="3423192"/>
            <a:ext cx="3281309" cy="3078640"/>
          </a:xfrm>
          <a:prstGeom prst="rect">
            <a:avLst/>
          </a:prstGeom>
        </p:spPr>
      </p:pic>
      <p:pic>
        <p:nvPicPr>
          <p:cNvPr id="7" name="Picture 6" descr="Animals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174" y="3392461"/>
            <a:ext cx="3314063" cy="31093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 dir="u"/>
      </mp:transition>
    </mc:Choice>
    <mc:Fallback>
      <p:transition spd="med"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Number </a:t>
            </a:r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“Three”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417638"/>
            <a:ext cx="2307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Symbol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71890" y="1556138"/>
            <a:ext cx="8002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3</a:t>
            </a:r>
            <a:endParaRPr lang="en-US" sz="9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6" name="Picture 5" descr="tiger-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67208"/>
            <a:ext cx="2455864" cy="2543054"/>
          </a:xfrm>
          <a:prstGeom prst="rect">
            <a:avLst/>
          </a:prstGeom>
        </p:spPr>
      </p:pic>
      <p:pic>
        <p:nvPicPr>
          <p:cNvPr id="7" name="Picture 6" descr="tiger-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038" y="3367208"/>
            <a:ext cx="2455864" cy="2543054"/>
          </a:xfrm>
          <a:prstGeom prst="rect">
            <a:avLst/>
          </a:prstGeom>
        </p:spPr>
      </p:pic>
      <p:pic>
        <p:nvPicPr>
          <p:cNvPr id="8" name="Picture 7" descr="tiger-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373" y="3367208"/>
            <a:ext cx="2455864" cy="25430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/>
      </mp:transition>
    </mc:Choice>
    <mc:Fallback>
      <p:transition spd="med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Number </a:t>
            </a:r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“Four”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417638"/>
            <a:ext cx="2307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Symbol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71890" y="1556138"/>
            <a:ext cx="8002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4</a:t>
            </a:r>
            <a:endParaRPr lang="en-US" sz="9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6" name="Picture 5" descr="image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3" y="2659063"/>
            <a:ext cx="1714500" cy="1651000"/>
          </a:xfrm>
          <a:prstGeom prst="rect">
            <a:avLst/>
          </a:prstGeom>
        </p:spPr>
      </p:pic>
      <p:pic>
        <p:nvPicPr>
          <p:cNvPr id="7" name="Picture 6" descr="image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313" y="4827588"/>
            <a:ext cx="1714500" cy="1651000"/>
          </a:xfrm>
          <a:prstGeom prst="rect">
            <a:avLst/>
          </a:prstGeom>
        </p:spPr>
      </p:pic>
      <p:pic>
        <p:nvPicPr>
          <p:cNvPr id="8" name="Picture 7" descr="image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298" y="4827588"/>
            <a:ext cx="1714500" cy="1651000"/>
          </a:xfrm>
          <a:prstGeom prst="rect">
            <a:avLst/>
          </a:prstGeom>
        </p:spPr>
      </p:pic>
      <p:pic>
        <p:nvPicPr>
          <p:cNvPr id="9" name="Picture 8" descr="image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798" y="2659063"/>
            <a:ext cx="1714500" cy="165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 dir="u"/>
      </mp:transition>
    </mc:Choice>
    <mc:Fallback>
      <p:transition spd="med"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Number </a:t>
            </a:r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“Five”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417638"/>
            <a:ext cx="2307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Symbol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71890" y="1556138"/>
            <a:ext cx="8002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5</a:t>
            </a:r>
            <a:endParaRPr lang="en-US" sz="9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6" name="Picture 5" descr="u1342409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076" y="2751138"/>
            <a:ext cx="1739098" cy="1554958"/>
          </a:xfrm>
          <a:prstGeom prst="rect">
            <a:avLst/>
          </a:prstGeom>
        </p:spPr>
      </p:pic>
      <p:pic>
        <p:nvPicPr>
          <p:cNvPr id="7" name="Picture 6" descr="u1342409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042" y="4681538"/>
            <a:ext cx="1739098" cy="1554958"/>
          </a:xfrm>
          <a:prstGeom prst="rect">
            <a:avLst/>
          </a:prstGeom>
        </p:spPr>
      </p:pic>
      <p:pic>
        <p:nvPicPr>
          <p:cNvPr id="8" name="Picture 7" descr="u1342409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076" y="4681538"/>
            <a:ext cx="1739098" cy="1554958"/>
          </a:xfrm>
          <a:prstGeom prst="rect">
            <a:avLst/>
          </a:prstGeom>
        </p:spPr>
      </p:pic>
      <p:pic>
        <p:nvPicPr>
          <p:cNvPr id="9" name="Picture 8" descr="u1342409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114" y="4681539"/>
            <a:ext cx="1739097" cy="1554958"/>
          </a:xfrm>
          <a:prstGeom prst="rect">
            <a:avLst/>
          </a:prstGeom>
        </p:spPr>
      </p:pic>
      <p:pic>
        <p:nvPicPr>
          <p:cNvPr id="10" name="Picture 9" descr="u1342409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113" y="2751137"/>
            <a:ext cx="1739097" cy="1590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/>
      </mp:transition>
    </mc:Choice>
    <mc:Fallback>
      <p:transition spd="med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Number </a:t>
            </a:r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“Six”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417638"/>
            <a:ext cx="2307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Symbol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71890" y="1556138"/>
            <a:ext cx="8002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6</a:t>
            </a:r>
            <a:endParaRPr lang="en-US" sz="9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6" name="Picture 5" descr="scorp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989" y="3125798"/>
            <a:ext cx="1445579" cy="1438645"/>
          </a:xfrm>
          <a:prstGeom prst="rect">
            <a:avLst/>
          </a:prstGeom>
        </p:spPr>
      </p:pic>
      <p:pic>
        <p:nvPicPr>
          <p:cNvPr id="7" name="Picture 6" descr="scorp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531" y="3125798"/>
            <a:ext cx="1445578" cy="1438645"/>
          </a:xfrm>
          <a:prstGeom prst="rect">
            <a:avLst/>
          </a:prstGeom>
        </p:spPr>
      </p:pic>
      <p:pic>
        <p:nvPicPr>
          <p:cNvPr id="8" name="Picture 7" descr="scorp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876" y="3125798"/>
            <a:ext cx="1445578" cy="1438645"/>
          </a:xfrm>
          <a:prstGeom prst="rect">
            <a:avLst/>
          </a:prstGeom>
        </p:spPr>
      </p:pic>
      <p:pic>
        <p:nvPicPr>
          <p:cNvPr id="9" name="Picture 8" descr="scorp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688" y="4917197"/>
            <a:ext cx="1445578" cy="1438645"/>
          </a:xfrm>
          <a:prstGeom prst="rect">
            <a:avLst/>
          </a:prstGeom>
        </p:spPr>
      </p:pic>
      <p:pic>
        <p:nvPicPr>
          <p:cNvPr id="10" name="Picture 9" descr="scorp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218" y="4910189"/>
            <a:ext cx="1452620" cy="1445653"/>
          </a:xfrm>
          <a:prstGeom prst="rect">
            <a:avLst/>
          </a:prstGeom>
        </p:spPr>
      </p:pic>
      <p:pic>
        <p:nvPicPr>
          <p:cNvPr id="11" name="Picture 10" descr="scorp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617" y="4910189"/>
            <a:ext cx="1452620" cy="14456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 dir="u"/>
      </mp:transition>
    </mc:Choice>
    <mc:Fallback>
      <p:transition spd="med"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</a:majorFont>
      <a:minorFont>
        <a:latin typeface="Book Antiqua"/>
        <a:ea typeface=""/>
        <a:cs typeface=""/>
        <a:font script="Jpan" typeface="ＭＳ 明朝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202</TotalTime>
  <Words>268</Words>
  <Application>Microsoft Office PowerPoint</Application>
  <PresentationFormat>On-screen Show (4:3)</PresentationFormat>
  <Paragraphs>80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Habitat</vt:lpstr>
      <vt:lpstr>Slide 1</vt:lpstr>
      <vt:lpstr>Introduction</vt:lpstr>
      <vt:lpstr>The Number “Zero”</vt:lpstr>
      <vt:lpstr>The Number “One”</vt:lpstr>
      <vt:lpstr>The Number “Two”</vt:lpstr>
      <vt:lpstr>The Number “Three”</vt:lpstr>
      <vt:lpstr>The Number “Four”</vt:lpstr>
      <vt:lpstr>The Number “Five”</vt:lpstr>
      <vt:lpstr>The Number “Six”</vt:lpstr>
      <vt:lpstr>The Number “Seven”</vt:lpstr>
      <vt:lpstr>The Number “Eight”</vt:lpstr>
      <vt:lpstr>The Number “Nine”</vt:lpstr>
      <vt:lpstr>RECAP</vt:lpstr>
      <vt:lpstr>Slide 14</vt:lpstr>
    </vt:vector>
  </TitlesOfParts>
  <Company>University of Minnesota-Duluth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Cole Blank</dc:creator>
  <cp:lastModifiedBy>UMD</cp:lastModifiedBy>
  <cp:revision>13</cp:revision>
  <cp:lastPrinted>2010-02-08T03:21:14Z</cp:lastPrinted>
  <dcterms:created xsi:type="dcterms:W3CDTF">2010-02-08T03:08:27Z</dcterms:created>
  <dcterms:modified xsi:type="dcterms:W3CDTF">2010-02-08T21:09:23Z</dcterms:modified>
</cp:coreProperties>
</file>