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8:59:28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24575,'5'0'0,"6"0"0,6 4 0,5 2 0,3 0 0,-2 4 0,-1-1 0,1-1 0,-4 3 0,0 3 0,1 1 0,-2 1 0,-5 4 0,0-3 0,3-3 0,-1 0 0,-4-2-8191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23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26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30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33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34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37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39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33:40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  <inkml:trace contextRef="#ctx0" brushRef="#br0" timeOffset="1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8:59:29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 0 24575,'0'2'0,"-1"0"0,0 0 0,1 0 0,-1 0 0,0-1 0,0 1 0,0 0 0,0-1 0,-1 1 0,1-1 0,0 1 0,-1-1 0,1 0 0,-1 0 0,-2 2 0,-32 22 0,24-17 0,-41 26 0,-62 30 0,46-27 0,21-4-1365,34-24-5461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8:59:31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24575,'0'4'0,"5"2"0,6 5 0,6 0 0,0 3 0,2-1 0,2 2 0,3-1 0,1 1 0,2-2 0,1 2 0,0-2 0,-5 2 0,-1-2 0,0 2 0,1-2 0,1 1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8:59:33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373 0 24575,'0'3'0,"-1"0"0,1 0 0,-1-1 0,0 1 0,0 0 0,-1-1 0,1 1 0,0-1 0,-1 0 0,1 1 0,-1-1 0,0 0 0,-2 3 0,-34 31 0,22-22 0,1 0 0,-1-2 0,-1 0 0,0-1 0,-1-1 0,-20 10 0,19-11 0,0 1 0,1 0 0,1 2 0,-28 22 0,-2 0-1365,34-23-5461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8:59:45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1 24575,'-28'0'0,"1"1"0,0 2 0,-39 9 0,51-9 0,0 1 0,0 0 0,1 1 0,-1 0 0,-20 12 0,29-13 0,1 0 0,0 0 0,0 0 0,0 1 0,0-1 0,1 1 0,0 1 0,0-1 0,0 0 0,0 1 0,1 0 0,0 0 0,0 0 0,1 0 0,-3 11 0,-1 5 0,2 1 0,-1 25 0,-6 26 0,4-21 0,2-1 0,2 1 0,6 81 0,0-21 0,-5-25 0,4 99 0,1-162 0,2 0 0,0-1 0,1 1 0,2-1 0,0-1 0,1 1 0,23 38 0,-23-45 0,2-1 0,-1 0 0,2-1 0,26 27 0,-32-37 0,1 1 0,-1-2 0,1 1 0,-1-1 0,1 0 0,1 0 0,-1-1 0,0 0 0,1 0 0,0-1 0,-1 0 0,1 0 0,0 0 0,11-1 0,-11 0-92,5 0-120,0-1 0,0 0-1,0-1 1,0 0 0,19-5 0,-14 0-6614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27:39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27:40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27:41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19:27:42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609A42-5487-4A2F-AE24-0627490140B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E2685E-23B6-4D3F-84D1-D0D1CA9E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e.tntech.edu/~mmahmoud/teaching_files/grad/ECE6900/S21/slides/RS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6.xml"/><Relationship Id="rId3" Type="http://schemas.openxmlformats.org/officeDocument/2006/relationships/image" Target="../media/image10.png"/><Relationship Id="rId7" Type="http://schemas.openxmlformats.org/officeDocument/2006/relationships/customXml" Target="../ink/ink10.xml"/><Relationship Id="rId12" Type="http://schemas.openxmlformats.org/officeDocument/2006/relationships/customXml" Target="../ink/ink15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4.xml"/><Relationship Id="rId5" Type="http://schemas.openxmlformats.org/officeDocument/2006/relationships/customXml" Target="../ink/ink8.xml"/><Relationship Id="rId15" Type="http://schemas.openxmlformats.org/officeDocument/2006/relationships/image" Target="../media/image11.png"/><Relationship Id="rId10" Type="http://schemas.openxmlformats.org/officeDocument/2006/relationships/customXml" Target="../ink/ink13.xml"/><Relationship Id="rId4" Type="http://schemas.openxmlformats.org/officeDocument/2006/relationships/customXml" Target="../ink/ink7.xml"/><Relationship Id="rId9" Type="http://schemas.openxmlformats.org/officeDocument/2006/relationships/customXml" Target="../ink/ink12.xml"/><Relationship Id="rId14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itech.com/blog/information-security/rsa-encryption/" TargetMode="External"/><Relationship Id="rId2" Type="http://schemas.openxmlformats.org/officeDocument/2006/relationships/hyperlink" Target="https://www.geeksforgeeks.org/how-to-generate-large-prime-numbers-for-rsa-algorith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multiplicative-inverse-under-modulo-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35D8-DFB0-4DBB-A857-B17066A5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1187"/>
            <a:ext cx="9144000" cy="998775"/>
          </a:xfrm>
        </p:spPr>
        <p:txBody>
          <a:bodyPr>
            <a:noAutofit/>
          </a:bodyPr>
          <a:lstStyle/>
          <a:p>
            <a:r>
              <a:rPr lang="en-US" i="1" dirty="0"/>
              <a:t>RSA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2F43B-F1DC-4B82-A39D-00A2F9786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Spencer Miller</a:t>
            </a:r>
          </a:p>
          <a:p>
            <a:r>
              <a:rPr lang="en-US" sz="2400" dirty="0"/>
              <a:t>April 14</a:t>
            </a:r>
            <a:r>
              <a:rPr lang="en-US" sz="2400" baseline="30000" dirty="0"/>
              <a:t>th</a:t>
            </a:r>
            <a:r>
              <a:rPr lang="en-US" sz="2400" dirty="0"/>
              <a:t> 2022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393283-697C-4720-BD60-20C78AE33151}"/>
              </a:ext>
            </a:extLst>
          </p:cNvPr>
          <p:cNvSpPr txBox="1">
            <a:spLocks/>
          </p:cNvSpPr>
          <p:nvPr/>
        </p:nvSpPr>
        <p:spPr>
          <a:xfrm>
            <a:off x="4515377" y="6283152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Professor: Kaveh Shamsi</a:t>
            </a:r>
          </a:p>
        </p:txBody>
      </p:sp>
    </p:spTree>
    <p:extLst>
      <p:ext uri="{BB962C8B-B14F-4D97-AF65-F5344CB8AC3E}">
        <p14:creationId xmlns:p14="http://schemas.microsoft.com/office/powerpoint/2010/main" val="210902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2166425" y="202672"/>
            <a:ext cx="415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Sources Continued…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76775-681C-4AD0-9808-D185E26CD0D5}"/>
              </a:ext>
            </a:extLst>
          </p:cNvPr>
          <p:cNvSpPr txBox="1"/>
          <p:nvPr/>
        </p:nvSpPr>
        <p:spPr>
          <a:xfrm>
            <a:off x="1554407" y="787447"/>
            <a:ext cx="952901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‌[7]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“Calculating the modular multiplicative inverse using the Extended Euclidean Algorithm,”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extendedeuclideanalgorithm.com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https://extendedeuclideanalgorithm.com/multiplicative_inverse.php (accessed Apr. 26, 2022).</a:t>
            </a:r>
          </a:p>
          <a:p>
            <a:pPr marR="457200"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[8]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B. Steyn, “How RSA Works With Examples,” 2012. Accessed: Apr. 26, 2022. [Online]. Available: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https://www.cae.tntech.edu/~mmahmoud/teaching_files/grad/ECE6900/S21/slides/RSA.pdf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3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762C3-68F3-4F31-B39B-5512732D0EC6}"/>
              </a:ext>
            </a:extLst>
          </p:cNvPr>
          <p:cNvSpPr txBox="1"/>
          <p:nvPr/>
        </p:nvSpPr>
        <p:spPr>
          <a:xfrm>
            <a:off x="2206388" y="258901"/>
            <a:ext cx="85071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RSA Overview</a:t>
            </a:r>
          </a:p>
          <a:p>
            <a:r>
              <a:rPr lang="en-US" sz="2800" dirty="0"/>
              <a:t>	1) Find two large prime numbers, p &amp; q</a:t>
            </a:r>
          </a:p>
          <a:p>
            <a:r>
              <a:rPr lang="en-US" sz="2800" dirty="0"/>
              <a:t>	2) Compute n = p*q</a:t>
            </a:r>
          </a:p>
          <a:p>
            <a:r>
              <a:rPr lang="en-US" sz="2800" dirty="0"/>
              <a:t>	3) Find the least common multiple (LCM) of p-1 &amp; q-1 		and call it the totient. (p-1)*(q-1)</a:t>
            </a:r>
          </a:p>
          <a:p>
            <a:r>
              <a:rPr lang="en-US" sz="2800" dirty="0"/>
              <a:t>	4) Select a number </a:t>
            </a:r>
            <a:r>
              <a:rPr lang="en-US" sz="2800" i="1" dirty="0"/>
              <a:t>e</a:t>
            </a:r>
            <a:r>
              <a:rPr lang="en-US" sz="2800" dirty="0"/>
              <a:t> between 1 and the LCM</a:t>
            </a:r>
          </a:p>
          <a:p>
            <a:r>
              <a:rPr lang="en-US" sz="2800" dirty="0"/>
              <a:t>	5) Calculate the private key d. This involves finding 	the modulo inverse of e with respect to the totient 	using the extended Euclidean Algorithm.</a:t>
            </a:r>
          </a:p>
          <a:p>
            <a:r>
              <a:rPr lang="en-US" sz="2800" dirty="0"/>
              <a:t>	6) Encryption</a:t>
            </a:r>
          </a:p>
          <a:p>
            <a:r>
              <a:rPr lang="en-US" sz="2800" dirty="0"/>
              <a:t>	7) Decryption</a:t>
            </a:r>
          </a:p>
        </p:txBody>
      </p:sp>
    </p:spTree>
    <p:extLst>
      <p:ext uri="{BB962C8B-B14F-4D97-AF65-F5344CB8AC3E}">
        <p14:creationId xmlns:p14="http://schemas.microsoft.com/office/powerpoint/2010/main" val="3277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2166425" y="202672"/>
            <a:ext cx="33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/>
              <a:t>Prime Generation </a:t>
            </a:r>
            <a:endParaRPr 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3B91A-6A77-45F7-9F2B-DDA80A88E74C}"/>
              </a:ext>
            </a:extLst>
          </p:cNvPr>
          <p:cNvSpPr txBox="1"/>
          <p:nvPr/>
        </p:nvSpPr>
        <p:spPr>
          <a:xfrm>
            <a:off x="1639531" y="1164309"/>
            <a:ext cx="5595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 Functions</a:t>
            </a:r>
          </a:p>
          <a:p>
            <a:endParaRPr lang="en-US" sz="2800" i="1" dirty="0"/>
          </a:p>
          <a:p>
            <a:pPr marL="514350" indent="-514350">
              <a:buAutoNum type="arabicParenR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nBitRandom(n)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getLowLevelPrime(n)</a:t>
            </a:r>
          </a:p>
          <a:p>
            <a:pPr marL="514350" indent="-514350">
              <a:buAutoNum type="arabicParenR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isMillerRabinPassed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miller_rabin_candidate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4)trialComposite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(round_tester) </a:t>
            </a:r>
          </a:p>
          <a:p>
            <a:endParaRPr lang="en-US" sz="2800" i="1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51B5980-6FF0-4DBA-A300-A02B58170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9" b="1493"/>
          <a:stretch/>
        </p:blipFill>
        <p:spPr>
          <a:xfrm>
            <a:off x="7107627" y="495059"/>
            <a:ext cx="4787549" cy="6155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E03A935-9706-47A7-A399-A40CD5D69CE5}"/>
              </a:ext>
            </a:extLst>
          </p:cNvPr>
          <p:cNvGrpSpPr/>
          <p:nvPr/>
        </p:nvGrpSpPr>
        <p:grpSpPr>
          <a:xfrm>
            <a:off x="9242922" y="6509958"/>
            <a:ext cx="258840" cy="103680"/>
            <a:chOff x="9242922" y="6509958"/>
            <a:chExt cx="258840" cy="1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75BA4B-0E0D-4F29-BC22-DE200A900221}"/>
                    </a:ext>
                  </a:extLst>
                </p14:cNvPr>
                <p14:cNvContentPartPr/>
                <p14:nvPr/>
              </p14:nvContentPartPr>
              <p14:xfrm>
                <a:off x="9242922" y="6529758"/>
                <a:ext cx="105480" cy="63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75BA4B-0E0D-4F29-BC22-DE200A9002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33922" y="6521118"/>
                  <a:ext cx="123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5093D0-D34B-42C4-B061-39C220D3C17A}"/>
                    </a:ext>
                  </a:extLst>
                </p14:cNvPr>
                <p14:cNvContentPartPr/>
                <p14:nvPr/>
              </p14:nvContentPartPr>
              <p14:xfrm>
                <a:off x="9369282" y="6509958"/>
                <a:ext cx="132480" cy="85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5093D0-D34B-42C4-B061-39C220D3C1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0282" y="6500958"/>
                  <a:ext cx="150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6587B0-6033-46DF-999C-6F6472A8958B}"/>
                    </a:ext>
                  </a:extLst>
                </p14:cNvPr>
                <p14:cNvContentPartPr/>
                <p14:nvPr/>
              </p14:nvContentPartPr>
              <p14:xfrm>
                <a:off x="9242922" y="6529758"/>
                <a:ext cx="128880" cy="8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6587B0-6033-46DF-999C-6F6472A895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33922" y="6521118"/>
                  <a:ext cx="14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31637A-F40B-46E9-9290-07B12BA01ADA}"/>
                    </a:ext>
                  </a:extLst>
                </p14:cNvPr>
                <p14:cNvContentPartPr/>
                <p14:nvPr/>
              </p14:nvContentPartPr>
              <p14:xfrm>
                <a:off x="9367122" y="6509958"/>
                <a:ext cx="134280" cy="10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31637A-F40B-46E9-9290-07B12BA01A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58482" y="6500958"/>
                  <a:ext cx="15192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1D87D1-6765-44FC-99F7-F1A261634829}"/>
                  </a:ext>
                </a:extLst>
              </p14:cNvPr>
              <p14:cNvContentPartPr/>
              <p14:nvPr/>
            </p14:nvContentPartPr>
            <p14:xfrm>
              <a:off x="7074282" y="5794278"/>
              <a:ext cx="145800" cy="498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1D87D1-6765-44FC-99F7-F1A2616348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5642" y="5785638"/>
                <a:ext cx="16344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E91FAD-32A5-4A42-A805-C9323FC99049}"/>
                  </a:ext>
                </a:extLst>
              </p:cNvPr>
              <p:cNvSpPr txBox="1"/>
              <p:nvPr/>
            </p:nvSpPr>
            <p:spPr>
              <a:xfrm>
                <a:off x="1712017" y="5341554"/>
                <a:ext cx="5325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-1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E91FAD-32A5-4A42-A805-C9323FC99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17" y="5341554"/>
                <a:ext cx="532598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E4E124A2-EA91-40D3-8E02-ED99E5560C09}"/>
              </a:ext>
            </a:extLst>
          </p:cNvPr>
          <p:cNvSpPr/>
          <p:nvPr/>
        </p:nvSpPr>
        <p:spPr>
          <a:xfrm>
            <a:off x="7180839" y="6043758"/>
            <a:ext cx="283651" cy="140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F63BF6-9018-4496-B660-72AFB5C13381}"/>
              </a:ext>
            </a:extLst>
          </p:cNvPr>
          <p:cNvSpPr txBox="1"/>
          <p:nvPr/>
        </p:nvSpPr>
        <p:spPr>
          <a:xfrm>
            <a:off x="7042199" y="5831573"/>
            <a:ext cx="5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F98E93-BD1B-400B-8242-C031CA92DF7E}"/>
                  </a:ext>
                </a:extLst>
              </p:cNvPr>
              <p:cNvSpPr txBox="1"/>
              <p:nvPr/>
            </p:nvSpPr>
            <p:spPr>
              <a:xfrm>
                <a:off x="7040664" y="5968592"/>
                <a:ext cx="6307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F98E93-BD1B-400B-8242-C031CA92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4" y="5968592"/>
                <a:ext cx="63074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6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2166425" y="202672"/>
            <a:ext cx="415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Private Key Generation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3B91A-6A77-45F7-9F2B-DDA80A88E74C}"/>
              </a:ext>
            </a:extLst>
          </p:cNvPr>
          <p:cNvSpPr txBox="1"/>
          <p:nvPr/>
        </p:nvSpPr>
        <p:spPr>
          <a:xfrm>
            <a:off x="1639531" y="1164309"/>
            <a:ext cx="5595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 Function</a:t>
            </a:r>
          </a:p>
          <a:p>
            <a:endParaRPr lang="en-US" sz="2800" i="1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modInverse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(e, totient)</a:t>
            </a:r>
          </a:p>
          <a:p>
            <a:endParaRPr lang="en-US" sz="28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867462-CF2F-4EAD-A7C6-259901366434}"/>
                  </a:ext>
                </a:extLst>
              </p14:cNvPr>
              <p14:cNvContentPartPr/>
              <p14:nvPr/>
            </p14:nvContentPartPr>
            <p14:xfrm>
              <a:off x="3015234" y="336838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867462-CF2F-4EAD-A7C6-259901366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6594" y="33597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87622-0FC6-4931-9FA0-3EC027C39095}"/>
                  </a:ext>
                </a:extLst>
              </p14:cNvPr>
              <p14:cNvContentPartPr/>
              <p14:nvPr/>
            </p14:nvContentPartPr>
            <p14:xfrm>
              <a:off x="6914034" y="224554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87622-0FC6-4931-9FA0-3EC027C39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034" y="223654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0ED1833-DC10-4C82-BB90-0F178576CE18}"/>
              </a:ext>
            </a:extLst>
          </p:cNvPr>
          <p:cNvGrpSpPr/>
          <p:nvPr/>
        </p:nvGrpSpPr>
        <p:grpSpPr>
          <a:xfrm>
            <a:off x="6624594" y="2165621"/>
            <a:ext cx="360" cy="360"/>
            <a:chOff x="6624594" y="216562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21EE17-BE36-4BB4-BE6E-92A2AA28A6D6}"/>
                    </a:ext>
                  </a:extLst>
                </p14:cNvPr>
                <p14:cNvContentPartPr/>
                <p14:nvPr/>
              </p14:nvContentPartPr>
              <p14:xfrm>
                <a:off x="6624594" y="2165621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21EE17-BE36-4BB4-BE6E-92A2AA28A6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5954" y="2156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A134574-C536-4F35-AEA0-A3315D6BC9A7}"/>
                    </a:ext>
                  </a:extLst>
                </p14:cNvPr>
                <p14:cNvContentPartPr/>
                <p14:nvPr/>
              </p14:nvContentPartPr>
              <p14:xfrm>
                <a:off x="6624594" y="2165621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A134574-C536-4F35-AEA0-A3315D6BC9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5954" y="2156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B2D911-A06D-415B-B39B-B403731F084A}"/>
                  </a:ext>
                </a:extLst>
              </p14:cNvPr>
              <p14:cNvContentPartPr/>
              <p14:nvPr/>
            </p14:nvContentPartPr>
            <p14:xfrm>
              <a:off x="8645994" y="203710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B2D911-A06D-415B-B39B-B403731F0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7354" y="2028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26300A-EF73-4393-8969-107AE9896572}"/>
                  </a:ext>
                </a:extLst>
              </p14:cNvPr>
              <p14:cNvContentPartPr/>
              <p14:nvPr/>
            </p14:nvContentPartPr>
            <p14:xfrm>
              <a:off x="3127554" y="2342021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26300A-EF73-4393-8969-107AE9896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554" y="23330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621DE3-0806-4947-B036-EFF3F48114A3}"/>
                  </a:ext>
                </a:extLst>
              </p14:cNvPr>
              <p14:cNvContentPartPr/>
              <p14:nvPr/>
            </p14:nvContentPartPr>
            <p14:xfrm>
              <a:off x="4587354" y="218110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621DE3-0806-4947-B036-EFF3F4811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8714" y="217246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0C82B33-0B3C-4F2F-B103-A5D01111A3FA}"/>
              </a:ext>
            </a:extLst>
          </p:cNvPr>
          <p:cNvGrpSpPr/>
          <p:nvPr/>
        </p:nvGrpSpPr>
        <p:grpSpPr>
          <a:xfrm>
            <a:off x="3881754" y="2309981"/>
            <a:ext cx="360" cy="360"/>
            <a:chOff x="3881754" y="230998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5B7DF4-1A05-444E-AD3A-DC325911617B}"/>
                    </a:ext>
                  </a:extLst>
                </p14:cNvPr>
                <p14:cNvContentPartPr/>
                <p14:nvPr/>
              </p14:nvContentPartPr>
              <p14:xfrm>
                <a:off x="3881754" y="2309981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5B7DF4-1A05-444E-AD3A-DC32591161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2754" y="23009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B827C0-F252-4F40-ADC9-2F50FD0F0904}"/>
                    </a:ext>
                  </a:extLst>
                </p14:cNvPr>
                <p14:cNvContentPartPr/>
                <p14:nvPr/>
              </p14:nvContentPartPr>
              <p14:xfrm>
                <a:off x="3881754" y="2309981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B827C0-F252-4F40-ADC9-2F50FD0F09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2754" y="23009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9A759F-D667-441D-B93E-85C1778CAF77}"/>
                  </a:ext>
                </a:extLst>
              </p14:cNvPr>
              <p14:cNvContentPartPr/>
              <p14:nvPr/>
            </p14:nvContentPartPr>
            <p14:xfrm>
              <a:off x="3176040" y="2181101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9A759F-D667-441D-B93E-85C1778CA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7400" y="217246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4B68DEE-85EF-4E2E-A01B-48331FCE4EF1}"/>
              </a:ext>
            </a:extLst>
          </p:cNvPr>
          <p:cNvGrpSpPr/>
          <p:nvPr/>
        </p:nvGrpSpPr>
        <p:grpSpPr>
          <a:xfrm>
            <a:off x="4186200" y="2229341"/>
            <a:ext cx="360" cy="360"/>
            <a:chOff x="4186200" y="222934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BA7F4F-53EB-43F2-A48C-A0B82C27642F}"/>
                    </a:ext>
                  </a:extLst>
                </p14:cNvPr>
                <p14:cNvContentPartPr/>
                <p14:nvPr/>
              </p14:nvContentPartPr>
              <p14:xfrm>
                <a:off x="4186200" y="2229341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BA7F4F-53EB-43F2-A48C-A0B82C2764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7560" y="22203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2474A8-6B73-4688-A6D9-B1499E942AB1}"/>
                    </a:ext>
                  </a:extLst>
                </p14:cNvPr>
                <p14:cNvContentPartPr/>
                <p14:nvPr/>
              </p14:nvContentPartPr>
              <p14:xfrm>
                <a:off x="4186200" y="222934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2474A8-6B73-4688-A6D9-B1499E942A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7560" y="22203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7F1FAF-4E07-4170-8664-DBB766C08E55}"/>
              </a:ext>
            </a:extLst>
          </p:cNvPr>
          <p:cNvSpPr txBox="1"/>
          <p:nvPr/>
        </p:nvSpPr>
        <p:spPr>
          <a:xfrm>
            <a:off x="1739682" y="2745905"/>
            <a:ext cx="5174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function computes the modular inverse with respect to the totient using the Extended Euclidean Algorithm. </a:t>
            </a:r>
          </a:p>
          <a:p>
            <a:endParaRPr lang="en-US" sz="2800" dirty="0"/>
          </a:p>
          <a:p>
            <a:pPr algn="l" fontAlgn="base"/>
            <a:r>
              <a:rPr lang="en-US" sz="2800" b="1" i="1" dirty="0">
                <a:effectLst/>
                <a:latin typeface="urw-din"/>
              </a:rPr>
              <a:t>Time Complexity:</a:t>
            </a:r>
            <a:r>
              <a:rPr lang="en-US" sz="2800" b="0" i="0" dirty="0">
                <a:effectLst/>
                <a:latin typeface="urw-din"/>
              </a:rPr>
              <a:t> O(log m)</a:t>
            </a:r>
          </a:p>
          <a:p>
            <a:pPr algn="l" fontAlgn="base"/>
            <a:r>
              <a:rPr lang="en-US" sz="2800" b="1" i="1" dirty="0">
                <a:effectLst/>
                <a:latin typeface="urw-din"/>
              </a:rPr>
              <a:t>Auxiliary Space:</a:t>
            </a:r>
            <a:r>
              <a:rPr lang="en-US" sz="2800" b="0" i="0" dirty="0">
                <a:effectLst/>
                <a:latin typeface="urw-din"/>
              </a:rPr>
              <a:t> O(1)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668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2166425" y="202672"/>
            <a:ext cx="415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Encryption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3B91A-6A77-45F7-9F2B-DDA80A88E74C}"/>
              </a:ext>
            </a:extLst>
          </p:cNvPr>
          <p:cNvSpPr txBox="1"/>
          <p:nvPr/>
        </p:nvSpPr>
        <p:spPr>
          <a:xfrm>
            <a:off x="1639531" y="1164309"/>
            <a:ext cx="55951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 Function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encrypt(msg, e, n)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en-US" sz="2800" dirty="0">
                <a:cs typeface="Courier New" panose="02070309020205020404" pitchFamily="49" charset="0"/>
              </a:rPr>
              <a:t>Each digit of the message is then converted into ascii. </a:t>
            </a:r>
          </a:p>
          <a:p>
            <a:pPr marL="514350" indent="-514350">
              <a:buAutoNum type="arabicParenR"/>
            </a:pPr>
            <a:r>
              <a:rPr lang="en-US" sz="2800" dirty="0">
                <a:cs typeface="Courier New" panose="02070309020205020404" pitchFamily="49" charset="0"/>
              </a:rPr>
              <a:t>The ascii value is then raised to e and mod with n to output a cipher digit.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endParaRPr lang="en-US" sz="2800" dirty="0">
              <a:cs typeface="Courier New" panose="02070309020205020404" pitchFamily="49" charset="0"/>
            </a:endParaRPr>
          </a:p>
          <a:p>
            <a:endParaRPr lang="en-US" sz="2800" i="1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23E71B4-0B54-4977-9E9B-E305D70C0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75" y="2218877"/>
            <a:ext cx="3256507" cy="1361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605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2166425" y="202672"/>
            <a:ext cx="415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Decryption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3B91A-6A77-45F7-9F2B-DDA80A88E74C}"/>
              </a:ext>
            </a:extLst>
          </p:cNvPr>
          <p:cNvSpPr txBox="1"/>
          <p:nvPr/>
        </p:nvSpPr>
        <p:spPr>
          <a:xfrm>
            <a:off x="1639531" y="1164309"/>
            <a:ext cx="5595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 Function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decrypt(c, d, n)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pPr marL="514350" indent="-514350">
              <a:buFontTx/>
              <a:buAutoNum type="arabicParenR"/>
            </a:pPr>
            <a:r>
              <a:rPr lang="en-US" sz="2800" dirty="0">
                <a:cs typeface="Courier New" panose="02070309020205020404" pitchFamily="49" charset="0"/>
              </a:rPr>
              <a:t>Each digit of the cipher is raised to d and mod with n to output a message digit.</a:t>
            </a:r>
          </a:p>
          <a:p>
            <a:pPr marL="514350" indent="-514350">
              <a:buAutoNum type="arabicParenR"/>
            </a:pPr>
            <a:r>
              <a:rPr lang="en-US" sz="2800" dirty="0">
                <a:cs typeface="Courier New" panose="02070309020205020404" pitchFamily="49" charset="0"/>
              </a:rPr>
              <a:t>The ascii value of each message digit is then printed.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endParaRPr lang="en-US" sz="2800" i="1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CCC19D56-7BAD-44B5-841E-CFD7B053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9" y="1993758"/>
            <a:ext cx="2960187" cy="1435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66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2166425" y="202672"/>
            <a:ext cx="415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Demonstration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79B692-F70F-4EA2-8EF9-DE000034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10"/>
          <a:stretch/>
        </p:blipFill>
        <p:spPr>
          <a:xfrm>
            <a:off x="4620127" y="1203648"/>
            <a:ext cx="7443537" cy="5434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B697-93CF-4A10-AC3D-2B920CD326EB}"/>
              </a:ext>
            </a:extLst>
          </p:cNvPr>
          <p:cNvSpPr txBox="1"/>
          <p:nvPr/>
        </p:nvSpPr>
        <p:spPr>
          <a:xfrm>
            <a:off x="6318913" y="640238"/>
            <a:ext cx="143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2048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CF755-8C0D-4FF1-8007-5BAF8916B5D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272590" y="1568807"/>
            <a:ext cx="1515511" cy="49458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5CDBA4-F4D1-4653-8027-EE2F447A497C}"/>
              </a:ext>
            </a:extLst>
          </p:cNvPr>
          <p:cNvCxnSpPr>
            <a:cxnSpLocks/>
          </p:cNvCxnSpPr>
          <p:nvPr/>
        </p:nvCxnSpPr>
        <p:spPr>
          <a:xfrm>
            <a:off x="3272590" y="2069432"/>
            <a:ext cx="1419259" cy="13635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053E6C-6676-4197-8C88-9D4A3EFA360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272590" y="2063392"/>
            <a:ext cx="1419259" cy="65574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2B281-7709-47CE-B4EA-6878412E19F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272590" y="2063392"/>
            <a:ext cx="1347537" cy="96054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43FF0F-1A58-4040-9CD3-1A95CCCEE1BB}"/>
              </a:ext>
            </a:extLst>
          </p:cNvPr>
          <p:cNvCxnSpPr>
            <a:cxnSpLocks/>
          </p:cNvCxnSpPr>
          <p:nvPr/>
        </p:nvCxnSpPr>
        <p:spPr>
          <a:xfrm flipV="1">
            <a:off x="3112168" y="3361368"/>
            <a:ext cx="1564106" cy="76892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1D363C-D4AF-4843-B37D-7DF3F4CA4782}"/>
              </a:ext>
            </a:extLst>
          </p:cNvPr>
          <p:cNvCxnSpPr>
            <a:cxnSpLocks/>
          </p:cNvCxnSpPr>
          <p:nvPr/>
        </p:nvCxnSpPr>
        <p:spPr>
          <a:xfrm>
            <a:off x="3112168" y="4130294"/>
            <a:ext cx="1595957" cy="6460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F3116D-CDA3-4C18-BFEA-ED0B101240B8}"/>
              </a:ext>
            </a:extLst>
          </p:cNvPr>
          <p:cNvCxnSpPr>
            <a:cxnSpLocks/>
          </p:cNvCxnSpPr>
          <p:nvPr/>
        </p:nvCxnSpPr>
        <p:spPr>
          <a:xfrm>
            <a:off x="3073603" y="5120874"/>
            <a:ext cx="1574597" cy="165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55ECD-96AD-448A-8981-314C727712A4}"/>
              </a:ext>
            </a:extLst>
          </p:cNvPr>
          <p:cNvCxnSpPr>
            <a:cxnSpLocks/>
          </p:cNvCxnSpPr>
          <p:nvPr/>
        </p:nvCxnSpPr>
        <p:spPr>
          <a:xfrm flipV="1">
            <a:off x="3860901" y="5550568"/>
            <a:ext cx="787299" cy="2481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C7FF4C-D0A7-4D2A-BF31-408C7748B10E}"/>
              </a:ext>
            </a:extLst>
          </p:cNvPr>
          <p:cNvSpPr txBox="1"/>
          <p:nvPr/>
        </p:nvSpPr>
        <p:spPr>
          <a:xfrm>
            <a:off x="954038" y="1521682"/>
            <a:ext cx="261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Prime Generation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2B6688-80DF-4F35-AECD-D9BA4BEE1DB8}"/>
              </a:ext>
            </a:extLst>
          </p:cNvPr>
          <p:cNvSpPr/>
          <p:nvPr/>
        </p:nvSpPr>
        <p:spPr>
          <a:xfrm>
            <a:off x="1363580" y="1521681"/>
            <a:ext cx="1909010" cy="108342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D0CF40-9C8E-43F4-9EC0-97F994B7BF49}"/>
              </a:ext>
            </a:extLst>
          </p:cNvPr>
          <p:cNvSpPr txBox="1"/>
          <p:nvPr/>
        </p:nvSpPr>
        <p:spPr>
          <a:xfrm>
            <a:off x="6196181" y="1072948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3F8D35-683D-4C65-9846-9BB58E79BE0F}"/>
              </a:ext>
            </a:extLst>
          </p:cNvPr>
          <p:cNvSpPr txBox="1"/>
          <p:nvPr/>
        </p:nvSpPr>
        <p:spPr>
          <a:xfrm>
            <a:off x="6248401" y="1663282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q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B8F888-9267-4DD1-B83C-7E9B8F25CA2B}"/>
              </a:ext>
            </a:extLst>
          </p:cNvPr>
          <p:cNvSpPr txBox="1"/>
          <p:nvPr/>
        </p:nvSpPr>
        <p:spPr>
          <a:xfrm>
            <a:off x="6272932" y="2221525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16D8A9B-E9C5-4F22-8CBF-C8C9773BF99C}"/>
              </a:ext>
            </a:extLst>
          </p:cNvPr>
          <p:cNvSpPr/>
          <p:nvPr/>
        </p:nvSpPr>
        <p:spPr>
          <a:xfrm>
            <a:off x="1164593" y="3588583"/>
            <a:ext cx="1909010" cy="1083422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BBF635-FCA3-49C7-9ECB-5D2D912DD5F2}"/>
              </a:ext>
            </a:extLst>
          </p:cNvPr>
          <p:cNvSpPr txBox="1"/>
          <p:nvPr/>
        </p:nvSpPr>
        <p:spPr>
          <a:xfrm>
            <a:off x="814137" y="3616946"/>
            <a:ext cx="261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 Key Generation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8D759B-C2DC-4090-8472-C34CEF55499B}"/>
              </a:ext>
            </a:extLst>
          </p:cNvPr>
          <p:cNvSpPr txBox="1"/>
          <p:nvPr/>
        </p:nvSpPr>
        <p:spPr>
          <a:xfrm>
            <a:off x="811666" y="4859264"/>
            <a:ext cx="261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Cipher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D0E50-6C34-4832-81CF-6535BBBB83F7}"/>
              </a:ext>
            </a:extLst>
          </p:cNvPr>
          <p:cNvSpPr txBox="1"/>
          <p:nvPr/>
        </p:nvSpPr>
        <p:spPr>
          <a:xfrm>
            <a:off x="1331495" y="5589821"/>
            <a:ext cx="261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Decrypted Text</a:t>
            </a:r>
          </a:p>
        </p:txBody>
      </p:sp>
    </p:spTree>
    <p:extLst>
      <p:ext uri="{BB962C8B-B14F-4D97-AF65-F5344CB8AC3E}">
        <p14:creationId xmlns:p14="http://schemas.microsoft.com/office/powerpoint/2010/main" val="158236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1943512" y="138503"/>
            <a:ext cx="415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Live Demonstration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8F300-9B15-41CA-8BAE-87C914CE7ABB}"/>
              </a:ext>
            </a:extLst>
          </p:cNvPr>
          <p:cNvSpPr txBox="1"/>
          <p:nvPr/>
        </p:nvSpPr>
        <p:spPr>
          <a:xfrm>
            <a:off x="1943512" y="1171075"/>
            <a:ext cx="569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sake of runtime, let n = 100</a:t>
            </a:r>
          </a:p>
        </p:txBody>
      </p:sp>
    </p:spTree>
    <p:extLst>
      <p:ext uri="{BB962C8B-B14F-4D97-AF65-F5344CB8AC3E}">
        <p14:creationId xmlns:p14="http://schemas.microsoft.com/office/powerpoint/2010/main" val="11378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179A-FCF5-4A98-9816-4B985B34021E}"/>
              </a:ext>
            </a:extLst>
          </p:cNvPr>
          <p:cNvSpPr txBox="1"/>
          <p:nvPr/>
        </p:nvSpPr>
        <p:spPr>
          <a:xfrm>
            <a:off x="2166425" y="202672"/>
            <a:ext cx="415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Sources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76775-681C-4AD0-9808-D185E26CD0D5}"/>
              </a:ext>
            </a:extLst>
          </p:cNvPr>
          <p:cNvSpPr txBox="1"/>
          <p:nvPr/>
        </p:nvSpPr>
        <p:spPr>
          <a:xfrm>
            <a:off x="1554407" y="787447"/>
            <a:ext cx="952901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[1] “How to generate Large Prime numbers for RSA Algorithm,”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GeeksforGeeks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Jun. 26, 2020.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https://www.geeksforgeeks.org/how-to-generate-large-prime-numbers-for-rsa-algorithm/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[2] J. Lake, “What is RSA encryption and how does it work?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Comparitech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,”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Comparitech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Dec. 11, 2018.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https://www.comparitech.com/blog/information-security/rsa-encryption/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“Programming Challenges - 5 - RSA Encryption (Python),”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www.youtube.com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https://www.youtube.com/watch?v=KS169C845aU (accessed Apr. 26, 2022).</a:t>
            </a:r>
          </a:p>
          <a:p>
            <a:pPr marR="457200"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[4]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Ankur, “Modular multiplicative inverse”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GeeksforGeeks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Jun. 20, 2015.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https://www.geeksforgeeks.org/multiplicative-inverse-under-modulo-m/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457200"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[5]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“Python | Ways to convert list of ASCII value to string,”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GeeksforGeeks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Jun. 27, 2019. https://www.geeksforgeeks.org/python-ways-to-convert-list-of-ascii-value-to-string/ (accessed Apr. 26, 2022).</a:t>
            </a:r>
          </a:p>
          <a:p>
            <a:pPr marR="457200"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]“Extended Euclidean Algorithm Calculator,”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extendedeuclideanalgorithm.com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https://extendedeuclideanalgorithm.com/calculator.php?mode=2&amp;n=362880&amp;b=929#num (accessed Apr. 26, 2022).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R="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2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18739</TotalTime>
  <Words>651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Courier New</vt:lpstr>
      <vt:lpstr>Times New Roman</vt:lpstr>
      <vt:lpstr>urw-din</vt:lpstr>
      <vt:lpstr>Parallax</vt:lpstr>
      <vt:lpstr>RSA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in Python</dc:title>
  <dc:creator>Bryan Miller</dc:creator>
  <cp:lastModifiedBy>Bryan Miller</cp:lastModifiedBy>
  <cp:revision>7</cp:revision>
  <dcterms:created xsi:type="dcterms:W3CDTF">2022-04-14T19:13:59Z</dcterms:created>
  <dcterms:modified xsi:type="dcterms:W3CDTF">2022-05-05T20:18:54Z</dcterms:modified>
</cp:coreProperties>
</file>