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4DAF1-86E5-8BC8-5C5B-28B15B5C82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C3AA60BD-881F-445D-3626-50A2056999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ED13E579-E42D-2427-7F06-F162494778F1}"/>
              </a:ext>
            </a:extLst>
          </p:cNvPr>
          <p:cNvSpPr>
            <a:spLocks noGrp="1"/>
          </p:cNvSpPr>
          <p:nvPr>
            <p:ph type="dt" sz="half" idx="10"/>
          </p:nvPr>
        </p:nvSpPr>
        <p:spPr/>
        <p:txBody>
          <a:bodyPr/>
          <a:lstStyle/>
          <a:p>
            <a:fld id="{B39404D2-1980-4C52-823A-5EC3773E4351}" type="datetimeFigureOut">
              <a:rPr lang="en-ZA" smtClean="0"/>
              <a:t>2023/03/23</a:t>
            </a:fld>
            <a:endParaRPr lang="en-ZA"/>
          </a:p>
        </p:txBody>
      </p:sp>
      <p:sp>
        <p:nvSpPr>
          <p:cNvPr id="5" name="Footer Placeholder 4">
            <a:extLst>
              <a:ext uri="{FF2B5EF4-FFF2-40B4-BE49-F238E27FC236}">
                <a16:creationId xmlns:a16="http://schemas.microsoft.com/office/drawing/2014/main" id="{0AC37512-3448-E052-5CC0-02831303D5CD}"/>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44B5E493-9386-4AAE-EAA9-CA109D4CF928}"/>
              </a:ext>
            </a:extLst>
          </p:cNvPr>
          <p:cNvSpPr>
            <a:spLocks noGrp="1"/>
          </p:cNvSpPr>
          <p:nvPr>
            <p:ph type="sldNum" sz="quarter" idx="12"/>
          </p:nvPr>
        </p:nvSpPr>
        <p:spPr/>
        <p:txBody>
          <a:bodyPr/>
          <a:lstStyle/>
          <a:p>
            <a:fld id="{AA6CB646-D9F6-4676-B466-D9AEF8D74243}" type="slidenum">
              <a:rPr lang="en-ZA" smtClean="0"/>
              <a:t>‹#›</a:t>
            </a:fld>
            <a:endParaRPr lang="en-ZA"/>
          </a:p>
        </p:txBody>
      </p:sp>
    </p:spTree>
    <p:extLst>
      <p:ext uri="{BB962C8B-B14F-4D97-AF65-F5344CB8AC3E}">
        <p14:creationId xmlns:p14="http://schemas.microsoft.com/office/powerpoint/2010/main" val="2292923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4C838-0D52-24CC-A56E-5B833F30A975}"/>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25A548D5-FD28-0D93-3789-4EA9CF14FD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5E886614-FEAD-3D84-4713-A56F88C1CE9A}"/>
              </a:ext>
            </a:extLst>
          </p:cNvPr>
          <p:cNvSpPr>
            <a:spLocks noGrp="1"/>
          </p:cNvSpPr>
          <p:nvPr>
            <p:ph type="dt" sz="half" idx="10"/>
          </p:nvPr>
        </p:nvSpPr>
        <p:spPr/>
        <p:txBody>
          <a:bodyPr/>
          <a:lstStyle/>
          <a:p>
            <a:fld id="{B39404D2-1980-4C52-823A-5EC3773E4351}" type="datetimeFigureOut">
              <a:rPr lang="en-ZA" smtClean="0"/>
              <a:t>2023/03/23</a:t>
            </a:fld>
            <a:endParaRPr lang="en-ZA"/>
          </a:p>
        </p:txBody>
      </p:sp>
      <p:sp>
        <p:nvSpPr>
          <p:cNvPr id="5" name="Footer Placeholder 4">
            <a:extLst>
              <a:ext uri="{FF2B5EF4-FFF2-40B4-BE49-F238E27FC236}">
                <a16:creationId xmlns:a16="http://schemas.microsoft.com/office/drawing/2014/main" id="{0F299DB4-7AEC-E813-8846-C4F664567A2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12AB6C4-5D67-0CD1-19DE-CFCFC76FCEBB}"/>
              </a:ext>
            </a:extLst>
          </p:cNvPr>
          <p:cNvSpPr>
            <a:spLocks noGrp="1"/>
          </p:cNvSpPr>
          <p:nvPr>
            <p:ph type="sldNum" sz="quarter" idx="12"/>
          </p:nvPr>
        </p:nvSpPr>
        <p:spPr/>
        <p:txBody>
          <a:bodyPr/>
          <a:lstStyle/>
          <a:p>
            <a:fld id="{AA6CB646-D9F6-4676-B466-D9AEF8D74243}" type="slidenum">
              <a:rPr lang="en-ZA" smtClean="0"/>
              <a:t>‹#›</a:t>
            </a:fld>
            <a:endParaRPr lang="en-ZA"/>
          </a:p>
        </p:txBody>
      </p:sp>
    </p:spTree>
    <p:extLst>
      <p:ext uri="{BB962C8B-B14F-4D97-AF65-F5344CB8AC3E}">
        <p14:creationId xmlns:p14="http://schemas.microsoft.com/office/powerpoint/2010/main" val="406764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557029-8026-5BBA-C7F6-31C73B3528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3F4F8458-4245-18EC-F9A5-BE8836CEE8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6556F13A-2910-5AE6-83F4-34A08FDDDB38}"/>
              </a:ext>
            </a:extLst>
          </p:cNvPr>
          <p:cNvSpPr>
            <a:spLocks noGrp="1"/>
          </p:cNvSpPr>
          <p:nvPr>
            <p:ph type="dt" sz="half" idx="10"/>
          </p:nvPr>
        </p:nvSpPr>
        <p:spPr/>
        <p:txBody>
          <a:bodyPr/>
          <a:lstStyle/>
          <a:p>
            <a:fld id="{B39404D2-1980-4C52-823A-5EC3773E4351}" type="datetimeFigureOut">
              <a:rPr lang="en-ZA" smtClean="0"/>
              <a:t>2023/03/23</a:t>
            </a:fld>
            <a:endParaRPr lang="en-ZA"/>
          </a:p>
        </p:txBody>
      </p:sp>
      <p:sp>
        <p:nvSpPr>
          <p:cNvPr id="5" name="Footer Placeholder 4">
            <a:extLst>
              <a:ext uri="{FF2B5EF4-FFF2-40B4-BE49-F238E27FC236}">
                <a16:creationId xmlns:a16="http://schemas.microsoft.com/office/drawing/2014/main" id="{872FAFC3-7463-5FA5-EA25-39B1579CBBBD}"/>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405BE35D-CEA9-469C-98FB-F3C28567516F}"/>
              </a:ext>
            </a:extLst>
          </p:cNvPr>
          <p:cNvSpPr>
            <a:spLocks noGrp="1"/>
          </p:cNvSpPr>
          <p:nvPr>
            <p:ph type="sldNum" sz="quarter" idx="12"/>
          </p:nvPr>
        </p:nvSpPr>
        <p:spPr/>
        <p:txBody>
          <a:bodyPr/>
          <a:lstStyle/>
          <a:p>
            <a:fld id="{AA6CB646-D9F6-4676-B466-D9AEF8D74243}" type="slidenum">
              <a:rPr lang="en-ZA" smtClean="0"/>
              <a:t>‹#›</a:t>
            </a:fld>
            <a:endParaRPr lang="en-ZA"/>
          </a:p>
        </p:txBody>
      </p:sp>
    </p:spTree>
    <p:extLst>
      <p:ext uri="{BB962C8B-B14F-4D97-AF65-F5344CB8AC3E}">
        <p14:creationId xmlns:p14="http://schemas.microsoft.com/office/powerpoint/2010/main" val="2732775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AC410-F3C6-A6F0-9D68-3E5EC61D0E41}"/>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6C709054-0025-96F2-5D0C-B9D02DFA38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D4ADE4DB-DA98-6A9D-820A-87F41A6FDEE1}"/>
              </a:ext>
            </a:extLst>
          </p:cNvPr>
          <p:cNvSpPr>
            <a:spLocks noGrp="1"/>
          </p:cNvSpPr>
          <p:nvPr>
            <p:ph type="dt" sz="half" idx="10"/>
          </p:nvPr>
        </p:nvSpPr>
        <p:spPr/>
        <p:txBody>
          <a:bodyPr/>
          <a:lstStyle/>
          <a:p>
            <a:fld id="{B39404D2-1980-4C52-823A-5EC3773E4351}" type="datetimeFigureOut">
              <a:rPr lang="en-ZA" smtClean="0"/>
              <a:t>2023/03/23</a:t>
            </a:fld>
            <a:endParaRPr lang="en-ZA"/>
          </a:p>
        </p:txBody>
      </p:sp>
      <p:sp>
        <p:nvSpPr>
          <p:cNvPr id="5" name="Footer Placeholder 4">
            <a:extLst>
              <a:ext uri="{FF2B5EF4-FFF2-40B4-BE49-F238E27FC236}">
                <a16:creationId xmlns:a16="http://schemas.microsoft.com/office/drawing/2014/main" id="{79E59670-9C37-F76C-9FB5-3C1FF2C8F90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81F28C0-9A17-543E-2E39-B696A19B5DDD}"/>
              </a:ext>
            </a:extLst>
          </p:cNvPr>
          <p:cNvSpPr>
            <a:spLocks noGrp="1"/>
          </p:cNvSpPr>
          <p:nvPr>
            <p:ph type="sldNum" sz="quarter" idx="12"/>
          </p:nvPr>
        </p:nvSpPr>
        <p:spPr/>
        <p:txBody>
          <a:bodyPr/>
          <a:lstStyle/>
          <a:p>
            <a:fld id="{AA6CB646-D9F6-4676-B466-D9AEF8D74243}" type="slidenum">
              <a:rPr lang="en-ZA" smtClean="0"/>
              <a:t>‹#›</a:t>
            </a:fld>
            <a:endParaRPr lang="en-ZA"/>
          </a:p>
        </p:txBody>
      </p:sp>
    </p:spTree>
    <p:extLst>
      <p:ext uri="{BB962C8B-B14F-4D97-AF65-F5344CB8AC3E}">
        <p14:creationId xmlns:p14="http://schemas.microsoft.com/office/powerpoint/2010/main" val="1624228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9B31-D23B-F314-5CF2-BEE4223D0D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A51EF555-2A63-6A9B-C374-818DF0247F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4FB872-DEB4-689C-6C0C-F9928D268B04}"/>
              </a:ext>
            </a:extLst>
          </p:cNvPr>
          <p:cNvSpPr>
            <a:spLocks noGrp="1"/>
          </p:cNvSpPr>
          <p:nvPr>
            <p:ph type="dt" sz="half" idx="10"/>
          </p:nvPr>
        </p:nvSpPr>
        <p:spPr/>
        <p:txBody>
          <a:bodyPr/>
          <a:lstStyle/>
          <a:p>
            <a:fld id="{B39404D2-1980-4C52-823A-5EC3773E4351}" type="datetimeFigureOut">
              <a:rPr lang="en-ZA" smtClean="0"/>
              <a:t>2023/03/23</a:t>
            </a:fld>
            <a:endParaRPr lang="en-ZA"/>
          </a:p>
        </p:txBody>
      </p:sp>
      <p:sp>
        <p:nvSpPr>
          <p:cNvPr id="5" name="Footer Placeholder 4">
            <a:extLst>
              <a:ext uri="{FF2B5EF4-FFF2-40B4-BE49-F238E27FC236}">
                <a16:creationId xmlns:a16="http://schemas.microsoft.com/office/drawing/2014/main" id="{633E6CDE-F2B3-6712-8455-0064C37C78CD}"/>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417DBC95-26E4-9673-97F4-6832E99988C5}"/>
              </a:ext>
            </a:extLst>
          </p:cNvPr>
          <p:cNvSpPr>
            <a:spLocks noGrp="1"/>
          </p:cNvSpPr>
          <p:nvPr>
            <p:ph type="sldNum" sz="quarter" idx="12"/>
          </p:nvPr>
        </p:nvSpPr>
        <p:spPr/>
        <p:txBody>
          <a:bodyPr/>
          <a:lstStyle/>
          <a:p>
            <a:fld id="{AA6CB646-D9F6-4676-B466-D9AEF8D74243}" type="slidenum">
              <a:rPr lang="en-ZA" smtClean="0"/>
              <a:t>‹#›</a:t>
            </a:fld>
            <a:endParaRPr lang="en-ZA"/>
          </a:p>
        </p:txBody>
      </p:sp>
    </p:spTree>
    <p:extLst>
      <p:ext uri="{BB962C8B-B14F-4D97-AF65-F5344CB8AC3E}">
        <p14:creationId xmlns:p14="http://schemas.microsoft.com/office/powerpoint/2010/main" val="160859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CE89-FF5A-9640-3061-5474C7D506D1}"/>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AC59CC05-F441-2D37-A151-7949640F3D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1FA3E6C6-49CA-92F6-B74B-2E3A5352A6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C1F6C63C-7BF6-BB17-00E9-40E477EA6CC4}"/>
              </a:ext>
            </a:extLst>
          </p:cNvPr>
          <p:cNvSpPr>
            <a:spLocks noGrp="1"/>
          </p:cNvSpPr>
          <p:nvPr>
            <p:ph type="dt" sz="half" idx="10"/>
          </p:nvPr>
        </p:nvSpPr>
        <p:spPr/>
        <p:txBody>
          <a:bodyPr/>
          <a:lstStyle/>
          <a:p>
            <a:fld id="{B39404D2-1980-4C52-823A-5EC3773E4351}" type="datetimeFigureOut">
              <a:rPr lang="en-ZA" smtClean="0"/>
              <a:t>2023/03/23</a:t>
            </a:fld>
            <a:endParaRPr lang="en-ZA"/>
          </a:p>
        </p:txBody>
      </p:sp>
      <p:sp>
        <p:nvSpPr>
          <p:cNvPr id="6" name="Footer Placeholder 5">
            <a:extLst>
              <a:ext uri="{FF2B5EF4-FFF2-40B4-BE49-F238E27FC236}">
                <a16:creationId xmlns:a16="http://schemas.microsoft.com/office/drawing/2014/main" id="{151D40C3-335F-279E-D779-C0A28AA9ABAA}"/>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9B08BEFB-C2FA-6CED-BC7D-342E80A00A25}"/>
              </a:ext>
            </a:extLst>
          </p:cNvPr>
          <p:cNvSpPr>
            <a:spLocks noGrp="1"/>
          </p:cNvSpPr>
          <p:nvPr>
            <p:ph type="sldNum" sz="quarter" idx="12"/>
          </p:nvPr>
        </p:nvSpPr>
        <p:spPr/>
        <p:txBody>
          <a:bodyPr/>
          <a:lstStyle/>
          <a:p>
            <a:fld id="{AA6CB646-D9F6-4676-B466-D9AEF8D74243}" type="slidenum">
              <a:rPr lang="en-ZA" smtClean="0"/>
              <a:t>‹#›</a:t>
            </a:fld>
            <a:endParaRPr lang="en-ZA"/>
          </a:p>
        </p:txBody>
      </p:sp>
    </p:spTree>
    <p:extLst>
      <p:ext uri="{BB962C8B-B14F-4D97-AF65-F5344CB8AC3E}">
        <p14:creationId xmlns:p14="http://schemas.microsoft.com/office/powerpoint/2010/main" val="380531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48D51-269A-3DF2-D7C3-CF539AB7AE18}"/>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799BA6FA-B537-417C-D57D-E22C9E7C0F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4315C5-DD70-E55D-82DC-19B92D6C8B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1619AA0C-CFEC-0E10-8170-22A75F4542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275605-A1A2-9AC9-6592-FB512F132E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0696C286-D788-4717-C361-D5FC4C4BD37B}"/>
              </a:ext>
            </a:extLst>
          </p:cNvPr>
          <p:cNvSpPr>
            <a:spLocks noGrp="1"/>
          </p:cNvSpPr>
          <p:nvPr>
            <p:ph type="dt" sz="half" idx="10"/>
          </p:nvPr>
        </p:nvSpPr>
        <p:spPr/>
        <p:txBody>
          <a:bodyPr/>
          <a:lstStyle/>
          <a:p>
            <a:fld id="{B39404D2-1980-4C52-823A-5EC3773E4351}" type="datetimeFigureOut">
              <a:rPr lang="en-ZA" smtClean="0"/>
              <a:t>2023/03/23</a:t>
            </a:fld>
            <a:endParaRPr lang="en-ZA"/>
          </a:p>
        </p:txBody>
      </p:sp>
      <p:sp>
        <p:nvSpPr>
          <p:cNvPr id="8" name="Footer Placeholder 7">
            <a:extLst>
              <a:ext uri="{FF2B5EF4-FFF2-40B4-BE49-F238E27FC236}">
                <a16:creationId xmlns:a16="http://schemas.microsoft.com/office/drawing/2014/main" id="{DB16335C-80D2-D684-C5FF-E3D6ABE5557F}"/>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C9156867-9EC3-124B-E924-ACF311128B52}"/>
              </a:ext>
            </a:extLst>
          </p:cNvPr>
          <p:cNvSpPr>
            <a:spLocks noGrp="1"/>
          </p:cNvSpPr>
          <p:nvPr>
            <p:ph type="sldNum" sz="quarter" idx="12"/>
          </p:nvPr>
        </p:nvSpPr>
        <p:spPr/>
        <p:txBody>
          <a:bodyPr/>
          <a:lstStyle/>
          <a:p>
            <a:fld id="{AA6CB646-D9F6-4676-B466-D9AEF8D74243}" type="slidenum">
              <a:rPr lang="en-ZA" smtClean="0"/>
              <a:t>‹#›</a:t>
            </a:fld>
            <a:endParaRPr lang="en-ZA"/>
          </a:p>
        </p:txBody>
      </p:sp>
    </p:spTree>
    <p:extLst>
      <p:ext uri="{BB962C8B-B14F-4D97-AF65-F5344CB8AC3E}">
        <p14:creationId xmlns:p14="http://schemas.microsoft.com/office/powerpoint/2010/main" val="2026510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F5140-5498-479C-906E-940B08877E46}"/>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241BB0FB-24AD-E67C-979E-6A9C5FA66565}"/>
              </a:ext>
            </a:extLst>
          </p:cNvPr>
          <p:cNvSpPr>
            <a:spLocks noGrp="1"/>
          </p:cNvSpPr>
          <p:nvPr>
            <p:ph type="dt" sz="half" idx="10"/>
          </p:nvPr>
        </p:nvSpPr>
        <p:spPr/>
        <p:txBody>
          <a:bodyPr/>
          <a:lstStyle/>
          <a:p>
            <a:fld id="{B39404D2-1980-4C52-823A-5EC3773E4351}" type="datetimeFigureOut">
              <a:rPr lang="en-ZA" smtClean="0"/>
              <a:t>2023/03/23</a:t>
            </a:fld>
            <a:endParaRPr lang="en-ZA"/>
          </a:p>
        </p:txBody>
      </p:sp>
      <p:sp>
        <p:nvSpPr>
          <p:cNvPr id="4" name="Footer Placeholder 3">
            <a:extLst>
              <a:ext uri="{FF2B5EF4-FFF2-40B4-BE49-F238E27FC236}">
                <a16:creationId xmlns:a16="http://schemas.microsoft.com/office/drawing/2014/main" id="{70AFCE79-1210-D645-35A3-EAFC677B3B53}"/>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8C94F734-08B5-B978-DE72-9D889032F4C7}"/>
              </a:ext>
            </a:extLst>
          </p:cNvPr>
          <p:cNvSpPr>
            <a:spLocks noGrp="1"/>
          </p:cNvSpPr>
          <p:nvPr>
            <p:ph type="sldNum" sz="quarter" idx="12"/>
          </p:nvPr>
        </p:nvSpPr>
        <p:spPr/>
        <p:txBody>
          <a:bodyPr/>
          <a:lstStyle/>
          <a:p>
            <a:fld id="{AA6CB646-D9F6-4676-B466-D9AEF8D74243}" type="slidenum">
              <a:rPr lang="en-ZA" smtClean="0"/>
              <a:t>‹#›</a:t>
            </a:fld>
            <a:endParaRPr lang="en-ZA"/>
          </a:p>
        </p:txBody>
      </p:sp>
    </p:spTree>
    <p:extLst>
      <p:ext uri="{BB962C8B-B14F-4D97-AF65-F5344CB8AC3E}">
        <p14:creationId xmlns:p14="http://schemas.microsoft.com/office/powerpoint/2010/main" val="1255627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34F871-6CDF-D470-F298-A3539D719DA8}"/>
              </a:ext>
            </a:extLst>
          </p:cNvPr>
          <p:cNvSpPr>
            <a:spLocks noGrp="1"/>
          </p:cNvSpPr>
          <p:nvPr>
            <p:ph type="dt" sz="half" idx="10"/>
          </p:nvPr>
        </p:nvSpPr>
        <p:spPr/>
        <p:txBody>
          <a:bodyPr/>
          <a:lstStyle/>
          <a:p>
            <a:fld id="{B39404D2-1980-4C52-823A-5EC3773E4351}" type="datetimeFigureOut">
              <a:rPr lang="en-ZA" smtClean="0"/>
              <a:t>2023/03/23</a:t>
            </a:fld>
            <a:endParaRPr lang="en-ZA"/>
          </a:p>
        </p:txBody>
      </p:sp>
      <p:sp>
        <p:nvSpPr>
          <p:cNvPr id="3" name="Footer Placeholder 2">
            <a:extLst>
              <a:ext uri="{FF2B5EF4-FFF2-40B4-BE49-F238E27FC236}">
                <a16:creationId xmlns:a16="http://schemas.microsoft.com/office/drawing/2014/main" id="{FCDC5951-1083-6BA3-CAF3-54894E06FE59}"/>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6C01EF35-E746-8B62-7D0F-5F05FA6E97DE}"/>
              </a:ext>
            </a:extLst>
          </p:cNvPr>
          <p:cNvSpPr>
            <a:spLocks noGrp="1"/>
          </p:cNvSpPr>
          <p:nvPr>
            <p:ph type="sldNum" sz="quarter" idx="12"/>
          </p:nvPr>
        </p:nvSpPr>
        <p:spPr/>
        <p:txBody>
          <a:bodyPr/>
          <a:lstStyle/>
          <a:p>
            <a:fld id="{AA6CB646-D9F6-4676-B466-D9AEF8D74243}" type="slidenum">
              <a:rPr lang="en-ZA" smtClean="0"/>
              <a:t>‹#›</a:t>
            </a:fld>
            <a:endParaRPr lang="en-ZA"/>
          </a:p>
        </p:txBody>
      </p:sp>
    </p:spTree>
    <p:extLst>
      <p:ext uri="{BB962C8B-B14F-4D97-AF65-F5344CB8AC3E}">
        <p14:creationId xmlns:p14="http://schemas.microsoft.com/office/powerpoint/2010/main" val="2348294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2EE64-A19F-6058-DFC6-3178938EA1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B3CD3290-6488-FCF9-0674-13C5CB6A5A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8BB72A70-107B-3141-6506-5A5982D97B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604731-33E4-13ED-7E44-058F75328307}"/>
              </a:ext>
            </a:extLst>
          </p:cNvPr>
          <p:cNvSpPr>
            <a:spLocks noGrp="1"/>
          </p:cNvSpPr>
          <p:nvPr>
            <p:ph type="dt" sz="half" idx="10"/>
          </p:nvPr>
        </p:nvSpPr>
        <p:spPr/>
        <p:txBody>
          <a:bodyPr/>
          <a:lstStyle/>
          <a:p>
            <a:fld id="{B39404D2-1980-4C52-823A-5EC3773E4351}" type="datetimeFigureOut">
              <a:rPr lang="en-ZA" smtClean="0"/>
              <a:t>2023/03/23</a:t>
            </a:fld>
            <a:endParaRPr lang="en-ZA"/>
          </a:p>
        </p:txBody>
      </p:sp>
      <p:sp>
        <p:nvSpPr>
          <p:cNvPr id="6" name="Footer Placeholder 5">
            <a:extLst>
              <a:ext uri="{FF2B5EF4-FFF2-40B4-BE49-F238E27FC236}">
                <a16:creationId xmlns:a16="http://schemas.microsoft.com/office/drawing/2014/main" id="{B20F8973-8F81-8BE7-469C-107489A80718}"/>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80E95E50-C8A9-39BD-1774-F19C5B023342}"/>
              </a:ext>
            </a:extLst>
          </p:cNvPr>
          <p:cNvSpPr>
            <a:spLocks noGrp="1"/>
          </p:cNvSpPr>
          <p:nvPr>
            <p:ph type="sldNum" sz="quarter" idx="12"/>
          </p:nvPr>
        </p:nvSpPr>
        <p:spPr/>
        <p:txBody>
          <a:bodyPr/>
          <a:lstStyle/>
          <a:p>
            <a:fld id="{AA6CB646-D9F6-4676-B466-D9AEF8D74243}" type="slidenum">
              <a:rPr lang="en-ZA" smtClean="0"/>
              <a:t>‹#›</a:t>
            </a:fld>
            <a:endParaRPr lang="en-ZA"/>
          </a:p>
        </p:txBody>
      </p:sp>
    </p:spTree>
    <p:extLst>
      <p:ext uri="{BB962C8B-B14F-4D97-AF65-F5344CB8AC3E}">
        <p14:creationId xmlns:p14="http://schemas.microsoft.com/office/powerpoint/2010/main" val="2168663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1B61E-E658-4426-A0E4-2C31064380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B91C4FB7-D8C5-0B71-02CA-DFEFDE3581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84E4C212-062A-D981-0B39-0FDF99E77A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5E25F4-5CF8-DE5F-4BA9-A34028D0C046}"/>
              </a:ext>
            </a:extLst>
          </p:cNvPr>
          <p:cNvSpPr>
            <a:spLocks noGrp="1"/>
          </p:cNvSpPr>
          <p:nvPr>
            <p:ph type="dt" sz="half" idx="10"/>
          </p:nvPr>
        </p:nvSpPr>
        <p:spPr/>
        <p:txBody>
          <a:bodyPr/>
          <a:lstStyle/>
          <a:p>
            <a:fld id="{B39404D2-1980-4C52-823A-5EC3773E4351}" type="datetimeFigureOut">
              <a:rPr lang="en-ZA" smtClean="0"/>
              <a:t>2023/03/23</a:t>
            </a:fld>
            <a:endParaRPr lang="en-ZA"/>
          </a:p>
        </p:txBody>
      </p:sp>
      <p:sp>
        <p:nvSpPr>
          <p:cNvPr id="6" name="Footer Placeholder 5">
            <a:extLst>
              <a:ext uri="{FF2B5EF4-FFF2-40B4-BE49-F238E27FC236}">
                <a16:creationId xmlns:a16="http://schemas.microsoft.com/office/drawing/2014/main" id="{3C94DEEA-F208-9E2B-27E0-B725EEBF939A}"/>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9C16C1EB-3B1E-1A56-B541-8F88083ADE71}"/>
              </a:ext>
            </a:extLst>
          </p:cNvPr>
          <p:cNvSpPr>
            <a:spLocks noGrp="1"/>
          </p:cNvSpPr>
          <p:nvPr>
            <p:ph type="sldNum" sz="quarter" idx="12"/>
          </p:nvPr>
        </p:nvSpPr>
        <p:spPr/>
        <p:txBody>
          <a:bodyPr/>
          <a:lstStyle/>
          <a:p>
            <a:fld id="{AA6CB646-D9F6-4676-B466-D9AEF8D74243}" type="slidenum">
              <a:rPr lang="en-ZA" smtClean="0"/>
              <a:t>‹#›</a:t>
            </a:fld>
            <a:endParaRPr lang="en-ZA"/>
          </a:p>
        </p:txBody>
      </p:sp>
    </p:spTree>
    <p:extLst>
      <p:ext uri="{BB962C8B-B14F-4D97-AF65-F5344CB8AC3E}">
        <p14:creationId xmlns:p14="http://schemas.microsoft.com/office/powerpoint/2010/main" val="17156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D8865E-66C0-2F85-3D77-8C8C2B3BFE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739B6CDB-B31B-3908-A6AC-F9C5C25AE5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8D6E280C-3D34-69A8-4CE7-7F5E8315FA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9404D2-1980-4C52-823A-5EC3773E4351}" type="datetimeFigureOut">
              <a:rPr lang="en-ZA" smtClean="0"/>
              <a:t>2023/03/23</a:t>
            </a:fld>
            <a:endParaRPr lang="en-ZA"/>
          </a:p>
        </p:txBody>
      </p:sp>
      <p:sp>
        <p:nvSpPr>
          <p:cNvPr id="5" name="Footer Placeholder 4">
            <a:extLst>
              <a:ext uri="{FF2B5EF4-FFF2-40B4-BE49-F238E27FC236}">
                <a16:creationId xmlns:a16="http://schemas.microsoft.com/office/drawing/2014/main" id="{2A6716CE-DED4-09EC-6881-9A0251AC56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40D3B874-57E4-91D0-17A7-7AE27625E0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6CB646-D9F6-4676-B466-D9AEF8D74243}" type="slidenum">
              <a:rPr lang="en-ZA" smtClean="0"/>
              <a:t>‹#›</a:t>
            </a:fld>
            <a:endParaRPr lang="en-ZA"/>
          </a:p>
        </p:txBody>
      </p:sp>
    </p:spTree>
    <p:extLst>
      <p:ext uri="{BB962C8B-B14F-4D97-AF65-F5344CB8AC3E}">
        <p14:creationId xmlns:p14="http://schemas.microsoft.com/office/powerpoint/2010/main" val="733861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248A6-F906-2193-627D-1E2F2435FE66}"/>
              </a:ext>
            </a:extLst>
          </p:cNvPr>
          <p:cNvSpPr>
            <a:spLocks noGrp="1"/>
          </p:cNvSpPr>
          <p:nvPr>
            <p:ph type="ctrTitle"/>
          </p:nvPr>
        </p:nvSpPr>
        <p:spPr/>
        <p:txBody>
          <a:bodyPr/>
          <a:lstStyle/>
          <a:p>
            <a:r>
              <a:rPr lang="en-US" dirty="0"/>
              <a:t>BUSINESS PLAN FOR SAGE NAIL SALON AND SPA</a:t>
            </a:r>
            <a:endParaRPr lang="en-ZA" dirty="0"/>
          </a:p>
        </p:txBody>
      </p:sp>
      <p:sp>
        <p:nvSpPr>
          <p:cNvPr id="3" name="Subtitle 2">
            <a:extLst>
              <a:ext uri="{FF2B5EF4-FFF2-40B4-BE49-F238E27FC236}">
                <a16:creationId xmlns:a16="http://schemas.microsoft.com/office/drawing/2014/main" id="{F6601EDA-177E-5E7B-1D41-A59A68FFF9D9}"/>
              </a:ext>
            </a:extLst>
          </p:cNvPr>
          <p:cNvSpPr>
            <a:spLocks noGrp="1"/>
          </p:cNvSpPr>
          <p:nvPr>
            <p:ph type="subTitle" idx="1"/>
          </p:nvPr>
        </p:nvSpPr>
        <p:spPr>
          <a:xfrm>
            <a:off x="1524000" y="3602037"/>
            <a:ext cx="9144000" cy="2387599"/>
          </a:xfrm>
        </p:spPr>
        <p:txBody>
          <a:bodyPr>
            <a:normAutofit fontScale="92500" lnSpcReduction="10000"/>
          </a:bodyPr>
          <a:lstStyle/>
          <a:p>
            <a:r>
              <a:rPr lang="en-US" dirty="0"/>
              <a:t>SIMWA KHATI MELODY</a:t>
            </a:r>
          </a:p>
          <a:p>
            <a:r>
              <a:rPr lang="en-US" dirty="0"/>
              <a:t>ICT-G-4-1555-21</a:t>
            </a:r>
          </a:p>
          <a:p>
            <a:r>
              <a:rPr lang="en-US" dirty="0"/>
              <a:t>VALENTINE JELIMO</a:t>
            </a:r>
          </a:p>
          <a:p>
            <a:r>
              <a:rPr lang="en-US" dirty="0"/>
              <a:t>ICT-G-4-1515-21</a:t>
            </a:r>
          </a:p>
          <a:p>
            <a:r>
              <a:rPr lang="en-US" dirty="0"/>
              <a:t>SIMIYU FAITH </a:t>
            </a:r>
          </a:p>
          <a:p>
            <a:r>
              <a:rPr lang="en-US" dirty="0"/>
              <a:t>ICT-G-4-1580-21</a:t>
            </a:r>
          </a:p>
          <a:p>
            <a:endParaRPr lang="en-US" dirty="0"/>
          </a:p>
          <a:p>
            <a:endParaRPr lang="en-US" dirty="0"/>
          </a:p>
          <a:p>
            <a:endParaRPr lang="en-US" dirty="0"/>
          </a:p>
          <a:p>
            <a:endParaRPr lang="en-US" dirty="0"/>
          </a:p>
          <a:p>
            <a:endParaRPr lang="en-US" dirty="0"/>
          </a:p>
          <a:p>
            <a:endParaRPr lang="en-ZA" dirty="0"/>
          </a:p>
        </p:txBody>
      </p:sp>
    </p:spTree>
    <p:extLst>
      <p:ext uri="{BB962C8B-B14F-4D97-AF65-F5344CB8AC3E}">
        <p14:creationId xmlns:p14="http://schemas.microsoft.com/office/powerpoint/2010/main" val="101035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902950-E8AA-E737-857C-BA39E145A57C}"/>
              </a:ext>
            </a:extLst>
          </p:cNvPr>
          <p:cNvSpPr txBox="1"/>
          <p:nvPr/>
        </p:nvSpPr>
        <p:spPr>
          <a:xfrm>
            <a:off x="407963" y="689317"/>
            <a:ext cx="10930597" cy="3970318"/>
          </a:xfrm>
          <a:prstGeom prst="rect">
            <a:avLst/>
          </a:prstGeom>
          <a:noFill/>
        </p:spPr>
        <p:txBody>
          <a:bodyPr wrap="square" rtlCol="0">
            <a:spAutoFit/>
          </a:bodyPr>
          <a:lstStyle/>
          <a:p>
            <a:r>
              <a:rPr lang="en-US" dirty="0"/>
              <a:t>UTILITIES</a:t>
            </a:r>
          </a:p>
          <a:p>
            <a:r>
              <a:rPr lang="en-US" dirty="0"/>
              <a:t>The </a:t>
            </a:r>
            <a:r>
              <a:rPr lang="en-US" dirty="0" err="1"/>
              <a:t>utililities</a:t>
            </a:r>
            <a:r>
              <a:rPr lang="en-US" dirty="0"/>
              <a:t> required include;</a:t>
            </a:r>
          </a:p>
          <a:p>
            <a:r>
              <a:rPr lang="en-US" dirty="0"/>
              <a:t>	power</a:t>
            </a:r>
          </a:p>
          <a:p>
            <a:r>
              <a:rPr lang="en-US" dirty="0"/>
              <a:t>	water</a:t>
            </a:r>
          </a:p>
          <a:p>
            <a:r>
              <a:rPr lang="en-US" dirty="0"/>
              <a:t>	trash pickup</a:t>
            </a:r>
          </a:p>
          <a:p>
            <a:r>
              <a:rPr lang="en-US" dirty="0"/>
              <a:t>	business communication</a:t>
            </a:r>
          </a:p>
          <a:p>
            <a:r>
              <a:rPr lang="en-US" dirty="0"/>
              <a:t>What we need in sage nail salon and spa include</a:t>
            </a:r>
          </a:p>
          <a:p>
            <a:r>
              <a:rPr lang="en-US" dirty="0"/>
              <a:t>	nail gel</a:t>
            </a:r>
          </a:p>
          <a:p>
            <a:r>
              <a:rPr lang="en-US" dirty="0"/>
              <a:t>	nail polish</a:t>
            </a:r>
          </a:p>
          <a:p>
            <a:r>
              <a:rPr lang="en-US" dirty="0"/>
              <a:t>	wigs</a:t>
            </a:r>
          </a:p>
          <a:p>
            <a:r>
              <a:rPr lang="en-US" dirty="0"/>
              <a:t>	hair drier</a:t>
            </a:r>
          </a:p>
          <a:p>
            <a:r>
              <a:rPr lang="en-US" dirty="0"/>
              <a:t> 	hot stone</a:t>
            </a:r>
          </a:p>
          <a:p>
            <a:r>
              <a:rPr lang="en-US" dirty="0"/>
              <a:t>	bubble bliss</a:t>
            </a:r>
          </a:p>
          <a:p>
            <a:r>
              <a:rPr lang="en-US" dirty="0"/>
              <a:t>	make </a:t>
            </a:r>
            <a:r>
              <a:rPr lang="en-US"/>
              <a:t>up products</a:t>
            </a:r>
            <a:endParaRPr lang="en-ZA"/>
          </a:p>
        </p:txBody>
      </p:sp>
    </p:spTree>
    <p:extLst>
      <p:ext uri="{BB962C8B-B14F-4D97-AF65-F5344CB8AC3E}">
        <p14:creationId xmlns:p14="http://schemas.microsoft.com/office/powerpoint/2010/main" val="1312705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C303-68F7-040E-B00D-136D91DA6CD6}"/>
              </a:ext>
            </a:extLst>
          </p:cNvPr>
          <p:cNvSpPr>
            <a:spLocks noGrp="1"/>
          </p:cNvSpPr>
          <p:nvPr>
            <p:ph type="title"/>
          </p:nvPr>
        </p:nvSpPr>
        <p:spPr/>
        <p:txBody>
          <a:bodyPr/>
          <a:lstStyle/>
          <a:p>
            <a:r>
              <a:rPr lang="en-US" dirty="0"/>
              <a:t>TABLE OF CONTENTS</a:t>
            </a:r>
            <a:endParaRPr lang="en-ZA" dirty="0"/>
          </a:p>
        </p:txBody>
      </p:sp>
      <p:sp>
        <p:nvSpPr>
          <p:cNvPr id="3" name="Content Placeholder 2">
            <a:extLst>
              <a:ext uri="{FF2B5EF4-FFF2-40B4-BE49-F238E27FC236}">
                <a16:creationId xmlns:a16="http://schemas.microsoft.com/office/drawing/2014/main" id="{3AFF5C2F-26E7-05D0-7260-BCA859CB00D1}"/>
              </a:ext>
            </a:extLst>
          </p:cNvPr>
          <p:cNvSpPr>
            <a:spLocks noGrp="1"/>
          </p:cNvSpPr>
          <p:nvPr>
            <p:ph idx="1"/>
          </p:nvPr>
        </p:nvSpPr>
        <p:spPr/>
        <p:txBody>
          <a:bodyPr/>
          <a:lstStyle/>
          <a:p>
            <a:r>
              <a:rPr lang="en-US" dirty="0"/>
              <a:t>Business description</a:t>
            </a:r>
          </a:p>
          <a:p>
            <a:r>
              <a:rPr lang="en-US" dirty="0"/>
              <a:t>Marketing plan</a:t>
            </a:r>
          </a:p>
          <a:p>
            <a:r>
              <a:rPr lang="en-US" dirty="0"/>
              <a:t>Management and organization plan</a:t>
            </a:r>
          </a:p>
          <a:p>
            <a:r>
              <a:rPr lang="en-US" dirty="0"/>
              <a:t>Production/operational plan</a:t>
            </a:r>
          </a:p>
          <a:p>
            <a:r>
              <a:rPr lang="en-US" dirty="0"/>
              <a:t>Financial plan</a:t>
            </a:r>
            <a:endParaRPr lang="en-ZA" dirty="0"/>
          </a:p>
        </p:txBody>
      </p:sp>
    </p:spTree>
    <p:extLst>
      <p:ext uri="{BB962C8B-B14F-4D97-AF65-F5344CB8AC3E}">
        <p14:creationId xmlns:p14="http://schemas.microsoft.com/office/powerpoint/2010/main" val="360879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0756B-B18D-45F1-E68E-94ABA67CADF4}"/>
              </a:ext>
            </a:extLst>
          </p:cNvPr>
          <p:cNvSpPr>
            <a:spLocks noGrp="1"/>
          </p:cNvSpPr>
          <p:nvPr>
            <p:ph type="title"/>
          </p:nvPr>
        </p:nvSpPr>
        <p:spPr/>
        <p:txBody>
          <a:bodyPr/>
          <a:lstStyle/>
          <a:p>
            <a:r>
              <a:rPr lang="en-US" dirty="0"/>
              <a:t>BUSINESS DESCRIPTION</a:t>
            </a:r>
            <a:endParaRPr lang="en-ZA" dirty="0"/>
          </a:p>
        </p:txBody>
      </p:sp>
      <p:sp>
        <p:nvSpPr>
          <p:cNvPr id="3" name="Content Placeholder 2">
            <a:extLst>
              <a:ext uri="{FF2B5EF4-FFF2-40B4-BE49-F238E27FC236}">
                <a16:creationId xmlns:a16="http://schemas.microsoft.com/office/drawing/2014/main" id="{2376E0BB-28D9-122A-D844-6CE9B93C062C}"/>
              </a:ext>
            </a:extLst>
          </p:cNvPr>
          <p:cNvSpPr>
            <a:spLocks noGrp="1"/>
          </p:cNvSpPr>
          <p:nvPr>
            <p:ph idx="1"/>
          </p:nvPr>
        </p:nvSpPr>
        <p:spPr/>
        <p:txBody>
          <a:bodyPr/>
          <a:lstStyle/>
          <a:p>
            <a:r>
              <a:rPr lang="en-US" u="sng" dirty="0"/>
              <a:t>MISSION</a:t>
            </a:r>
          </a:p>
          <a:p>
            <a:pPr marL="0" indent="0">
              <a:buNone/>
            </a:pPr>
            <a:r>
              <a:rPr lang="en-ZA" sz="2400" dirty="0"/>
              <a:t>To offer quality services and products that enhance client’s physical appearance and mental relaxation at an affordable price</a:t>
            </a:r>
          </a:p>
          <a:p>
            <a:pPr marL="0" indent="0">
              <a:buNone/>
            </a:pPr>
            <a:r>
              <a:rPr lang="en-ZA" sz="2400" u="sng" dirty="0"/>
              <a:t>VISION</a:t>
            </a:r>
          </a:p>
          <a:p>
            <a:pPr marL="0" indent="0">
              <a:buNone/>
            </a:pPr>
            <a:r>
              <a:rPr lang="en-ZA" sz="2400" dirty="0"/>
              <a:t>To ensure every client feels comfortable and welcome and receives outstanding service from the time they arrive to the time they leave.</a:t>
            </a:r>
          </a:p>
        </p:txBody>
      </p:sp>
    </p:spTree>
    <p:extLst>
      <p:ext uri="{BB962C8B-B14F-4D97-AF65-F5344CB8AC3E}">
        <p14:creationId xmlns:p14="http://schemas.microsoft.com/office/powerpoint/2010/main" val="1547597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BB47A-4D38-82E7-D1F5-6D7224EC798E}"/>
              </a:ext>
            </a:extLst>
          </p:cNvPr>
          <p:cNvSpPr>
            <a:spLocks noGrp="1"/>
          </p:cNvSpPr>
          <p:nvPr>
            <p:ph type="title"/>
          </p:nvPr>
        </p:nvSpPr>
        <p:spPr/>
        <p:txBody>
          <a:bodyPr/>
          <a:lstStyle/>
          <a:p>
            <a:r>
              <a:rPr lang="en-US" dirty="0"/>
              <a:t>MARKETING PLAN</a:t>
            </a:r>
            <a:endParaRPr lang="en-ZA" dirty="0"/>
          </a:p>
        </p:txBody>
      </p:sp>
      <p:sp>
        <p:nvSpPr>
          <p:cNvPr id="3" name="Content Placeholder 2">
            <a:extLst>
              <a:ext uri="{FF2B5EF4-FFF2-40B4-BE49-F238E27FC236}">
                <a16:creationId xmlns:a16="http://schemas.microsoft.com/office/drawing/2014/main" id="{71E086E3-5B15-85F2-3443-86DA204893D3}"/>
              </a:ext>
            </a:extLst>
          </p:cNvPr>
          <p:cNvSpPr>
            <a:spLocks noGrp="1"/>
          </p:cNvSpPr>
          <p:nvPr>
            <p:ph idx="1"/>
          </p:nvPr>
        </p:nvSpPr>
        <p:spPr/>
        <p:txBody>
          <a:bodyPr/>
          <a:lstStyle/>
          <a:p>
            <a:r>
              <a:rPr lang="en-US" dirty="0"/>
              <a:t>Our target customers include ladies who need their hair, nails and make up done and anyone in general who needs massages.</a:t>
            </a:r>
          </a:p>
          <a:p>
            <a:r>
              <a:rPr lang="en-US" dirty="0"/>
              <a:t>Our spa will be providing services such as manicure , pedicure , wig installation, braiding, make up, massaging and hair dyeing.</a:t>
            </a:r>
            <a:endParaRPr lang="en-ZA" dirty="0"/>
          </a:p>
        </p:txBody>
      </p:sp>
    </p:spTree>
    <p:extLst>
      <p:ext uri="{BB962C8B-B14F-4D97-AF65-F5344CB8AC3E}">
        <p14:creationId xmlns:p14="http://schemas.microsoft.com/office/powerpoint/2010/main" val="2869520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987E7-FEC6-4997-2E25-35D6F22BB90B}"/>
              </a:ext>
            </a:extLst>
          </p:cNvPr>
          <p:cNvSpPr>
            <a:spLocks noGrp="1"/>
          </p:cNvSpPr>
          <p:nvPr>
            <p:ph type="title"/>
          </p:nvPr>
        </p:nvSpPr>
        <p:spPr/>
        <p:txBody>
          <a:bodyPr/>
          <a:lstStyle/>
          <a:p>
            <a:r>
              <a:rPr lang="en-US" dirty="0"/>
              <a:t>MANAGEMENT AND ORGANIZATIONAL PLAN</a:t>
            </a:r>
            <a:endParaRPr lang="en-ZA" dirty="0"/>
          </a:p>
        </p:txBody>
      </p:sp>
      <p:sp>
        <p:nvSpPr>
          <p:cNvPr id="3" name="Content Placeholder 2">
            <a:extLst>
              <a:ext uri="{FF2B5EF4-FFF2-40B4-BE49-F238E27FC236}">
                <a16:creationId xmlns:a16="http://schemas.microsoft.com/office/drawing/2014/main" id="{D621E205-A91C-586E-7383-5F70DECC332B}"/>
              </a:ext>
            </a:extLst>
          </p:cNvPr>
          <p:cNvSpPr>
            <a:spLocks noGrp="1"/>
          </p:cNvSpPr>
          <p:nvPr>
            <p:ph idx="1"/>
          </p:nvPr>
        </p:nvSpPr>
        <p:spPr/>
        <p:txBody>
          <a:bodyPr/>
          <a:lstStyle/>
          <a:p>
            <a:endParaRPr lang="en-ZA" dirty="0"/>
          </a:p>
        </p:txBody>
      </p:sp>
      <p:sp>
        <p:nvSpPr>
          <p:cNvPr id="4" name="Rectangle 3">
            <a:extLst>
              <a:ext uri="{FF2B5EF4-FFF2-40B4-BE49-F238E27FC236}">
                <a16:creationId xmlns:a16="http://schemas.microsoft.com/office/drawing/2014/main" id="{916420EC-3737-3EC1-CF2F-9CE4E4165611}"/>
              </a:ext>
            </a:extLst>
          </p:cNvPr>
          <p:cNvSpPr/>
          <p:nvPr/>
        </p:nvSpPr>
        <p:spPr>
          <a:xfrm>
            <a:off x="4516460" y="2012465"/>
            <a:ext cx="2588456" cy="492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CEO</a:t>
            </a:r>
            <a:endParaRPr lang="en-ZA" dirty="0"/>
          </a:p>
        </p:txBody>
      </p:sp>
      <p:sp>
        <p:nvSpPr>
          <p:cNvPr id="5" name="Arrow: Down 4">
            <a:extLst>
              <a:ext uri="{FF2B5EF4-FFF2-40B4-BE49-F238E27FC236}">
                <a16:creationId xmlns:a16="http://schemas.microsoft.com/office/drawing/2014/main" id="{6F3DC3C5-651D-F18C-0103-F86D4E06CB9E}"/>
              </a:ext>
            </a:extLst>
          </p:cNvPr>
          <p:cNvSpPr/>
          <p:nvPr/>
        </p:nvSpPr>
        <p:spPr>
          <a:xfrm>
            <a:off x="5412834" y="2702587"/>
            <a:ext cx="492368" cy="7280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5">
            <a:extLst>
              <a:ext uri="{FF2B5EF4-FFF2-40B4-BE49-F238E27FC236}">
                <a16:creationId xmlns:a16="http://schemas.microsoft.com/office/drawing/2014/main" id="{0EC63415-125D-057E-58F5-4962D9379BB4}"/>
              </a:ext>
            </a:extLst>
          </p:cNvPr>
          <p:cNvSpPr/>
          <p:nvPr/>
        </p:nvSpPr>
        <p:spPr>
          <a:xfrm>
            <a:off x="7290580" y="3563937"/>
            <a:ext cx="3031589" cy="492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STAFF</a:t>
            </a:r>
            <a:endParaRPr lang="en-ZA" dirty="0"/>
          </a:p>
        </p:txBody>
      </p:sp>
      <p:sp>
        <p:nvSpPr>
          <p:cNvPr id="7" name="Rectangle 6">
            <a:extLst>
              <a:ext uri="{FF2B5EF4-FFF2-40B4-BE49-F238E27FC236}">
                <a16:creationId xmlns:a16="http://schemas.microsoft.com/office/drawing/2014/main" id="{1658D1FC-29DB-E185-7751-0053A3364A47}"/>
              </a:ext>
            </a:extLst>
          </p:cNvPr>
          <p:cNvSpPr/>
          <p:nvPr/>
        </p:nvSpPr>
        <p:spPr>
          <a:xfrm>
            <a:off x="3031000" y="3563937"/>
            <a:ext cx="1239132" cy="586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FINANCIAL MANAGER</a:t>
            </a:r>
            <a:endParaRPr lang="en-ZA" dirty="0"/>
          </a:p>
        </p:txBody>
      </p:sp>
      <p:sp>
        <p:nvSpPr>
          <p:cNvPr id="9" name="Arrow: Right 8">
            <a:extLst>
              <a:ext uri="{FF2B5EF4-FFF2-40B4-BE49-F238E27FC236}">
                <a16:creationId xmlns:a16="http://schemas.microsoft.com/office/drawing/2014/main" id="{1E4687A6-6A95-05A2-3935-F435C66F25AD}"/>
              </a:ext>
            </a:extLst>
          </p:cNvPr>
          <p:cNvSpPr/>
          <p:nvPr/>
        </p:nvSpPr>
        <p:spPr>
          <a:xfrm>
            <a:off x="6641704" y="3628344"/>
            <a:ext cx="674075" cy="492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Rectangle 10">
            <a:extLst>
              <a:ext uri="{FF2B5EF4-FFF2-40B4-BE49-F238E27FC236}">
                <a16:creationId xmlns:a16="http://schemas.microsoft.com/office/drawing/2014/main" id="{67BDF23A-C20C-97A0-A7B2-649395BEC2ED}"/>
              </a:ext>
            </a:extLst>
          </p:cNvPr>
          <p:cNvSpPr/>
          <p:nvPr/>
        </p:nvSpPr>
        <p:spPr>
          <a:xfrm>
            <a:off x="968333" y="3577349"/>
            <a:ext cx="1686950" cy="510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PRUCTION MANAGER</a:t>
            </a:r>
            <a:endParaRPr lang="en-ZA" dirty="0"/>
          </a:p>
        </p:txBody>
      </p:sp>
      <p:sp>
        <p:nvSpPr>
          <p:cNvPr id="12" name="Arrow: Right 11">
            <a:extLst>
              <a:ext uri="{FF2B5EF4-FFF2-40B4-BE49-F238E27FC236}">
                <a16:creationId xmlns:a16="http://schemas.microsoft.com/office/drawing/2014/main" id="{0FA28F52-6DBB-E37B-1957-3DCE40BA2ADD}"/>
              </a:ext>
            </a:extLst>
          </p:cNvPr>
          <p:cNvSpPr/>
          <p:nvPr/>
        </p:nvSpPr>
        <p:spPr>
          <a:xfrm>
            <a:off x="2700994" y="3593501"/>
            <a:ext cx="321213" cy="4783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CDFD66DA-E875-4539-88A3-19562285C2C4}"/>
              </a:ext>
            </a:extLst>
          </p:cNvPr>
          <p:cNvSpPr/>
          <p:nvPr/>
        </p:nvSpPr>
        <p:spPr>
          <a:xfrm>
            <a:off x="4753995" y="3530043"/>
            <a:ext cx="1810046" cy="586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MARKETING DIRECTOR</a:t>
            </a:r>
            <a:endParaRPr lang="en-ZA" dirty="0"/>
          </a:p>
        </p:txBody>
      </p:sp>
      <p:sp>
        <p:nvSpPr>
          <p:cNvPr id="14" name="Arrow: Right 13">
            <a:extLst>
              <a:ext uri="{FF2B5EF4-FFF2-40B4-BE49-F238E27FC236}">
                <a16:creationId xmlns:a16="http://schemas.microsoft.com/office/drawing/2014/main" id="{F4023209-B1F2-01DE-10A8-78CC6C2B36D5}"/>
              </a:ext>
            </a:extLst>
          </p:cNvPr>
          <p:cNvSpPr/>
          <p:nvPr/>
        </p:nvSpPr>
        <p:spPr>
          <a:xfrm>
            <a:off x="4278925" y="3576884"/>
            <a:ext cx="475070" cy="492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365543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71D00-057B-758A-D345-7222C0D087A0}"/>
              </a:ext>
            </a:extLst>
          </p:cNvPr>
          <p:cNvSpPr>
            <a:spLocks noGrp="1"/>
          </p:cNvSpPr>
          <p:nvPr>
            <p:ph type="title"/>
          </p:nvPr>
        </p:nvSpPr>
        <p:spPr/>
        <p:txBody>
          <a:bodyPr/>
          <a:lstStyle/>
          <a:p>
            <a:r>
              <a:rPr lang="en-US" dirty="0"/>
              <a:t>PRODUCTION OR OPERATIONAL PROCESS</a:t>
            </a:r>
            <a:endParaRPr lang="en-ZA" dirty="0"/>
          </a:p>
        </p:txBody>
      </p:sp>
      <p:sp>
        <p:nvSpPr>
          <p:cNvPr id="3" name="Content Placeholder 2">
            <a:extLst>
              <a:ext uri="{FF2B5EF4-FFF2-40B4-BE49-F238E27FC236}">
                <a16:creationId xmlns:a16="http://schemas.microsoft.com/office/drawing/2014/main" id="{726666AD-2269-11FD-F0FC-B5FA1126991C}"/>
              </a:ext>
            </a:extLst>
          </p:cNvPr>
          <p:cNvSpPr>
            <a:spLocks noGrp="1"/>
          </p:cNvSpPr>
          <p:nvPr>
            <p:ph idx="1"/>
          </p:nvPr>
        </p:nvSpPr>
        <p:spPr/>
        <p:txBody>
          <a:bodyPr/>
          <a:lstStyle/>
          <a:p>
            <a:r>
              <a:rPr lang="en-US" dirty="0"/>
              <a:t>Our operational process includes finding a suitable location, buying required raw material, production and selling of services and </a:t>
            </a:r>
            <a:r>
              <a:rPr lang="en-US" dirty="0" err="1"/>
              <a:t>products,employing</a:t>
            </a:r>
            <a:r>
              <a:rPr lang="en-US" dirty="0"/>
              <a:t> committed personnel  to work at our spa and getting our legal requirements.</a:t>
            </a:r>
            <a:endParaRPr lang="en-ZA" dirty="0"/>
          </a:p>
        </p:txBody>
      </p:sp>
    </p:spTree>
    <p:extLst>
      <p:ext uri="{BB962C8B-B14F-4D97-AF65-F5344CB8AC3E}">
        <p14:creationId xmlns:p14="http://schemas.microsoft.com/office/powerpoint/2010/main" val="1667777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29C9C-D6BC-F895-75FD-E7B4C740C50D}"/>
              </a:ext>
            </a:extLst>
          </p:cNvPr>
          <p:cNvSpPr>
            <a:spLocks noGrp="1"/>
          </p:cNvSpPr>
          <p:nvPr>
            <p:ph type="title"/>
          </p:nvPr>
        </p:nvSpPr>
        <p:spPr/>
        <p:txBody>
          <a:bodyPr/>
          <a:lstStyle/>
          <a:p>
            <a:r>
              <a:rPr lang="en-US" dirty="0"/>
              <a:t>FINANCIAL PLAN</a:t>
            </a:r>
            <a:endParaRPr lang="en-ZA" dirty="0"/>
          </a:p>
        </p:txBody>
      </p:sp>
      <p:sp>
        <p:nvSpPr>
          <p:cNvPr id="3" name="Content Placeholder 2">
            <a:extLst>
              <a:ext uri="{FF2B5EF4-FFF2-40B4-BE49-F238E27FC236}">
                <a16:creationId xmlns:a16="http://schemas.microsoft.com/office/drawing/2014/main" id="{5E8E4A5A-606D-B7F0-409A-5695E30751AD}"/>
              </a:ext>
            </a:extLst>
          </p:cNvPr>
          <p:cNvSpPr>
            <a:spLocks noGrp="1"/>
          </p:cNvSpPr>
          <p:nvPr>
            <p:ph idx="1"/>
          </p:nvPr>
        </p:nvSpPr>
        <p:spPr/>
        <p:txBody>
          <a:bodyPr/>
          <a:lstStyle/>
          <a:p>
            <a:r>
              <a:rPr lang="en-US" dirty="0"/>
              <a:t>It includes a list of our current financing ,goals and strategies set to achieve these goals. Includes cash flow, </a:t>
            </a:r>
            <a:r>
              <a:rPr lang="en-US" dirty="0" err="1"/>
              <a:t>savings,debts,insurance</a:t>
            </a:r>
            <a:r>
              <a:rPr lang="en-US" dirty="0"/>
              <a:t>.</a:t>
            </a:r>
          </a:p>
          <a:p>
            <a:r>
              <a:rPr lang="en-US" dirty="0"/>
              <a:t>Our desired financing is contribution from our partners and funding from investors.</a:t>
            </a:r>
            <a:endParaRPr lang="en-ZA" dirty="0"/>
          </a:p>
        </p:txBody>
      </p:sp>
    </p:spTree>
    <p:extLst>
      <p:ext uri="{BB962C8B-B14F-4D97-AF65-F5344CB8AC3E}">
        <p14:creationId xmlns:p14="http://schemas.microsoft.com/office/powerpoint/2010/main" val="836303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FD85-2B1A-B92B-F47A-4B7330837853}"/>
              </a:ext>
            </a:extLst>
          </p:cNvPr>
          <p:cNvSpPr>
            <a:spLocks noGrp="1"/>
          </p:cNvSpPr>
          <p:nvPr>
            <p:ph type="title"/>
          </p:nvPr>
        </p:nvSpPr>
        <p:spPr/>
        <p:txBody>
          <a:bodyPr/>
          <a:lstStyle/>
          <a:p>
            <a:r>
              <a:rPr lang="en-US" dirty="0"/>
              <a:t>EXECUTIVE SUMMARY</a:t>
            </a:r>
            <a:endParaRPr lang="en-ZA" dirty="0"/>
          </a:p>
        </p:txBody>
      </p:sp>
      <p:sp>
        <p:nvSpPr>
          <p:cNvPr id="3" name="Content Placeholder 2">
            <a:extLst>
              <a:ext uri="{FF2B5EF4-FFF2-40B4-BE49-F238E27FC236}">
                <a16:creationId xmlns:a16="http://schemas.microsoft.com/office/drawing/2014/main" id="{9A6617D1-AAE3-9BAD-DEFC-0402766B06B5}"/>
              </a:ext>
            </a:extLst>
          </p:cNvPr>
          <p:cNvSpPr>
            <a:spLocks noGrp="1"/>
          </p:cNvSpPr>
          <p:nvPr>
            <p:ph idx="1"/>
          </p:nvPr>
        </p:nvSpPr>
        <p:spPr/>
        <p:txBody>
          <a:bodyPr/>
          <a:lstStyle/>
          <a:p>
            <a:r>
              <a:rPr lang="en-US" dirty="0"/>
              <a:t>The business will be dealing with beauty services ,the partners agreed to this due to the increased market in the beauty sector. The partners found the viability for the business to start in April under partnership act. It will commence after obtaining the license.</a:t>
            </a:r>
            <a:endParaRPr lang="en-ZA" dirty="0"/>
          </a:p>
        </p:txBody>
      </p:sp>
    </p:spTree>
    <p:extLst>
      <p:ext uri="{BB962C8B-B14F-4D97-AF65-F5344CB8AC3E}">
        <p14:creationId xmlns:p14="http://schemas.microsoft.com/office/powerpoint/2010/main" val="3675689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92DA19-88AC-FD0E-B4BA-9DC49FCA0A12}"/>
              </a:ext>
            </a:extLst>
          </p:cNvPr>
          <p:cNvSpPr txBox="1"/>
          <p:nvPr/>
        </p:nvSpPr>
        <p:spPr>
          <a:xfrm>
            <a:off x="815926" y="689317"/>
            <a:ext cx="10508566" cy="2031325"/>
          </a:xfrm>
          <a:prstGeom prst="rect">
            <a:avLst/>
          </a:prstGeom>
          <a:noFill/>
        </p:spPr>
        <p:txBody>
          <a:bodyPr wrap="square" rtlCol="0">
            <a:spAutoFit/>
          </a:bodyPr>
          <a:lstStyle/>
          <a:p>
            <a:r>
              <a:rPr lang="en-US" dirty="0"/>
              <a:t>LOCATION</a:t>
            </a:r>
          </a:p>
          <a:p>
            <a:r>
              <a:rPr lang="en-US" dirty="0"/>
              <a:t>Sage nail salon and spa is located along </a:t>
            </a:r>
            <a:r>
              <a:rPr lang="en-US" dirty="0" err="1"/>
              <a:t>Latema</a:t>
            </a:r>
            <a:r>
              <a:rPr lang="en-US" dirty="0"/>
              <a:t> road opposite Samsung shop</a:t>
            </a:r>
          </a:p>
          <a:p>
            <a:r>
              <a:rPr lang="en-US" dirty="0"/>
              <a:t>COMPETITORS</a:t>
            </a:r>
          </a:p>
          <a:p>
            <a:r>
              <a:rPr lang="en-US" dirty="0"/>
              <a:t>Beauty supply shops</a:t>
            </a:r>
          </a:p>
          <a:p>
            <a:r>
              <a:rPr lang="en-US" dirty="0"/>
              <a:t>Beauty salons</a:t>
            </a:r>
          </a:p>
          <a:p>
            <a:r>
              <a:rPr lang="en-US" dirty="0"/>
              <a:t>EMPLOYEES</a:t>
            </a:r>
          </a:p>
          <a:p>
            <a:r>
              <a:rPr lang="en-US" dirty="0"/>
              <a:t>The sage nail salon and spa require employees at a maximum of 20 employees </a:t>
            </a:r>
            <a:endParaRPr lang="en-ZA" dirty="0"/>
          </a:p>
        </p:txBody>
      </p:sp>
    </p:spTree>
    <p:extLst>
      <p:ext uri="{BB962C8B-B14F-4D97-AF65-F5344CB8AC3E}">
        <p14:creationId xmlns:p14="http://schemas.microsoft.com/office/powerpoint/2010/main" val="3962883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358</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BUSINESS PLAN FOR SAGE NAIL SALON AND SPA</vt:lpstr>
      <vt:lpstr>TABLE OF CONTENTS</vt:lpstr>
      <vt:lpstr>BUSINESS DESCRIPTION</vt:lpstr>
      <vt:lpstr>MARKETING PLAN</vt:lpstr>
      <vt:lpstr>MANAGEMENT AND ORGANIZATIONAL PLAN</vt:lpstr>
      <vt:lpstr>PRODUCTION OR OPERATIONAL PROCESS</vt:lpstr>
      <vt:lpstr>FINANCIAL PLAN</vt:lpstr>
      <vt:lpstr>EXECUTIVE SUMMARY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PLAN FOR SAGE NAIL SALON AND SPA</dc:title>
  <dc:creator>Tabiness Simwa</dc:creator>
  <cp:lastModifiedBy>Tabiness Simwa</cp:lastModifiedBy>
  <cp:revision>2</cp:revision>
  <dcterms:created xsi:type="dcterms:W3CDTF">2023-03-22T14:42:17Z</dcterms:created>
  <dcterms:modified xsi:type="dcterms:W3CDTF">2023-03-23T08:32:03Z</dcterms:modified>
</cp:coreProperties>
</file>