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96" r:id="rId2"/>
    <p:sldId id="28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9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CDEF793-4870-437C-8ACA-86BBEBB6CC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E19FE8-E4DA-4384-810B-6B7E1F55D2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CC48000-783C-437E-874F-1E1966DB70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4BE9F5B3-BFF7-4053-82F6-42A663AE67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5C648BD-434D-431B-B4D5-BBFE0DC008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B736268D-93FD-408C-AD79-E4D05BE11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CE4906-9D89-48FE-9FEA-A53FF65CE89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F3F2A52-C8AC-46E4-87D5-C2858805F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FEE183-FBF8-4A76-B880-6C367DE4151C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1DD28D0-50F6-443F-821D-2AB61D680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9FC634A-AD53-4838-AD6C-4E2C8CB76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7494A86-90BF-4D28-B58F-35780DABE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7B3588-E8A8-473A-A089-811C9FFE2F8C}" type="slidenum">
              <a:rPr lang="zh-TW" altLang="en-US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C46B3BB-82C9-481C-97E4-4ED470FC3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3740691-6DC5-4154-9F90-D015AEE93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D57969-8F83-4746-986D-DF79D866BC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F2395A-D06C-451E-8FC1-70916DC41351}" type="slidenum">
              <a:rPr lang="zh-TW" altLang="en-US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BB5601C-7E78-4653-9261-F77D4CAA4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BC5B00F-0C41-4132-9041-C20C6820E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B369823-92F5-437A-94F7-37E98F31A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C14637-510F-489E-899B-B9611591ACE7}" type="slidenum">
              <a:rPr lang="zh-TW" altLang="en-US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AFA7C7B-C5CD-4C53-8500-B06042071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754C03E-BE50-4DA4-B256-105175577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FADF69A-ACE2-4A90-ABC1-4AFC553CC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C5268A-F1A6-47AA-85C9-CF8467320A42}" type="slidenum">
              <a:rPr lang="zh-TW" altLang="en-US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D3F2DF1-DE58-4B73-9358-8516213902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3167ADC-6B64-4807-A8E5-787A65348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59CB092-52AF-4CAC-A47B-2555B8389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4D742C-05D2-47E8-9948-88C3095029B0}" type="slidenum">
              <a:rPr lang="zh-TW" altLang="en-US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F40AC32-60F5-4084-824F-FF17AEAFE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77FA26A-D404-4796-8FFD-BBA9A776B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5992AB7-6977-4873-9B5D-9AEB51B2C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9A2046-C5B4-4B0F-8CEE-DBF554392583}" type="slidenum">
              <a:rPr lang="zh-TW" altLang="en-US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31FD1E9-9B32-4EB2-A090-D904EAE08A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8C2EFD4-6511-4A0D-96F5-B3929A28A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C4DFF13-3C56-4BA6-9671-3B86126B19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C7913A-EADE-4E4D-BF13-8421D051F62C}" type="slidenum">
              <a:rPr lang="zh-TW" altLang="en-US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D0ABCA2-5B32-4AAF-A92F-0E3D846BF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26D8FEE-F3FB-4979-9D46-4C49D865F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41D1234-A438-4FC6-8E2A-61D54493C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40C655-1460-4C9C-97AC-98E343FBC272}" type="slidenum">
              <a:rPr lang="zh-TW" altLang="en-US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A4056BC-75E8-4E67-80F9-7BEE17FC6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6EAB922-3547-4FC6-9146-C13AB90A7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5B730CB-3C48-456A-B88F-57C902880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851B25-EB29-4F87-BB60-0C661CC02BE4}" type="slidenum">
              <a:rPr lang="zh-TW" altLang="en-US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2462D5B-DF91-438A-933B-4122963E1F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C653226-C84E-48D6-A15D-A8ECA83D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B58AC22-B6E2-46C6-978E-A7C39C76141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37AA6A7-C9C5-4488-B733-D025694CC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C8B0BCFB-C8A6-47B2-8A9D-831CF8C55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5DC99DD6-33D2-4C13-9D65-7E65C717E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FDDC2C61-DE1B-4BDC-B70D-893C1CE53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4104DAB-3078-4696-9072-2F25BD9D7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29BD0D3-BBA9-4855-89E4-9F3C8BB1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B9EC3E35-E199-40C0-BF82-8274ED09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51E4A9E-DC1A-4A32-B562-2A9D5A8AB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DA3F2B0-7A0C-40FC-9F4F-541BB2A9F0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91026EF-832E-4634-9EA0-16D71AA365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D179E3-73DE-41F7-BCD5-2964F26D1B05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0C6C707-3FB9-4D86-B52E-ECEB4993D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7</a:t>
            </a:r>
            <a:endParaRPr lang="en-US" altLang="zh-TW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6C48DA2-1807-4B8F-A079-10FEB7605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4340EC-16E1-46B9-AD61-00E25E846CD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905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5632674-21A1-44BD-BE2A-8E343D692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7CDB-7AAB-42FC-ACA0-1A95CB3B7AB4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7EFF265-24BD-49A5-B7B6-5EB7AADD9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9DDB1D-AFD8-4E2C-9F16-A2814B8E5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C156289F-972D-4150-8219-53A0885235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9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3375" y="609600"/>
            <a:ext cx="1947863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609600"/>
            <a:ext cx="5692775" cy="5105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454F9F4-BB1F-4B04-9F48-0B6661BAB1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0F96C-DDB3-4728-A343-BE6E83128B76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8F538FC-AE14-4DC9-BFA5-B36EFB3A1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6B7E4AE-E29F-471E-A99A-92FCB2469D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4720DC51-31E3-428F-B860-A56B134FCEE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334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BEB691-FBCD-4AC5-8577-16D728C8D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902F-F346-452F-88EC-5AA43CA8C7FE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7E8790A-7B84-4DE2-A2CA-87F23027A9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0F7DDD-974D-4E7B-B36D-A7E13977A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4D3B63AB-E034-4CAE-9957-6DB13C8761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557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F915BD7-079F-4FF4-97F3-1DFB5D0F90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3FEBE-CD12-4B4D-9616-53DEA41B53FC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F096803-A55E-4825-956A-52E2AF11B2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BAA5668-4225-4DC4-A662-2D5DAF69C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F540F241-5D7E-4112-BB36-9B4195CA4F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253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016878D-2C09-40BD-BFAA-005BF49C6D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05EC7-25A4-40AB-AF08-8D55FE0209EE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A906E56-08A7-4DB0-8B54-13CAD4B70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4A28DA-84BE-43BB-BB02-332C82D9D0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76433AE7-3185-4514-B23B-40F313C4FE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51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30076DA-99B1-47D3-8308-D8CD1C777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DC84-C76A-4D4B-9B5A-C5C877E09940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BEF3321-F534-4293-8B3C-E1A12D981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AE7D910-C084-418C-89B1-CA78E6408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59106FF5-7566-48F9-8909-03B10ABDC4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942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2528C6D-32E1-41D2-86EF-8D5181D05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AC1F2-0CD8-4D60-B412-34655E684E62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8B7EC80-55EF-49CE-8D3F-BFE4228EF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5DD1B15-21B9-404F-BFF5-E8B8C5DD2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6E4FB3D0-44F3-4E7B-9BA6-18862E942A2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659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4D157C1-6EDA-4781-BC3F-6188D4CB4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D48C-498C-4DD9-ADA2-791C4A739849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067B45E-B8A9-4F87-A419-A7587C9074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98101D-8CBD-475F-BB4D-4D31097D6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1E3B886C-2E58-4EB2-9249-09484FFE548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860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CEDD61-36E4-4110-A941-99E6E72A8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F3E19-87B8-4886-9DAE-12000A5AF775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12C2618-24D5-4C86-AA03-15A07F3EA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B846D6C-6556-4972-9C45-ACE7B60E7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73F99100-B5BF-43E8-9A17-F5763A3F7D0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96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7A62D25-E725-4CAB-9191-E49A68D24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EF7DE-145D-4E66-A99B-8EC7AEB54EC3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8162F8E-3186-40D9-8D04-1346B4F77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8D6CDF3-5451-4EE1-B972-3BDEF3859B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60F06276-1659-4022-98C8-51855303E0A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07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>
            <a:extLst>
              <a:ext uri="{FF2B5EF4-FFF2-40B4-BE49-F238E27FC236}">
                <a16:creationId xmlns:a16="http://schemas.microsoft.com/office/drawing/2014/main" id="{01E70A92-ECC7-4BB3-A160-0ACFE2926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93038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06A4C3AB-E09C-4146-95D6-2ACB9BD56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213C2633-7D51-4593-AF14-9388AA04DD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D3DC81B-41E9-4483-958B-C25D6A479527}" type="datetime1">
              <a:rPr lang="zh-TW" altLang="en-US"/>
              <a:pPr>
                <a:defRPr/>
              </a:pPr>
              <a:t>2022/2/25</a:t>
            </a:fld>
            <a:endParaRPr lang="en-US" altLang="zh-TW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3FB663A7-140C-4842-85A1-75E8A42434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CCF6B2D6-DE13-4E5B-AC11-39B8A6D7E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7</a:t>
            </a:r>
            <a:r>
              <a:rPr lang="en-US" altLang="zh-TW"/>
              <a:t> -</a:t>
            </a:r>
            <a:fld id="{155179CF-D1F9-4CFD-A87E-20EB4ED3BDE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>
            <a:extLst>
              <a:ext uri="{FF2B5EF4-FFF2-40B4-BE49-F238E27FC236}">
                <a16:creationId xmlns:a16="http://schemas.microsoft.com/office/drawing/2014/main" id="{0CAE878D-DBDB-4AB2-B04B-D3C1BBB59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C9C55752-0CED-45FE-AD77-65BB580C6137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7449405-05A9-4573-96E4-F5666D67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352800"/>
            <a:ext cx="7086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 sz="3200" b="1"/>
              <a:t>Dynamic Programming</a:t>
            </a:r>
            <a:endParaRPr lang="en-US" altLang="zh-TW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>
            <a:extLst>
              <a:ext uri="{FF2B5EF4-FFF2-40B4-BE49-F238E27FC236}">
                <a16:creationId xmlns:a16="http://schemas.microsoft.com/office/drawing/2014/main" id="{53D8577E-67BB-4232-85D7-5615BD16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ADBAB710-B8F3-43AD-99A2-43A726FD56D3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10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59F005-F2B6-4CC1-90A2-FE3BAAB9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Forward approach and backward approach:</a:t>
            </a:r>
            <a:endParaRPr lang="en-US" altLang="zh-TW" sz="2800" u="sng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Note that if the recurrence relations are formulated using the forward approach then the relations are solved backwards . </a:t>
            </a:r>
            <a:r>
              <a:rPr lang="en-US" altLang="zh-TW" sz="2400" dirty="0"/>
              <a:t>i.e., beginning with the last decision</a:t>
            </a:r>
            <a:endParaRPr lang="en-US" altLang="zh-TW" sz="2400" u="sng" dirty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</a:rPr>
              <a:t>On the other hand if the relations are formulated using the backward approach, they are solved forwards.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To solve a problem by using dynamic programming: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Find out the recurrence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Represent the problem by a multistage graph.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u="sng" dirty="0">
              <a:solidFill>
                <a:schemeClr val="hlink"/>
              </a:solidFill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E0B78915-5F45-431A-8F22-34C54AA7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93038" cy="642938"/>
          </a:xfrm>
          <a:noFill/>
        </p:spPr>
        <p:txBody>
          <a:bodyPr/>
          <a:lstStyle/>
          <a:p>
            <a:pPr eaLnBrk="1" hangingPunct="1"/>
            <a:r>
              <a:rPr lang="en-US" altLang="zh-TW"/>
              <a:t>Dynamic programming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編號版面配置區 5">
            <a:extLst>
              <a:ext uri="{FF2B5EF4-FFF2-40B4-BE49-F238E27FC236}">
                <a16:creationId xmlns:a16="http://schemas.microsoft.com/office/drawing/2014/main" id="{EF7AC937-80E1-44CA-9CC7-84967BF3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CA97BAF9-DC20-4BBC-BFF5-32005247AC1A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301A365-FE93-45FC-AD70-A98AD471D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Dynamic Programming</a:t>
            </a:r>
            <a:endParaRPr lang="zh-TW" altLang="en-US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53BAA2D-D179-4F94-B287-79EB626C1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u="sng">
                <a:solidFill>
                  <a:schemeClr val="hlink"/>
                </a:solidFill>
              </a:rPr>
              <a:t>Dynamic Programming</a:t>
            </a:r>
            <a:r>
              <a:rPr lang="en-US" altLang="zh-TW"/>
              <a:t> is an algorithm design method that can be used when the solution to a problem may be viewed as the result of a sequence of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編號版面配置區 5">
            <a:extLst>
              <a:ext uri="{FF2B5EF4-FFF2-40B4-BE49-F238E27FC236}">
                <a16:creationId xmlns:a16="http://schemas.microsoft.com/office/drawing/2014/main" id="{2CAF2C73-8A75-431B-BB04-B7C4B300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B066DF5F-7FC6-4CA0-8C6D-C538B764886F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3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3AB6BB5-0576-4366-9B3C-05D11E578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shortest path</a:t>
            </a:r>
            <a:endParaRPr lang="zh-TW" altLang="en-US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3BA2331-FB74-41CA-99E2-394ABB9CF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696200" cy="4459288"/>
          </a:xfrm>
        </p:spPr>
        <p:txBody>
          <a:bodyPr/>
          <a:lstStyle/>
          <a:p>
            <a:pPr eaLnBrk="1" hangingPunct="1"/>
            <a:r>
              <a:rPr lang="en-US" altLang="zh-TW" sz="2800"/>
              <a:t>To find a shortest path in a multi-stage graph</a:t>
            </a:r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endParaRPr lang="en-US" altLang="zh-TW" sz="2800"/>
          </a:p>
          <a:p>
            <a:pPr eaLnBrk="1" hangingPunct="1"/>
            <a:r>
              <a:rPr lang="en-US" altLang="zh-TW" sz="2800"/>
              <a:t>Apply the greedy method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   the shortest path from S to T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/>
              <a:t>         1 + 2 + 5 = 8 </a:t>
            </a:r>
            <a:endParaRPr lang="zh-TW" altLang="en-US" sz="2800"/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50D70F23-6B8C-4474-A179-8DD6C045B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438400"/>
          <a:ext cx="5486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4" imgW="4766424" imgH="1581213" progId="Visio.Drawing.6">
                  <p:embed/>
                </p:oleObj>
              </mc:Choice>
              <mc:Fallback>
                <p:oleObj name="VISIO" r:id="rId4" imgW="4766424" imgH="1581213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38400"/>
                        <a:ext cx="5486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5">
            <a:extLst>
              <a:ext uri="{FF2B5EF4-FFF2-40B4-BE49-F238E27FC236}">
                <a16:creationId xmlns:a16="http://schemas.microsoft.com/office/drawing/2014/main" id="{FDCC456C-E4CA-4158-86AC-6FF3749A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B778EABA-EA49-4598-8384-1AA5D2294979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4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F3CC3C0-2F57-44C9-970B-AFF9EC9E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93038" cy="693738"/>
          </a:xfrm>
        </p:spPr>
        <p:txBody>
          <a:bodyPr/>
          <a:lstStyle/>
          <a:p>
            <a:pPr eaLnBrk="1" hangingPunct="1"/>
            <a:r>
              <a:rPr lang="en-US" altLang="zh-TW"/>
              <a:t>The shortest path in multistage graphs</a:t>
            </a:r>
            <a:endParaRPr lang="zh-TW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6F8C694-0B80-404F-B19B-96275EAC2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/>
              <a:t>e.g. </a:t>
            </a:r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  <a:p>
            <a:pPr eaLnBrk="1" hangingPunct="1">
              <a:lnSpc>
                <a:spcPct val="90000"/>
              </a:lnSpc>
            </a:pPr>
            <a:endParaRPr lang="zh-TW" altLang="en-US" sz="2800"/>
          </a:p>
          <a:p>
            <a:pPr eaLnBrk="1" hangingPunct="1">
              <a:lnSpc>
                <a:spcPct val="90000"/>
              </a:lnSpc>
            </a:pPr>
            <a:endParaRPr lang="en-US" altLang="zh-TW" sz="2800"/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</a:t>
            </a:r>
            <a:r>
              <a:rPr lang="en-US" altLang="zh-TW" sz="2800" u="sng">
                <a:solidFill>
                  <a:schemeClr val="hlink"/>
                </a:solidFill>
              </a:rPr>
              <a:t>greedy method can not</a:t>
            </a:r>
            <a:r>
              <a:rPr lang="en-US" altLang="zh-TW" sz="2800"/>
              <a:t> be applied to this case:  (S, A, D, T)    1+4+18 = 23.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/>
              <a:t>The real shortest path is: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/>
              <a:t>            (S, C, F, T)    5+2+2 = 9. </a:t>
            </a:r>
            <a:endParaRPr lang="zh-TW" altLang="en-US" sz="2800"/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E700CC7B-2920-4D2C-B948-3F6CD3BB5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00200"/>
          <a:ext cx="544195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4" imgW="4792246" imgH="2697632" progId="Visio.Drawing.6">
                  <p:embed/>
                </p:oleObj>
              </mc:Choice>
              <mc:Fallback>
                <p:oleObj name="VISIO" r:id="rId4" imgW="4792246" imgH="269763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544195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>
            <a:extLst>
              <a:ext uri="{FF2B5EF4-FFF2-40B4-BE49-F238E27FC236}">
                <a16:creationId xmlns:a16="http://schemas.microsoft.com/office/drawing/2014/main" id="{FF9C6DE6-2112-4FED-895A-BA115350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FD1D501D-DDDD-43F0-A51B-37D5BDE38463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33D0E39-AE31-4179-BFB2-DAC19960E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8001000" cy="693738"/>
          </a:xfrm>
        </p:spPr>
        <p:txBody>
          <a:bodyPr/>
          <a:lstStyle/>
          <a:p>
            <a:pPr eaLnBrk="1" hangingPunct="1"/>
            <a:r>
              <a:rPr lang="en-US" altLang="zh-TW" sz="4000"/>
              <a:t>Dynamic programming approach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4D2041E-BD76-4398-81BE-804F1DC1C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TW" sz="2400"/>
              <a:t>Dynamic programming approach (</a:t>
            </a:r>
            <a:r>
              <a:rPr lang="en-US" altLang="zh-TW" sz="2400" u="sng">
                <a:solidFill>
                  <a:schemeClr val="hlink"/>
                </a:solidFill>
              </a:rPr>
              <a:t>forward approach</a:t>
            </a:r>
            <a:r>
              <a:rPr lang="en-US" altLang="zh-TW" sz="2400"/>
              <a:t>): </a:t>
            </a:r>
          </a:p>
          <a:p>
            <a:pPr eaLnBrk="1" hangingPunct="1"/>
            <a:endParaRPr lang="zh-TW" altLang="en-US" sz="2400"/>
          </a:p>
          <a:p>
            <a:pPr eaLnBrk="1" hangingPunct="1"/>
            <a:endParaRPr lang="zh-TW" altLang="en-US" sz="2400"/>
          </a:p>
          <a:p>
            <a:pPr eaLnBrk="1" hangingPunct="1"/>
            <a:endParaRPr lang="zh-TW" altLang="en-US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endParaRPr lang="en-US" altLang="zh-TW" sz="2400"/>
          </a:p>
          <a:p>
            <a:pPr eaLnBrk="1" hangingPunct="1"/>
            <a:r>
              <a:rPr lang="en-US" altLang="zh-TW" sz="2400"/>
              <a:t>d(S, T) = min{1+d(A, T), 2+d(B, T), 5+d(C, T)} 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DB5FC28D-1C71-4DE4-B17E-6B1412580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286000"/>
          <a:ext cx="43434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VISIO" r:id="rId4" imgW="2949775" imgH="1802978" progId="Visio.Drawing.6">
                  <p:embed/>
                </p:oleObj>
              </mc:Choice>
              <mc:Fallback>
                <p:oleObj name="VISIO" r:id="rId4" imgW="2949775" imgH="18029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0"/>
                        <a:ext cx="43434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FB0A3FDA-F021-4C86-BAF8-91B216BAE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5029200"/>
          <a:ext cx="35052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VISIO" r:id="rId6" imgW="2949775" imgH="1231858" progId="Visio.Drawing.6">
                  <p:embed/>
                </p:oleObj>
              </mc:Choice>
              <mc:Fallback>
                <p:oleObj name="VISIO" r:id="rId6" imgW="2949775" imgH="1231858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029200"/>
                        <a:ext cx="35052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>
            <a:extLst>
              <a:ext uri="{FF2B5EF4-FFF2-40B4-BE49-F238E27FC236}">
                <a16:creationId xmlns:a16="http://schemas.microsoft.com/office/drawing/2014/main" id="{DB201C19-9A90-4943-9F18-0EC05F2A1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53340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TW"/>
              <a:t> d(A,T) = min{4+d(D,T), 11+d(E,T)}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TW"/>
              <a:t>  = min{4+18, 11+13} = 22.</a:t>
            </a:r>
            <a:endParaRPr lang="zh-TW" altLang="en-US"/>
          </a:p>
          <a:p>
            <a:pPr eaLnBrk="1" hangingPunct="1">
              <a:spcBef>
                <a:spcPct val="50000"/>
              </a:spcBef>
            </a:pPr>
            <a:endParaRPr lang="zh-TW" altLang="en-US"/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A5EFA500-DC34-4DB9-9361-3AD0AAC50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362200"/>
          <a:ext cx="41910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VISIO" r:id="rId8" imgW="4792246" imgH="2697632" progId="Visio.Drawing.6">
                  <p:embed/>
                </p:oleObj>
              </mc:Choice>
              <mc:Fallback>
                <p:oleObj name="VISIO" r:id="rId8" imgW="4792246" imgH="2697632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41910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5">
            <a:extLst>
              <a:ext uri="{FF2B5EF4-FFF2-40B4-BE49-F238E27FC236}">
                <a16:creationId xmlns:a16="http://schemas.microsoft.com/office/drawing/2014/main" id="{7629E6D2-0935-4E0C-A6D8-E33F09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EFC005E4-CB80-45BF-BD88-D3B2FC505E80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6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A21C8F0-6A0D-4422-8018-7AF5099ED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2550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d(B, T) = min{9+d(D, T), 5+d(E, T), 16+d(F, T)}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  = min{9+18, 5+13, 16+2} = 18.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d(C, T) = min{ 2+d(F, T) } = 2+2 = 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d(S, T) = min{1+d(A, T), 2+d(B, T), 5+d(C, T)}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  = min{1+22, 2+18, 5+4}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  = min{23, 20, 9} = 9.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000" b="1" dirty="0"/>
              <a:t>NB: </a:t>
            </a:r>
            <a:r>
              <a:rPr lang="en-US" altLang="zh-TW" sz="2000" dirty="0"/>
              <a:t>The above method of reasoning is called </a:t>
            </a:r>
            <a:r>
              <a:rPr lang="en-US" altLang="zh-TW" sz="20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backward reasoning.</a:t>
            </a:r>
            <a:endParaRPr lang="zh-TW" altLang="en-US" sz="2000" b="1" dirty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85056526-C157-4B89-8E6F-2ECE58CA5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424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07D1CF62-EED6-41D7-95C6-E80334C7F3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676400"/>
          <a:ext cx="3962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4" imgW="3148584" imgH="1898904" progId="Visio.Drawing.6">
                  <p:embed/>
                </p:oleObj>
              </mc:Choice>
              <mc:Fallback>
                <p:oleObj r:id="rId4" imgW="3148584" imgH="189890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612" r="3389" b="-2408"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962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036B7333-0781-442A-AECF-101B06285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752600"/>
          <a:ext cx="441960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VISIO" r:id="rId6" imgW="4792246" imgH="2697632" progId="Visio.Drawing.6">
                  <p:embed/>
                </p:oleObj>
              </mc:Choice>
              <mc:Fallback>
                <p:oleObj name="VISIO" r:id="rId6" imgW="4792246" imgH="269763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4419600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>
            <a:extLst>
              <a:ext uri="{FF2B5EF4-FFF2-40B4-BE49-F238E27FC236}">
                <a16:creationId xmlns:a16="http://schemas.microsoft.com/office/drawing/2014/main" id="{E639E581-6DEA-4801-A8FC-6261996E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5083CB10-32C3-4F1E-925E-B53E1720D4B9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7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6ACBA642-A6E3-4D84-A233-D2B2B824E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93038" cy="693738"/>
          </a:xfrm>
        </p:spPr>
        <p:txBody>
          <a:bodyPr/>
          <a:lstStyle/>
          <a:p>
            <a:pPr eaLnBrk="1" hangingPunct="1"/>
            <a:r>
              <a:rPr lang="en-US" altLang="zh-TW"/>
              <a:t>Backward approach </a:t>
            </a:r>
            <a:br>
              <a:rPr lang="en-US" altLang="zh-TW"/>
            </a:br>
            <a:r>
              <a:rPr lang="en-US" altLang="zh-TW"/>
              <a:t>(forward reasoning)</a:t>
            </a:r>
            <a:r>
              <a:rPr lang="en-US" altLang="zh-TW" sz="3600"/>
              <a:t> </a:t>
            </a:r>
            <a:endParaRPr lang="zh-TW" altLang="en-US" sz="360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6FCD51E-B3C8-46B3-B6FF-FB0B5CDC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/>
              <a:t>d(S, A) = 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d(S, B) = 2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d(S, C) = 5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400" dirty="0"/>
              <a:t>d(S,D)=min{d(S,A)+d(A,D), d(S,B)+d(B,D)}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= min{ 1+4, 2+9 } = 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d(S,E)=min{d(S,A)+d(A,E), d(S,B)+d(B,E)}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= min{ 1+11, 2+5 } = 7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d(S,F)=min{d(S,B)+d(B,F), d(S,C)+d(C,F)}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            = min{ 2+16, 5+2 } = 7</a:t>
            </a:r>
          </a:p>
        </p:txBody>
      </p:sp>
      <p:graphicFrame>
        <p:nvGraphicFramePr>
          <p:cNvPr id="10245" name="Object 4">
            <a:extLst>
              <a:ext uri="{FF2B5EF4-FFF2-40B4-BE49-F238E27FC236}">
                <a16:creationId xmlns:a16="http://schemas.microsoft.com/office/drawing/2014/main" id="{B50A4237-7A95-4306-8D04-2BC962624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524000"/>
          <a:ext cx="5181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4" imgW="4792246" imgH="2697632" progId="Visio.Drawing.6">
                  <p:embed/>
                </p:oleObj>
              </mc:Choice>
              <mc:Fallback>
                <p:oleObj name="VISIO" r:id="rId4" imgW="4792246" imgH="269763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24000"/>
                        <a:ext cx="5181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>
            <a:extLst>
              <a:ext uri="{FF2B5EF4-FFF2-40B4-BE49-F238E27FC236}">
                <a16:creationId xmlns:a16="http://schemas.microsoft.com/office/drawing/2014/main" id="{EA35A8CB-BD7E-4425-BCE3-E2E9489B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44F06587-54CC-4C12-841C-0D01A6D841C1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8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705FD5-3A54-43AD-8721-872C1E18F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56792"/>
            <a:ext cx="7696200" cy="4575721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d(S,T) = min{d(S, D)+d(D, T), d(S,E)+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			      d(E,T), d(S, F)+d(F, T)}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             = min{ 5+18, 7+13, 7+2 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             = min{23, 20, 9}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/>
              <a:t>             = 9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aphicFrame>
        <p:nvGraphicFramePr>
          <p:cNvPr id="11268" name="Object 5">
            <a:extLst>
              <a:ext uri="{FF2B5EF4-FFF2-40B4-BE49-F238E27FC236}">
                <a16:creationId xmlns:a16="http://schemas.microsoft.com/office/drawing/2014/main" id="{9B9ADF5C-3CE8-456A-9F54-744F4A2F2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810000"/>
          <a:ext cx="51816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VISIO" r:id="rId4" imgW="4792246" imgH="2697632" progId="Visio.Drawing.6">
                  <p:embed/>
                </p:oleObj>
              </mc:Choice>
              <mc:Fallback>
                <p:oleObj name="VISIO" r:id="rId4" imgW="4792246" imgH="269763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0000"/>
                        <a:ext cx="51816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>
            <a:extLst>
              <a:ext uri="{FF2B5EF4-FFF2-40B4-BE49-F238E27FC236}">
                <a16:creationId xmlns:a16="http://schemas.microsoft.com/office/drawing/2014/main" id="{9FA5927F-338C-488F-B278-A371F44D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7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6C3AB6AE-1F43-44A6-B953-95BDB701CADD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9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1B6D847-8842-44CC-A307-26FBF6E7F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Principle of optimality</a:t>
            </a:r>
            <a:endParaRPr lang="zh-TW" altLang="en-US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0B6C1C3-BA98-4BE7-8608-5FCF4AF5AD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406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u="sng" dirty="0">
                <a:solidFill>
                  <a:schemeClr val="hlink"/>
                </a:solidFill>
              </a:rPr>
              <a:t>Principle of optimality:</a:t>
            </a:r>
            <a:r>
              <a:rPr lang="en-US" altLang="zh-TW" sz="20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i="1" dirty="0"/>
              <a:t>A problem is said to satisfy the Principle of Optimality if the sub-solutions of an optimal solution of the problem are themselves optimal solutions for their subproblems.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Suppose that in solving a problem, we have to make a sequence of decisions D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, D</a:t>
            </a:r>
            <a:r>
              <a:rPr lang="en-US" altLang="zh-TW" sz="2000" baseline="-30000" dirty="0"/>
              <a:t>2</a:t>
            </a:r>
            <a:r>
              <a:rPr lang="en-US" altLang="zh-TW" sz="2000" dirty="0"/>
              <a:t>, </a:t>
            </a:r>
            <a:r>
              <a:rPr lang="en-US" altLang="zh-TW" sz="2000" dirty="0">
                <a:latin typeface="Times New Roman" panose="02020603050405020304" pitchFamily="18" charset="0"/>
              </a:rPr>
              <a:t>…</a:t>
            </a:r>
            <a:r>
              <a:rPr lang="en-US" altLang="zh-TW" sz="2000" dirty="0"/>
              <a:t>, D</a:t>
            </a:r>
            <a:r>
              <a:rPr lang="en-US" altLang="zh-TW" sz="2000" baseline="-30000" dirty="0"/>
              <a:t>n</a:t>
            </a:r>
            <a:r>
              <a:rPr lang="en-US" altLang="zh-TW" sz="2000" dirty="0"/>
              <a:t>. If this sequence is optimal, then the last k decisions, 1 </a:t>
            </a:r>
            <a:r>
              <a:rPr lang="en-US" altLang="zh-TW" sz="2000" dirty="0">
                <a:latin typeface="新細明體" panose="02020500000000000000" pitchFamily="18" charset="-120"/>
                <a:sym typeface="Symbol" panose="05050102010706020507" pitchFamily="18" charset="2"/>
              </a:rPr>
              <a:t></a:t>
            </a:r>
            <a:r>
              <a:rPr lang="en-US" altLang="zh-TW" sz="2000" dirty="0"/>
              <a:t> k </a:t>
            </a:r>
            <a:r>
              <a:rPr lang="en-US" altLang="zh-TW" sz="2000" dirty="0">
                <a:latin typeface="新細明體" panose="02020500000000000000" pitchFamily="18" charset="-120"/>
                <a:sym typeface="Symbol" panose="05050102010706020507" pitchFamily="18" charset="2"/>
              </a:rPr>
              <a:t></a:t>
            </a:r>
            <a:r>
              <a:rPr lang="en-US" altLang="zh-TW" sz="2000" dirty="0"/>
              <a:t> n must be optimal.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e.g. the shortest path problem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dirty="0"/>
              <a:t>   If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, i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, i</a:t>
            </a:r>
            <a:r>
              <a:rPr lang="en-US" altLang="zh-TW" sz="2000" baseline="-30000" dirty="0"/>
              <a:t>2</a:t>
            </a:r>
            <a:r>
              <a:rPr lang="en-US" altLang="zh-TW" sz="2000" dirty="0"/>
              <a:t>, </a:t>
            </a:r>
            <a:r>
              <a:rPr lang="en-US" altLang="zh-TW" sz="2000" dirty="0">
                <a:latin typeface="Times New Roman" panose="02020603050405020304" pitchFamily="18" charset="0"/>
              </a:rPr>
              <a:t>…</a:t>
            </a:r>
            <a:r>
              <a:rPr lang="en-US" altLang="zh-TW" sz="2000" dirty="0"/>
              <a:t>, j is a shortest path from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to j, then i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, i</a:t>
            </a:r>
            <a:r>
              <a:rPr lang="en-US" altLang="zh-TW" sz="2000" baseline="-30000" dirty="0"/>
              <a:t>2</a:t>
            </a:r>
            <a:r>
              <a:rPr lang="en-US" altLang="zh-TW" sz="2000" dirty="0"/>
              <a:t>, </a:t>
            </a:r>
            <a:r>
              <a:rPr lang="en-US" altLang="zh-TW" sz="2000" dirty="0">
                <a:latin typeface="Times New Roman" panose="02020603050405020304" pitchFamily="18" charset="0"/>
              </a:rPr>
              <a:t>…</a:t>
            </a:r>
            <a:r>
              <a:rPr lang="en-US" altLang="zh-TW" sz="2000" dirty="0"/>
              <a:t>, j must be a shortest path from i</a:t>
            </a:r>
            <a:r>
              <a:rPr lang="en-US" altLang="zh-TW" sz="2000" baseline="-30000" dirty="0"/>
              <a:t>1</a:t>
            </a:r>
            <a:r>
              <a:rPr lang="en-US" altLang="zh-TW" sz="2000" dirty="0"/>
              <a:t> to j</a:t>
            </a:r>
            <a:endParaRPr lang="en-US" altLang="zh-TW" sz="2000" u="sng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summary, if a problem can be described by a </a:t>
            </a:r>
            <a:r>
              <a:rPr lang="en-US" altLang="zh-TW" sz="1800" b="1" u="sng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multistage graph</a:t>
            </a:r>
            <a:r>
              <a:rPr lang="en-US" altLang="zh-TW" sz="18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then it can be solved by dynamic programming.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1992</TotalTime>
  <Words>533</Words>
  <Application>Microsoft Office PowerPoint</Application>
  <PresentationFormat>On-screen Show (4:3)</PresentationFormat>
  <Paragraphs>98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Courier New</vt:lpstr>
      <vt:lpstr>新細明體</vt:lpstr>
      <vt:lpstr>Symbol</vt:lpstr>
      <vt:lpstr>Tahoma</vt:lpstr>
      <vt:lpstr>Times New Roman</vt:lpstr>
      <vt:lpstr>Wingdings</vt:lpstr>
      <vt:lpstr>Blends</vt:lpstr>
      <vt:lpstr>VISIO</vt:lpstr>
      <vt:lpstr>Visio.Drawing.6</vt:lpstr>
      <vt:lpstr>PowerPoint Presentation</vt:lpstr>
      <vt:lpstr>Dynamic Programming</vt:lpstr>
      <vt:lpstr>The shortest path</vt:lpstr>
      <vt:lpstr>The shortest path in multistage graphs</vt:lpstr>
      <vt:lpstr>Dynamic programming approach </vt:lpstr>
      <vt:lpstr>PowerPoint Presentation</vt:lpstr>
      <vt:lpstr>Backward approach  (forward reasoning) </vt:lpstr>
      <vt:lpstr>PowerPoint Presentation</vt:lpstr>
      <vt:lpstr>Principle of optimality</vt:lpstr>
      <vt:lpstr>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7 Dynamic Programming</dc:title>
  <dc:creator>Geoffrey</dc:creator>
  <cp:lastModifiedBy>Geoffrey</cp:lastModifiedBy>
  <cp:revision>66</cp:revision>
  <dcterms:created xsi:type="dcterms:W3CDTF">1601-01-01T00:00:00Z</dcterms:created>
  <dcterms:modified xsi:type="dcterms:W3CDTF">2022-02-25T09:21:03Z</dcterms:modified>
</cp:coreProperties>
</file>