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A507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29" autoAdjust="0"/>
  </p:normalViewPr>
  <p:slideViewPr>
    <p:cSldViewPr>
      <p:cViewPr varScale="1">
        <p:scale>
          <a:sx n="69" d="100"/>
          <a:sy n="69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3C920-F3BA-4B5A-9721-0960FC60DC7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B625A-040C-41E3-B015-109A1F07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3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840D-6729-41B0-A3F5-68ADD45E55F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757D-675D-47B0-82A9-0155594B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240E-769B-4093-A5DC-D95D10FE1F2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757D-675D-47B0-82A9-0155594B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7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240E-769B-4093-A5DC-D95D10FE1F2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757D-675D-47B0-82A9-0155594B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0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240E-769B-4093-A5DC-D95D10FE1F2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757D-675D-47B0-82A9-0155594B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3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240E-769B-4093-A5DC-D95D10FE1F2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757D-675D-47B0-82A9-0155594B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3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240E-769B-4093-A5DC-D95D10FE1F2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757D-675D-47B0-82A9-0155594B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3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240E-769B-4093-A5DC-D95D10FE1F2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757D-675D-47B0-82A9-0155594B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240E-769B-4093-A5DC-D95D10FE1F2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757D-675D-47B0-82A9-0155594B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8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240E-769B-4093-A5DC-D95D10FE1F2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757D-675D-47B0-82A9-0155594B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4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240E-769B-4093-A5DC-D95D10FE1F2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757D-675D-47B0-82A9-0155594B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2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240E-769B-4093-A5DC-D95D10FE1F2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757D-675D-47B0-82A9-0155594B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2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240E-769B-4093-A5DC-D95D10FE1F2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0757D-675D-47B0-82A9-0155594B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0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Theory -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3a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Graphs: 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 is a </a:t>
            </a:r>
            <a:r>
              <a:rPr lang="en-US" dirty="0" smtClean="0">
                <a:solidFill>
                  <a:srgbClr val="FF0000"/>
                </a:solidFill>
              </a:rPr>
              <a:t>pair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B050"/>
                </a:solidFill>
              </a:rPr>
              <a:t>sets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accent6"/>
                </a:solidFill>
              </a:rPr>
              <a:t>vertices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96A507"/>
                </a:solidFill>
              </a:rPr>
              <a:t>edges.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vertex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B050"/>
                </a:solidFill>
              </a:rPr>
              <a:t>node</a:t>
            </a:r>
            <a:r>
              <a:rPr lang="en-US" dirty="0" smtClean="0"/>
              <a:t> represents objects of </a:t>
            </a:r>
            <a:r>
              <a:rPr lang="en-US" dirty="0" smtClean="0">
                <a:solidFill>
                  <a:schemeClr val="accent6"/>
                </a:solidFill>
              </a:rPr>
              <a:t>interest</a:t>
            </a:r>
            <a:r>
              <a:rPr lang="en-US" dirty="0" smtClean="0"/>
              <a:t> in a given study.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96A507"/>
                </a:solidFill>
              </a:rPr>
              <a:t>edge</a:t>
            </a:r>
            <a:r>
              <a:rPr lang="en-US" dirty="0" smtClean="0"/>
              <a:t> represents a </a:t>
            </a:r>
            <a:r>
              <a:rPr lang="en-US" dirty="0" smtClean="0">
                <a:solidFill>
                  <a:srgbClr val="FF0000"/>
                </a:solidFill>
              </a:rPr>
              <a:t>relationship</a:t>
            </a:r>
            <a:r>
              <a:rPr lang="en-US" dirty="0" smtClean="0"/>
              <a:t> between two vertices. This relationship is defined by the nature of the study.</a:t>
            </a:r>
          </a:p>
          <a:p>
            <a:r>
              <a:rPr lang="en-US" dirty="0" smtClean="0"/>
              <a:t>Examples </a:t>
            </a:r>
          </a:p>
          <a:p>
            <a:pPr lvl="2"/>
            <a:r>
              <a:rPr lang="en-US" dirty="0" smtClean="0">
                <a:solidFill>
                  <a:schemeClr val="accent6"/>
                </a:solidFill>
              </a:rPr>
              <a:t>The internet: </a:t>
            </a:r>
            <a:r>
              <a:rPr lang="en-US" dirty="0" smtClean="0"/>
              <a:t>webpages are represented as nodes and the hyperlinks between those sites are represented as edges.</a:t>
            </a:r>
          </a:p>
          <a:p>
            <a:pPr lvl="2"/>
            <a:r>
              <a:rPr lang="en-US" dirty="0" smtClean="0">
                <a:solidFill>
                  <a:srgbClr val="96A507"/>
                </a:solidFill>
              </a:rPr>
              <a:t>Social Networks: </a:t>
            </a:r>
            <a:r>
              <a:rPr lang="en-US" dirty="0" smtClean="0"/>
              <a:t>each person is represented as a vertex, and the edges could represent the friendships between the individuals.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3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Graphs: The Basics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 the graph,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𝐺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=(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𝑉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, shown below</a:t>
                </a:r>
                <a:endParaRPr lang="en-US" dirty="0"/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Vertices: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chemeClr val="accent6"/>
                    </a:solidFill>
                  </a:rPr>
                  <a:t>Edges: </a:t>
                </a:r>
                <a:endParaRPr lang="en-US" dirty="0">
                  <a:solidFill>
                    <a:schemeClr val="accent6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,{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}}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79" t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32"/>
          <a:stretch/>
        </p:blipFill>
        <p:spPr bwMode="auto">
          <a:xfrm>
            <a:off x="2514600" y="3733800"/>
            <a:ext cx="3886200" cy="3078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02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Graphs: The Basics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nodes are </a:t>
                </a:r>
                <a:r>
                  <a:rPr lang="en-US" dirty="0" smtClean="0">
                    <a:solidFill>
                      <a:srgbClr val="96A507"/>
                    </a:solidFill>
                  </a:rPr>
                  <a:t>adjacent</a:t>
                </a:r>
                <a:r>
                  <a:rPr lang="en-US" dirty="0" smtClean="0"/>
                  <a:t> if they are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connected</a:t>
                </a:r>
                <a:r>
                  <a:rPr lang="en-US" dirty="0" smtClean="0"/>
                  <a:t> by an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edge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An edge is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incident</a:t>
                </a:r>
                <a:r>
                  <a:rPr lang="en-US" dirty="0" smtClean="0"/>
                  <a:t> to the vertices it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joins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number</a:t>
                </a:r>
                <a:r>
                  <a:rPr lang="en-US" dirty="0" smtClean="0"/>
                  <a:t> of edges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incident</a:t>
                </a:r>
                <a:r>
                  <a:rPr lang="en-US" dirty="0" smtClean="0"/>
                  <a:t> to a vertex is called the </a:t>
                </a:r>
                <a:r>
                  <a:rPr lang="en-US" dirty="0" smtClean="0">
                    <a:solidFill>
                      <a:srgbClr val="96A507"/>
                    </a:solidFill>
                  </a:rPr>
                  <a:t>degree of a vertex</a:t>
                </a:r>
                <a:r>
                  <a:rPr lang="en-US" dirty="0" smtClean="0"/>
                  <a:t>.</a:t>
                </a:r>
              </a:p>
              <a:p>
                <a:pPr lvl="1"/>
                <a:endParaRPr lang="en-US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3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79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32"/>
          <a:stretch/>
        </p:blipFill>
        <p:spPr bwMode="auto">
          <a:xfrm>
            <a:off x="3505200" y="3581400"/>
            <a:ext cx="3886200" cy="3078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8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Graphs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Complete Graph</a:t>
            </a:r>
          </a:p>
          <a:p>
            <a:pPr lvl="1"/>
            <a:r>
              <a:rPr lang="en-US" dirty="0"/>
              <a:t>There is an </a:t>
            </a:r>
            <a:r>
              <a:rPr lang="en-US" dirty="0">
                <a:solidFill>
                  <a:srgbClr val="00B050"/>
                </a:solidFill>
              </a:rPr>
              <a:t>edge</a:t>
            </a:r>
            <a:r>
              <a:rPr lang="en-US" dirty="0"/>
              <a:t> for every </a:t>
            </a:r>
            <a:r>
              <a:rPr lang="en-US" dirty="0">
                <a:solidFill>
                  <a:schemeClr val="accent6"/>
                </a:solidFill>
              </a:rPr>
              <a:t>two</a:t>
            </a:r>
            <a:r>
              <a:rPr lang="en-US" dirty="0"/>
              <a:t> vertices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Empty </a:t>
            </a:r>
            <a:r>
              <a:rPr lang="en-US" dirty="0">
                <a:solidFill>
                  <a:srgbClr val="FF0000"/>
                </a:solidFill>
              </a:rPr>
              <a:t>Graph</a:t>
            </a:r>
          </a:p>
          <a:p>
            <a:pPr lvl="1"/>
            <a:r>
              <a:rPr lang="en-US" dirty="0"/>
              <a:t>There is </a:t>
            </a:r>
            <a:r>
              <a:rPr lang="en-US" dirty="0">
                <a:solidFill>
                  <a:srgbClr val="00B050"/>
                </a:solidFill>
              </a:rPr>
              <a:t>no edges </a:t>
            </a:r>
            <a:r>
              <a:rPr lang="en-US" dirty="0"/>
              <a:t>between </a:t>
            </a:r>
            <a:r>
              <a:rPr lang="en-US" dirty="0" smtClean="0"/>
              <a:t>vertices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8" name="Canvas 1"/>
          <p:cNvGrpSpPr/>
          <p:nvPr/>
        </p:nvGrpSpPr>
        <p:grpSpPr>
          <a:xfrm>
            <a:off x="5181601" y="4113317"/>
            <a:ext cx="2821027" cy="1982683"/>
            <a:chOff x="0" y="0"/>
            <a:chExt cx="2517953" cy="1858821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2516505" cy="1858645"/>
            </a:xfrm>
            <a:prstGeom prst="rect">
              <a:avLst/>
            </a:prstGeom>
          </p:spPr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5"/>
                <p:cNvSpPr txBox="1"/>
                <p:nvPr/>
              </p:nvSpPr>
              <p:spPr>
                <a:xfrm>
                  <a:off x="1583457" y="36000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1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457" y="36000"/>
                  <a:ext cx="457200" cy="38925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5"/>
                <p:cNvSpPr txBox="1"/>
                <p:nvPr/>
              </p:nvSpPr>
              <p:spPr>
                <a:xfrm>
                  <a:off x="2060753" y="956226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1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753" y="956226"/>
                  <a:ext cx="457200" cy="38925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>
                  <a:off x="1109461" y="1469566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461" y="1469566"/>
                  <a:ext cx="457200" cy="38925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5"/>
                <p:cNvSpPr txBox="1"/>
                <p:nvPr/>
              </p:nvSpPr>
              <p:spPr>
                <a:xfrm>
                  <a:off x="36011" y="340790"/>
                  <a:ext cx="457200" cy="389421"/>
                </a:xfrm>
                <a:prstGeom prst="rect">
                  <a:avLst/>
                </a:prstGeom>
                <a:noFill/>
                <a:ln w="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1" y="340790"/>
                  <a:ext cx="457200" cy="38942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27412" y="559389"/>
              <a:ext cx="226088" cy="1708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44327" y="1045864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008155" y="1491340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492151" y="169975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</p:grpSp>
      <p:grpSp>
        <p:nvGrpSpPr>
          <p:cNvPr id="31" name="Canvas 1"/>
          <p:cNvGrpSpPr/>
          <p:nvPr/>
        </p:nvGrpSpPr>
        <p:grpSpPr>
          <a:xfrm>
            <a:off x="5181601" y="1333515"/>
            <a:ext cx="2827824" cy="2019285"/>
            <a:chOff x="0" y="0"/>
            <a:chExt cx="2517953" cy="1858821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2516505" cy="1858645"/>
            </a:xfrm>
            <a:prstGeom prst="rect">
              <a:avLst/>
            </a:prstGeom>
          </p:spPr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5"/>
                <p:cNvSpPr txBox="1"/>
                <p:nvPr/>
              </p:nvSpPr>
              <p:spPr>
                <a:xfrm>
                  <a:off x="1583457" y="36000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3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457" y="36000"/>
                  <a:ext cx="457200" cy="38925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5"/>
                <p:cNvSpPr txBox="1"/>
                <p:nvPr/>
              </p:nvSpPr>
              <p:spPr>
                <a:xfrm>
                  <a:off x="2060753" y="956226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3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753" y="956226"/>
                  <a:ext cx="457200" cy="38925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15"/>
                <p:cNvSpPr txBox="1"/>
                <p:nvPr/>
              </p:nvSpPr>
              <p:spPr>
                <a:xfrm>
                  <a:off x="1109461" y="1469566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3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461" y="1469566"/>
                  <a:ext cx="457200" cy="38925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5"/>
                <p:cNvSpPr txBox="1"/>
                <p:nvPr/>
              </p:nvSpPr>
              <p:spPr>
                <a:xfrm>
                  <a:off x="36011" y="340790"/>
                  <a:ext cx="457200" cy="389421"/>
                </a:xfrm>
                <a:prstGeom prst="rect">
                  <a:avLst/>
                </a:prstGeom>
                <a:noFill/>
                <a:ln w="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6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1" y="340790"/>
                  <a:ext cx="457200" cy="3894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327412" y="559389"/>
              <a:ext cx="226088" cy="1708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944327" y="1045864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008155" y="1491340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492151" y="169975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41" name="Straight Connector 40"/>
            <p:cNvCxnSpPr>
              <a:stCxn id="38" idx="0"/>
            </p:cNvCxnSpPr>
            <p:nvPr/>
          </p:nvCxnSpPr>
          <p:spPr>
            <a:xfrm flipH="1" flipV="1">
              <a:off x="1688964" y="340790"/>
              <a:ext cx="368393" cy="705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" idx="2"/>
              <a:endCxn id="37" idx="7"/>
            </p:cNvCxnSpPr>
            <p:nvPr/>
          </p:nvCxnSpPr>
          <p:spPr>
            <a:xfrm flipH="1">
              <a:off x="520390" y="255383"/>
              <a:ext cx="971761" cy="329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165609" y="340763"/>
              <a:ext cx="437557" cy="11504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7" idx="4"/>
              <a:endCxn id="39" idx="1"/>
            </p:cNvCxnSpPr>
            <p:nvPr/>
          </p:nvCxnSpPr>
          <p:spPr>
            <a:xfrm>
              <a:off x="440456" y="730211"/>
              <a:ext cx="600805" cy="78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7" idx="6"/>
              <a:endCxn id="38" idx="2"/>
            </p:cNvCxnSpPr>
            <p:nvPr/>
          </p:nvCxnSpPr>
          <p:spPr>
            <a:xfrm>
              <a:off x="553500" y="644800"/>
              <a:ext cx="1390827" cy="486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8" idx="3"/>
            </p:cNvCxnSpPr>
            <p:nvPr/>
          </p:nvCxnSpPr>
          <p:spPr>
            <a:xfrm flipH="1">
              <a:off x="1233917" y="1191664"/>
              <a:ext cx="743516" cy="35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199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Graphs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800600" cy="5257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Line </a:t>
            </a:r>
            <a:r>
              <a:rPr lang="en-US" dirty="0">
                <a:solidFill>
                  <a:srgbClr val="FF0000"/>
                </a:solidFill>
              </a:rPr>
              <a:t>Graph</a:t>
            </a:r>
          </a:p>
          <a:p>
            <a:pPr lvl="1"/>
            <a:r>
              <a:rPr lang="en-US" dirty="0"/>
              <a:t>Edges are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B050"/>
                </a:solidFill>
              </a:rPr>
              <a:t>sequence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Cyclic </a:t>
            </a:r>
            <a:r>
              <a:rPr lang="en-US" dirty="0">
                <a:solidFill>
                  <a:srgbClr val="FF0000"/>
                </a:solidFill>
              </a:rPr>
              <a:t>Graph</a:t>
            </a:r>
          </a:p>
          <a:p>
            <a:pPr lvl="1"/>
            <a:r>
              <a:rPr lang="en-US" dirty="0" smtClean="0"/>
              <a:t>Line graph that </a:t>
            </a:r>
            <a:r>
              <a:rPr lang="en-US" dirty="0" smtClean="0">
                <a:solidFill>
                  <a:srgbClr val="00B050"/>
                </a:solidFill>
              </a:rPr>
              <a:t>stars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/>
                </a:solidFill>
              </a:rPr>
              <a:t>ends</a:t>
            </a:r>
            <a:r>
              <a:rPr lang="en-US" dirty="0" smtClean="0"/>
              <a:t> at the </a:t>
            </a:r>
            <a:r>
              <a:rPr lang="en-US" dirty="0" smtClean="0">
                <a:solidFill>
                  <a:srgbClr val="96A507"/>
                </a:solidFill>
              </a:rPr>
              <a:t>same vertex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7" name="Canvas 1"/>
          <p:cNvGrpSpPr/>
          <p:nvPr/>
        </p:nvGrpSpPr>
        <p:grpSpPr>
          <a:xfrm>
            <a:off x="5221730" y="4084779"/>
            <a:ext cx="2790826" cy="2011221"/>
            <a:chOff x="0" y="0"/>
            <a:chExt cx="2517953" cy="1858821"/>
          </a:xfrm>
        </p:grpSpPr>
        <p:sp>
          <p:nvSpPr>
            <p:cNvPr id="48" name="Rectangle 47"/>
            <p:cNvSpPr/>
            <p:nvPr/>
          </p:nvSpPr>
          <p:spPr>
            <a:xfrm>
              <a:off x="0" y="0"/>
              <a:ext cx="2516505" cy="1858645"/>
            </a:xfrm>
            <a:prstGeom prst="rect">
              <a:avLst/>
            </a:prstGeom>
          </p:spPr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15"/>
                <p:cNvSpPr txBox="1"/>
                <p:nvPr/>
              </p:nvSpPr>
              <p:spPr>
                <a:xfrm>
                  <a:off x="1583457" y="36000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4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457" y="36000"/>
                  <a:ext cx="457200" cy="38925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5"/>
                <p:cNvSpPr txBox="1"/>
                <p:nvPr/>
              </p:nvSpPr>
              <p:spPr>
                <a:xfrm>
                  <a:off x="2060753" y="956226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5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753" y="956226"/>
                  <a:ext cx="457200" cy="38925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5"/>
                <p:cNvSpPr txBox="1"/>
                <p:nvPr/>
              </p:nvSpPr>
              <p:spPr>
                <a:xfrm>
                  <a:off x="1109461" y="1469566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5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461" y="1469566"/>
                  <a:ext cx="457200" cy="38925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5"/>
                <p:cNvSpPr txBox="1"/>
                <p:nvPr/>
              </p:nvSpPr>
              <p:spPr>
                <a:xfrm>
                  <a:off x="36011" y="340790"/>
                  <a:ext cx="457200" cy="389421"/>
                </a:xfrm>
                <a:prstGeom prst="rect">
                  <a:avLst/>
                </a:prstGeom>
                <a:noFill/>
                <a:ln w="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1" y="340790"/>
                  <a:ext cx="457200" cy="38942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27412" y="559389"/>
              <a:ext cx="226088" cy="1708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944327" y="1045864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008155" y="1491340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1492151" y="169975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57" name="Straight Connector 56"/>
            <p:cNvCxnSpPr>
              <a:stCxn id="56" idx="2"/>
              <a:endCxn id="53" idx="7"/>
            </p:cNvCxnSpPr>
            <p:nvPr/>
          </p:nvCxnSpPr>
          <p:spPr>
            <a:xfrm flipH="1">
              <a:off x="520390" y="255383"/>
              <a:ext cx="971761" cy="329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165609" y="340763"/>
              <a:ext cx="437557" cy="11504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3" idx="6"/>
              <a:endCxn id="54" idx="2"/>
            </p:cNvCxnSpPr>
            <p:nvPr/>
          </p:nvCxnSpPr>
          <p:spPr>
            <a:xfrm>
              <a:off x="553500" y="644800"/>
              <a:ext cx="1390827" cy="486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4" idx="3"/>
            </p:cNvCxnSpPr>
            <p:nvPr/>
          </p:nvCxnSpPr>
          <p:spPr>
            <a:xfrm flipH="1">
              <a:off x="1233917" y="1191664"/>
              <a:ext cx="743516" cy="35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Canvas 1"/>
          <p:cNvGrpSpPr/>
          <p:nvPr/>
        </p:nvGrpSpPr>
        <p:grpSpPr>
          <a:xfrm>
            <a:off x="5181600" y="1524000"/>
            <a:ext cx="2805895" cy="2057400"/>
            <a:chOff x="0" y="0"/>
            <a:chExt cx="2517953" cy="1858821"/>
          </a:xfrm>
        </p:grpSpPr>
        <p:sp>
          <p:nvSpPr>
            <p:cNvPr id="62" name="Rectangle 61"/>
            <p:cNvSpPr/>
            <p:nvPr/>
          </p:nvSpPr>
          <p:spPr>
            <a:xfrm>
              <a:off x="0" y="0"/>
              <a:ext cx="2516505" cy="1858645"/>
            </a:xfrm>
            <a:prstGeom prst="rect">
              <a:avLst/>
            </a:prstGeom>
          </p:spPr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15"/>
                <p:cNvSpPr txBox="1"/>
                <p:nvPr/>
              </p:nvSpPr>
              <p:spPr>
                <a:xfrm>
                  <a:off x="1583457" y="36000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6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457" y="36000"/>
                  <a:ext cx="457200" cy="38925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5"/>
                <p:cNvSpPr txBox="1"/>
                <p:nvPr/>
              </p:nvSpPr>
              <p:spPr>
                <a:xfrm>
                  <a:off x="2060753" y="956226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6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753" y="956226"/>
                  <a:ext cx="457200" cy="38925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15"/>
                <p:cNvSpPr txBox="1"/>
                <p:nvPr/>
              </p:nvSpPr>
              <p:spPr>
                <a:xfrm>
                  <a:off x="1109461" y="1469566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6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461" y="1469566"/>
                  <a:ext cx="457200" cy="38925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15"/>
                <p:cNvSpPr txBox="1"/>
                <p:nvPr/>
              </p:nvSpPr>
              <p:spPr>
                <a:xfrm>
                  <a:off x="36011" y="340790"/>
                  <a:ext cx="457200" cy="389421"/>
                </a:xfrm>
                <a:prstGeom prst="rect">
                  <a:avLst/>
                </a:prstGeom>
                <a:noFill/>
                <a:ln w="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66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1" y="340790"/>
                  <a:ext cx="457200" cy="3894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Oval 66"/>
            <p:cNvSpPr/>
            <p:nvPr/>
          </p:nvSpPr>
          <p:spPr>
            <a:xfrm>
              <a:off x="327412" y="559389"/>
              <a:ext cx="226088" cy="1708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1944327" y="1045864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1008155" y="1491340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1492151" y="169975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V="1">
              <a:off x="1165609" y="340763"/>
              <a:ext cx="437557" cy="11504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7" idx="6"/>
              <a:endCxn id="68" idx="2"/>
            </p:cNvCxnSpPr>
            <p:nvPr/>
          </p:nvCxnSpPr>
          <p:spPr>
            <a:xfrm>
              <a:off x="553500" y="644800"/>
              <a:ext cx="1390827" cy="486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8" idx="3"/>
            </p:cNvCxnSpPr>
            <p:nvPr/>
          </p:nvCxnSpPr>
          <p:spPr>
            <a:xfrm flipH="1">
              <a:off x="1233917" y="1191664"/>
              <a:ext cx="743516" cy="35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2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said to be a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subgrapgh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if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every vertex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 is also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and every edge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in is also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pPr lvl="1"/>
                <a:r>
                  <a:rPr lang="en-US" dirty="0" smtClean="0"/>
                  <a:t>Below, the graph shown to the right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not</a:t>
                </a:r>
                <a:r>
                  <a:rPr lang="en-US" dirty="0" smtClean="0"/>
                  <a:t> a </a:t>
                </a:r>
                <a:r>
                  <a:rPr lang="en-US" dirty="0" err="1" smtClean="0">
                    <a:solidFill>
                      <a:schemeClr val="accent6"/>
                    </a:solidFill>
                  </a:rPr>
                  <a:t>subgraph</a:t>
                </a:r>
                <a:r>
                  <a:rPr lang="en-US" dirty="0" smtClean="0"/>
                  <a:t> of the first one because it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contains</a:t>
                </a:r>
                <a:r>
                  <a:rPr lang="en-US" dirty="0" smtClean="0"/>
                  <a:t>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which is </a:t>
                </a:r>
                <a:r>
                  <a:rPr lang="en-US" dirty="0" smtClean="0">
                    <a:solidFill>
                      <a:srgbClr val="96A507"/>
                    </a:solidFill>
                  </a:rPr>
                  <a:t>not in</a:t>
                </a:r>
                <a:r>
                  <a:rPr lang="en-US" dirty="0" smtClean="0"/>
                  <a:t>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original graph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79" t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Canvas 1"/>
          <p:cNvGrpSpPr/>
          <p:nvPr/>
        </p:nvGrpSpPr>
        <p:grpSpPr>
          <a:xfrm>
            <a:off x="762000" y="3979799"/>
            <a:ext cx="2517953" cy="1858821"/>
            <a:chOff x="0" y="0"/>
            <a:chExt cx="2517953" cy="1858821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2516505" cy="1858645"/>
            </a:xfrm>
            <a:prstGeom prst="rect">
              <a:avLst/>
            </a:prstGeom>
          </p:spPr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5"/>
                <p:cNvSpPr txBox="1"/>
                <p:nvPr/>
              </p:nvSpPr>
              <p:spPr>
                <a:xfrm>
                  <a:off x="1583457" y="36000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2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457" y="36000"/>
                  <a:ext cx="457200" cy="38925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5"/>
                <p:cNvSpPr txBox="1"/>
                <p:nvPr/>
              </p:nvSpPr>
              <p:spPr>
                <a:xfrm>
                  <a:off x="2060753" y="956226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2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753" y="956226"/>
                  <a:ext cx="457200" cy="38925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5"/>
                <p:cNvSpPr txBox="1"/>
                <p:nvPr/>
              </p:nvSpPr>
              <p:spPr>
                <a:xfrm>
                  <a:off x="1109461" y="1469566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2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461" y="1469566"/>
                  <a:ext cx="457200" cy="38925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15"/>
                <p:cNvSpPr txBox="1"/>
                <p:nvPr/>
              </p:nvSpPr>
              <p:spPr>
                <a:xfrm>
                  <a:off x="36011" y="340790"/>
                  <a:ext cx="457200" cy="389421"/>
                </a:xfrm>
                <a:prstGeom prst="rect">
                  <a:avLst/>
                </a:prstGeom>
                <a:noFill/>
                <a:ln w="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6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1" y="340790"/>
                  <a:ext cx="457200" cy="3894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/>
            <p:nvPr/>
          </p:nvSpPr>
          <p:spPr>
            <a:xfrm>
              <a:off x="327412" y="559389"/>
              <a:ext cx="226088" cy="1708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944327" y="1045864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08155" y="1491340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492151" y="169975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31" name="Straight Connector 30"/>
            <p:cNvCxnSpPr>
              <a:stCxn id="30" idx="2"/>
              <a:endCxn id="27" idx="7"/>
            </p:cNvCxnSpPr>
            <p:nvPr/>
          </p:nvCxnSpPr>
          <p:spPr>
            <a:xfrm flipH="1">
              <a:off x="520390" y="255383"/>
              <a:ext cx="971761" cy="329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165609" y="340763"/>
              <a:ext cx="437557" cy="11504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7" idx="6"/>
              <a:endCxn id="28" idx="2"/>
            </p:cNvCxnSpPr>
            <p:nvPr/>
          </p:nvCxnSpPr>
          <p:spPr>
            <a:xfrm>
              <a:off x="553500" y="644800"/>
              <a:ext cx="1390827" cy="486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8" idx="3"/>
            </p:cNvCxnSpPr>
            <p:nvPr/>
          </p:nvCxnSpPr>
          <p:spPr>
            <a:xfrm flipH="1">
              <a:off x="1233917" y="1191664"/>
              <a:ext cx="743516" cy="35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Canvas 1"/>
          <p:cNvGrpSpPr/>
          <p:nvPr/>
        </p:nvGrpSpPr>
        <p:grpSpPr>
          <a:xfrm>
            <a:off x="3961174" y="3938424"/>
            <a:ext cx="1623651" cy="1858821"/>
            <a:chOff x="0" y="0"/>
            <a:chExt cx="1623651" cy="1858821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622425" cy="1858645"/>
            </a:xfrm>
            <a:prstGeom prst="rect">
              <a:avLst/>
            </a:prstGeom>
          </p:spPr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15"/>
                <p:cNvSpPr txBox="1"/>
                <p:nvPr/>
              </p:nvSpPr>
              <p:spPr>
                <a:xfrm>
                  <a:off x="689155" y="36000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3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55" y="36000"/>
                  <a:ext cx="457200" cy="38925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5"/>
                <p:cNvSpPr txBox="1"/>
                <p:nvPr/>
              </p:nvSpPr>
              <p:spPr>
                <a:xfrm>
                  <a:off x="1166451" y="956226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3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51" y="956226"/>
                  <a:ext cx="457200" cy="38925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 Box 15"/>
                <p:cNvSpPr txBox="1"/>
                <p:nvPr/>
              </p:nvSpPr>
              <p:spPr>
                <a:xfrm>
                  <a:off x="215159" y="1469566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3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159" y="1469566"/>
                  <a:ext cx="457200" cy="38925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Oval 39"/>
            <p:cNvSpPr/>
            <p:nvPr/>
          </p:nvSpPr>
          <p:spPr>
            <a:xfrm>
              <a:off x="1050025" y="1045864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13853" y="1491340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97849" y="169975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271307" y="340763"/>
              <a:ext cx="437557" cy="11504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3"/>
            </p:cNvCxnSpPr>
            <p:nvPr/>
          </p:nvCxnSpPr>
          <p:spPr>
            <a:xfrm flipH="1">
              <a:off x="339615" y="1191664"/>
              <a:ext cx="743516" cy="35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Canvas 1"/>
          <p:cNvGrpSpPr/>
          <p:nvPr/>
        </p:nvGrpSpPr>
        <p:grpSpPr>
          <a:xfrm>
            <a:off x="6126923" y="3938248"/>
            <a:ext cx="2517953" cy="1858821"/>
            <a:chOff x="0" y="0"/>
            <a:chExt cx="2517953" cy="1858821"/>
          </a:xfrm>
        </p:grpSpPr>
        <p:sp>
          <p:nvSpPr>
            <p:cNvPr id="46" name="Rectangle 45"/>
            <p:cNvSpPr/>
            <p:nvPr/>
          </p:nvSpPr>
          <p:spPr>
            <a:xfrm>
              <a:off x="0" y="0"/>
              <a:ext cx="2516505" cy="1858645"/>
            </a:xfrm>
            <a:prstGeom prst="rect">
              <a:avLst/>
            </a:prstGeom>
          </p:spPr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5"/>
                <p:cNvSpPr txBox="1"/>
                <p:nvPr/>
              </p:nvSpPr>
              <p:spPr>
                <a:xfrm>
                  <a:off x="1583457" y="36000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4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457" y="36000"/>
                  <a:ext cx="457200" cy="38925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 Box 15"/>
                <p:cNvSpPr txBox="1"/>
                <p:nvPr/>
              </p:nvSpPr>
              <p:spPr>
                <a:xfrm>
                  <a:off x="2060753" y="956226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4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753" y="956226"/>
                  <a:ext cx="457200" cy="38925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15"/>
                <p:cNvSpPr txBox="1"/>
                <p:nvPr/>
              </p:nvSpPr>
              <p:spPr>
                <a:xfrm>
                  <a:off x="1109461" y="1469566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4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461" y="1469566"/>
                  <a:ext cx="457200" cy="38925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5"/>
                <p:cNvSpPr txBox="1"/>
                <p:nvPr/>
              </p:nvSpPr>
              <p:spPr>
                <a:xfrm>
                  <a:off x="36011" y="340790"/>
                  <a:ext cx="457200" cy="389421"/>
                </a:xfrm>
                <a:prstGeom prst="rect">
                  <a:avLst/>
                </a:prstGeom>
                <a:noFill/>
                <a:ln w="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1" y="340790"/>
                  <a:ext cx="457200" cy="3894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/>
            <p:cNvSpPr/>
            <p:nvPr/>
          </p:nvSpPr>
          <p:spPr>
            <a:xfrm>
              <a:off x="327412" y="559389"/>
              <a:ext cx="226088" cy="1708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944327" y="1045864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1008155" y="1491340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492151" y="129674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55" name="Straight Connector 54"/>
            <p:cNvCxnSpPr>
              <a:stCxn id="54" idx="2"/>
              <a:endCxn id="51" idx="7"/>
            </p:cNvCxnSpPr>
            <p:nvPr/>
          </p:nvCxnSpPr>
          <p:spPr>
            <a:xfrm flipH="1">
              <a:off x="520390" y="215082"/>
              <a:ext cx="971761" cy="369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1" idx="4"/>
              <a:endCxn id="53" idx="1"/>
            </p:cNvCxnSpPr>
            <p:nvPr/>
          </p:nvCxnSpPr>
          <p:spPr>
            <a:xfrm>
              <a:off x="440456" y="730211"/>
              <a:ext cx="600805" cy="78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2" idx="3"/>
            </p:cNvCxnSpPr>
            <p:nvPr/>
          </p:nvCxnSpPr>
          <p:spPr>
            <a:xfrm flipH="1">
              <a:off x="1233917" y="1191664"/>
              <a:ext cx="743516" cy="35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725896"/>
                  </p:ext>
                </p:extLst>
              </p:nvPr>
            </p:nvGraphicFramePr>
            <p:xfrm>
              <a:off x="838200" y="5953760"/>
              <a:ext cx="8001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19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Graph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=(</m:t>
                              </m:r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Subgrapgh of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𝐺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Not a </a:t>
                          </a:r>
                          <a:r>
                            <a:rPr lang="en-US" dirty="0" err="1" smtClean="0">
                              <a:solidFill>
                                <a:schemeClr val="tx1"/>
                              </a:solidFill>
                            </a:rPr>
                            <a:t>subgraph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of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𝐺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725896"/>
                  </p:ext>
                </p:extLst>
              </p:nvPr>
            </p:nvGraphicFramePr>
            <p:xfrm>
              <a:off x="838200" y="5953760"/>
              <a:ext cx="8001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600"/>
                    <a:gridCol w="2667000"/>
                    <a:gridCol w="2819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43" t="-8197" r="-21844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94292" t="-8197" r="-10547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84199" t="-819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2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weighted graph </a:t>
            </a:r>
            <a:r>
              <a:rPr lang="en-US" dirty="0" smtClean="0"/>
              <a:t>has the same characteristics of a simple graph. Only in this case </a:t>
            </a:r>
            <a:r>
              <a:rPr lang="en-US" dirty="0" smtClean="0">
                <a:solidFill>
                  <a:schemeClr val="accent6"/>
                </a:solidFill>
              </a:rPr>
              <a:t>each edge </a:t>
            </a:r>
            <a:r>
              <a:rPr lang="en-US" dirty="0" smtClean="0"/>
              <a:t>is associated with a</a:t>
            </a:r>
            <a:r>
              <a:rPr lang="en-US" dirty="0" smtClean="0">
                <a:solidFill>
                  <a:srgbClr val="00B050"/>
                </a:solidFill>
              </a:rPr>
              <a:t> real number </a:t>
            </a:r>
            <a:r>
              <a:rPr lang="en-US" dirty="0" smtClean="0"/>
              <a:t>that specifies how </a:t>
            </a:r>
            <a:r>
              <a:rPr lang="en-US" dirty="0" smtClean="0">
                <a:solidFill>
                  <a:srgbClr val="96A507"/>
                </a:solidFill>
              </a:rPr>
              <a:t>strong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relationship</a:t>
            </a:r>
            <a:r>
              <a:rPr lang="en-US" dirty="0" smtClean="0"/>
              <a:t> between edges is.</a:t>
            </a:r>
          </a:p>
        </p:txBody>
      </p:sp>
      <p:grpSp>
        <p:nvGrpSpPr>
          <p:cNvPr id="5" name="Canvas 1"/>
          <p:cNvGrpSpPr/>
          <p:nvPr/>
        </p:nvGrpSpPr>
        <p:grpSpPr>
          <a:xfrm>
            <a:off x="2801759" y="3465000"/>
            <a:ext cx="3903841" cy="2783400"/>
            <a:chOff x="0" y="0"/>
            <a:chExt cx="2517953" cy="1858821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2516505" cy="1858645"/>
            </a:xfrm>
            <a:prstGeom prst="rect">
              <a:avLst/>
            </a:prstGeom>
          </p:spPr>
        </p:sp>
        <p:sp>
          <p:nvSpPr>
            <p:cNvPr id="7" name="Text Box 28"/>
            <p:cNvSpPr txBox="1"/>
            <p:nvPr/>
          </p:nvSpPr>
          <p:spPr>
            <a:xfrm>
              <a:off x="1142967" y="853770"/>
              <a:ext cx="226060" cy="27749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b`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Text Box 28"/>
            <p:cNvSpPr txBox="1"/>
            <p:nvPr/>
          </p:nvSpPr>
          <p:spPr>
            <a:xfrm>
              <a:off x="863230" y="209350"/>
              <a:ext cx="226060" cy="27749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a`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Text Box 28"/>
            <p:cNvSpPr txBox="1"/>
            <p:nvPr/>
          </p:nvSpPr>
          <p:spPr>
            <a:xfrm>
              <a:off x="1814240" y="463531"/>
              <a:ext cx="226060" cy="27749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c`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Text Box 28"/>
            <p:cNvSpPr txBox="1"/>
            <p:nvPr/>
          </p:nvSpPr>
          <p:spPr>
            <a:xfrm>
              <a:off x="1596015" y="1269547"/>
              <a:ext cx="226192" cy="2779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c`</a:t>
              </a:r>
            </a:p>
          </p:txBody>
        </p:sp>
        <p:sp>
          <p:nvSpPr>
            <p:cNvPr id="11" name="Text Box 28"/>
            <p:cNvSpPr txBox="1"/>
            <p:nvPr/>
          </p:nvSpPr>
          <p:spPr>
            <a:xfrm>
              <a:off x="553520" y="991099"/>
              <a:ext cx="226060" cy="27749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a`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>
                  <a:off x="1583457" y="36000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457" y="36000"/>
                  <a:ext cx="457200" cy="38925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5"/>
                <p:cNvSpPr txBox="1"/>
                <p:nvPr/>
              </p:nvSpPr>
              <p:spPr>
                <a:xfrm>
                  <a:off x="2060753" y="956226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1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753" y="956226"/>
                  <a:ext cx="457200" cy="38925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5"/>
                <p:cNvSpPr txBox="1"/>
                <p:nvPr/>
              </p:nvSpPr>
              <p:spPr>
                <a:xfrm>
                  <a:off x="1109461" y="1469566"/>
                  <a:ext cx="457200" cy="3892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1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461" y="1469566"/>
                  <a:ext cx="457200" cy="38925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5"/>
                <p:cNvSpPr txBox="1"/>
                <p:nvPr/>
              </p:nvSpPr>
              <p:spPr>
                <a:xfrm>
                  <a:off x="36011" y="340790"/>
                  <a:ext cx="457200" cy="389421"/>
                </a:xfrm>
                <a:prstGeom prst="rect">
                  <a:avLst/>
                </a:prstGeom>
                <a:noFill/>
                <a:ln w="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1" y="340790"/>
                  <a:ext cx="457200" cy="38942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/>
            <p:cNvSpPr/>
            <p:nvPr/>
          </p:nvSpPr>
          <p:spPr>
            <a:xfrm>
              <a:off x="327412" y="559389"/>
              <a:ext cx="226088" cy="1708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944327" y="1045864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08155" y="1491340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492151" y="169975"/>
              <a:ext cx="226060" cy="170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20" name="Straight Connector 19"/>
            <p:cNvCxnSpPr>
              <a:stCxn id="17" idx="0"/>
            </p:cNvCxnSpPr>
            <p:nvPr/>
          </p:nvCxnSpPr>
          <p:spPr>
            <a:xfrm flipH="1" flipV="1">
              <a:off x="1688964" y="340790"/>
              <a:ext cx="368393" cy="705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9" idx="2"/>
              <a:endCxn id="16" idx="7"/>
            </p:cNvCxnSpPr>
            <p:nvPr/>
          </p:nvCxnSpPr>
          <p:spPr>
            <a:xfrm flipH="1">
              <a:off x="520390" y="255383"/>
              <a:ext cx="971761" cy="329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6" idx="4"/>
              <a:endCxn id="18" idx="1"/>
            </p:cNvCxnSpPr>
            <p:nvPr/>
          </p:nvCxnSpPr>
          <p:spPr>
            <a:xfrm>
              <a:off x="440456" y="730211"/>
              <a:ext cx="600805" cy="78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6" idx="6"/>
              <a:endCxn id="17" idx="2"/>
            </p:cNvCxnSpPr>
            <p:nvPr/>
          </p:nvCxnSpPr>
          <p:spPr>
            <a:xfrm>
              <a:off x="553500" y="644800"/>
              <a:ext cx="1390827" cy="486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7" idx="3"/>
            </p:cNvCxnSpPr>
            <p:nvPr/>
          </p:nvCxnSpPr>
          <p:spPr>
            <a:xfrm flipH="1">
              <a:off x="1233917" y="1191664"/>
              <a:ext cx="743516" cy="35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27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15217</TotalTime>
  <Words>266</Words>
  <Application>Microsoft Office PowerPoint</Application>
  <PresentationFormat>On-screen Show (4:3)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Graph Theory - Introduction</vt:lpstr>
      <vt:lpstr>Graphs: The Basics</vt:lpstr>
      <vt:lpstr>Graphs: The Basics</vt:lpstr>
      <vt:lpstr>Graphs: The Basics</vt:lpstr>
      <vt:lpstr>Common Graphs</vt:lpstr>
      <vt:lpstr>Common Graphs</vt:lpstr>
      <vt:lpstr>Subgraphs</vt:lpstr>
      <vt:lpstr>Weighted Graphs</vt:lpstr>
    </vt:vector>
  </TitlesOfParts>
  <Company>University of Tennessee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Ingrid Narvaez</dc:creator>
  <cp:lastModifiedBy>Geoffrey</cp:lastModifiedBy>
  <cp:revision>80</cp:revision>
  <dcterms:created xsi:type="dcterms:W3CDTF">2013-01-18T18:02:24Z</dcterms:created>
  <dcterms:modified xsi:type="dcterms:W3CDTF">2021-11-07T07:25:31Z</dcterms:modified>
</cp:coreProperties>
</file>