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2" r:id="rId1"/>
  </p:sldMasterIdLst>
  <p:notesMasterIdLst>
    <p:notesMasterId r:id="rId13"/>
  </p:notesMasterIdLst>
  <p:sldIdLst>
    <p:sldId id="257" r:id="rId2"/>
    <p:sldId id="258" r:id="rId3"/>
    <p:sldId id="260" r:id="rId4"/>
    <p:sldId id="279" r:id="rId5"/>
    <p:sldId id="263" r:id="rId6"/>
    <p:sldId id="262" r:id="rId7"/>
    <p:sldId id="274" r:id="rId8"/>
    <p:sldId id="276" r:id="rId9"/>
    <p:sldId id="261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3D69-9E9D-42CB-BE0B-7ECD4BDD3B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3BE1F-CBE1-4D88-AA93-A0148212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6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520E-32C8-4414-890C-7CBC08B2294A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EE0B-D3E7-4BA9-96EB-B79C65888E2C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9CAD-1E0A-478F-BEE2-8128617CC52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744-2B17-4BD5-845E-7599A045CF9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EF47-871E-4678-879D-A90C14B2DA0C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D6B-F655-4557-B4D1-0CB9FF4F92DA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29D5-C63A-4848-A66E-970B009B21D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1F5E-9350-40A3-A2A0-70E5C8829D3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7C05-A324-4AB8-A0D3-D435E116E1CC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E1D3FB0E-4CAF-489E-8C4A-485F1372309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041F-481A-404D-810C-E24FE859FCF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55098C-D6FA-4101-A6D7-809A3A56FE0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Operation Hermes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82865"/>
          </a:xfrm>
        </p:spPr>
        <p:txBody>
          <a:bodyPr>
            <a:normAutofit/>
          </a:bodyPr>
          <a:lstStyle/>
          <a:p>
            <a:r>
              <a:rPr lang="en-US" dirty="0"/>
              <a:t>Team 6 – CSC 439 – 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5436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Final Closing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1" y="1295963"/>
            <a:ext cx="211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58693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40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1" y="1295963"/>
            <a:ext cx="211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69003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00EA24-2891-44C9-A473-47DA372C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36683"/>
              </p:ext>
            </p:extLst>
          </p:nvPr>
        </p:nvGraphicFramePr>
        <p:xfrm>
          <a:off x="1028700" y="1800225"/>
          <a:ext cx="10134600" cy="4533465"/>
        </p:xfrm>
        <a:graphic>
          <a:graphicData uri="http://schemas.openxmlformats.org/drawingml/2006/table">
            <a:tbl>
              <a:tblPr/>
              <a:tblGrid>
                <a:gridCol w="3378200">
                  <a:extLst>
                    <a:ext uri="{9D8B030D-6E8A-4147-A177-3AD203B41FA5}">
                      <a16:colId xmlns:a16="http://schemas.microsoft.com/office/drawing/2014/main" val="1138745862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1606847894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541781664"/>
                    </a:ext>
                  </a:extLst>
                </a:gridCol>
              </a:tblGrid>
              <a:tr h="82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71996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Kinslow, Johnathan (Johnny)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Leader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C++, C#, HTML, CSS, PHP, JavaScript, Python, Java, 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417820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Peace, Spencer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Manager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C#, Java, Ruby, Python, SQL, PHP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775093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Le, Thanh Tung (Le)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 / Debugger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html, CSS, Javascript, Java, PHP, SQL, C++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90830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LeDonne, McKenzie (Kenzie)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C++, HTML, CSS, SQL, Java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312500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Minks, Austin (AJ)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Configuration Manager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C++, Java, SQL, html, css, php, python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688086"/>
                  </a:ext>
                </a:extLst>
              </a:tr>
              <a:tr h="10604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Salazar, Jose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Control Manager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Java, Python, SQL, Html, CSS, JavaScript, Ruby, PHP, Angular, Git, Power BI, AWS, Google Cloud.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3457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8B96F2-473D-47F3-8539-368A6FC963F6}"/>
              </a:ext>
            </a:extLst>
          </p:cNvPr>
          <p:cNvSpPr txBox="1"/>
          <p:nvPr/>
        </p:nvSpPr>
        <p:spPr>
          <a:xfrm>
            <a:off x="1389776" y="755009"/>
            <a:ext cx="941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Meet Team 6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DB61CD4-43FC-48F6-A72F-BC263409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2519-8E4D-4ED0-887A-78E3C0BBA207}" type="datetime1">
              <a:rPr lang="en-US" smtClean="0"/>
              <a:t>1/28/2020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55599-45C4-4E79-ACD4-6FB78D7B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605-F2C1-40AD-9D0E-739FB234A1E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A7625-26D3-4EC4-8F19-17BA7D79DD0E}"/>
              </a:ext>
            </a:extLst>
          </p:cNvPr>
          <p:cNvSpPr txBox="1"/>
          <p:nvPr/>
        </p:nvSpPr>
        <p:spPr>
          <a:xfrm>
            <a:off x="360727" y="553889"/>
            <a:ext cx="443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Operation Hermes: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65117-CE0F-47C1-9FDA-84560EFF1C63}"/>
              </a:ext>
            </a:extLst>
          </p:cNvPr>
          <p:cNvSpPr txBox="1"/>
          <p:nvPr/>
        </p:nvSpPr>
        <p:spPr>
          <a:xfrm>
            <a:off x="542488" y="1536174"/>
            <a:ext cx="11107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Operation Hermes is a development project working to streamline the ever increasing amount of online shopping that is bogging down warehouse management systems. </a:t>
            </a:r>
          </a:p>
          <a:p>
            <a:endParaRPr lang="en-US" sz="2400" dirty="0"/>
          </a:p>
          <a:p>
            <a:r>
              <a:rPr lang="en-US" sz="2400" dirty="0"/>
              <a:t>With Operation Hermes, we plan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an easier and more affordable way to manage incoming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Manage the current inventory of 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 similar approach to the incoming goods to also manage outgoing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Track the amount of goods that are coming and going to show popularity of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system that allows for the deployment throughout all facilities with stored data centers for trend accuracy</a:t>
            </a:r>
          </a:p>
        </p:txBody>
      </p:sp>
    </p:spTree>
    <p:extLst>
      <p:ext uri="{BB962C8B-B14F-4D97-AF65-F5344CB8AC3E}">
        <p14:creationId xmlns:p14="http://schemas.microsoft.com/office/powerpoint/2010/main" val="386495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40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Team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360727" y="1987071"/>
            <a:ext cx="10880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Team 6 will be using an Agile – Like system for development</a:t>
            </a:r>
          </a:p>
          <a:p>
            <a:endParaRPr lang="en-US" sz="2400" dirty="0"/>
          </a:p>
          <a:p>
            <a:r>
              <a:rPr lang="en-US" sz="2400" dirty="0"/>
              <a:t>Setup: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Sprint length will be 2 week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development time will be 16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Meetings are to occur at every sprint start or when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System stability is of key concern, so focus on that will be key to meeting agenda</a:t>
            </a:r>
          </a:p>
        </p:txBody>
      </p:sp>
    </p:spTree>
    <p:extLst>
      <p:ext uri="{BB962C8B-B14F-4D97-AF65-F5344CB8AC3E}">
        <p14:creationId xmlns:p14="http://schemas.microsoft.com/office/powerpoint/2010/main" val="79556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688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Testing Approach / Test Levels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88627" y="1738051"/>
            <a:ext cx="110147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Progress through the Project will be monitored by a “Ring System”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Ring system will be where testing will either prove a pass or fail, and if there are no major issues, and less than 2 minor issues, then the program goes into the next ring segment. </a:t>
            </a:r>
          </a:p>
          <a:p>
            <a:endParaRPr lang="en-US" sz="2400" dirty="0"/>
          </a:p>
          <a:p>
            <a:r>
              <a:rPr lang="en-US" sz="2400" dirty="0"/>
              <a:t>There are 4 “rings” we will be working through, Alpha, Beta, Post Production, and Release</a:t>
            </a:r>
          </a:p>
        </p:txBody>
      </p:sp>
    </p:spTree>
    <p:extLst>
      <p:ext uri="{BB962C8B-B14F-4D97-AF65-F5344CB8AC3E}">
        <p14:creationId xmlns:p14="http://schemas.microsoft.com/office/powerpoint/2010/main" val="49628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816CE-6442-4D53-95E1-62DA873C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3CBB-B0CB-4DB2-9743-E80B1619C2C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FFE16-4DC8-4D2C-9B6A-E12977A407DA}"/>
              </a:ext>
            </a:extLst>
          </p:cNvPr>
          <p:cNvSpPr txBox="1"/>
          <p:nvPr/>
        </p:nvSpPr>
        <p:spPr>
          <a:xfrm>
            <a:off x="360726" y="461394"/>
            <a:ext cx="5234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Testing Characteristics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084E0-30CE-4F9D-909C-A6A5AA2F013B}"/>
              </a:ext>
            </a:extLst>
          </p:cNvPr>
          <p:cNvSpPr txBox="1"/>
          <p:nvPr/>
        </p:nvSpPr>
        <p:spPr>
          <a:xfrm>
            <a:off x="545284" y="1266738"/>
            <a:ext cx="109476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Text document ran through a scanning system to strip data to a readable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Digital documents of a predetermined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(Future Feature) Implementation of Google Lens support for visual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Output: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Updated counts of current warehouse stock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Graphs showing the increase / decrease of goods in the warehouse per truck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documents showing the daily incoming and outgoing goods according to records.</a:t>
            </a:r>
          </a:p>
        </p:txBody>
      </p:sp>
    </p:spTree>
    <p:extLst>
      <p:ext uri="{BB962C8B-B14F-4D97-AF65-F5344CB8AC3E}">
        <p14:creationId xmlns:p14="http://schemas.microsoft.com/office/powerpoint/2010/main" val="220675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40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Identification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446015" y="2459504"/>
            <a:ext cx="11299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testing that will be conducted on the software will be unit testing regularly, and a weekly Integration Test done to ensure stability.</a:t>
            </a:r>
          </a:p>
          <a:p>
            <a:endParaRPr lang="en-US" sz="2400" dirty="0"/>
          </a:p>
          <a:p>
            <a:r>
              <a:rPr lang="en-US" sz="2400" dirty="0"/>
              <a:t>We plan to design some continuous Integration testing programs to run on the process to take care of the weekly tests </a:t>
            </a:r>
          </a:p>
        </p:txBody>
      </p:sp>
    </p:spTree>
    <p:extLst>
      <p:ext uri="{BB962C8B-B14F-4D97-AF65-F5344CB8AC3E}">
        <p14:creationId xmlns:p14="http://schemas.microsoft.com/office/powerpoint/2010/main" val="195473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BE508AA4-BB90-420A-8943-DFD017B17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37" y="1245979"/>
            <a:ext cx="7009064" cy="484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8045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Planned Testing Schedule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38C867BD-33B0-468C-BD12-01AB263F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7" y="1245979"/>
            <a:ext cx="7009064" cy="484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71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8510A-4F9E-43D3-BD7C-4DC04A6D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E5E6-99C0-43C8-AF23-46476C7664E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28017-A852-4C46-9CF1-1AB5B23C8527}"/>
              </a:ext>
            </a:extLst>
          </p:cNvPr>
          <p:cNvSpPr txBox="1"/>
          <p:nvPr/>
        </p:nvSpPr>
        <p:spPr>
          <a:xfrm>
            <a:off x="335559" y="478172"/>
            <a:ext cx="11344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Requirements Traceability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141376-052A-4F24-9725-2871FD831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48194"/>
              </p:ext>
            </p:extLst>
          </p:nvPr>
        </p:nvGraphicFramePr>
        <p:xfrm>
          <a:off x="335559" y="1186058"/>
          <a:ext cx="11344711" cy="5193772"/>
        </p:xfrm>
        <a:graphic>
          <a:graphicData uri="http://schemas.openxmlformats.org/drawingml/2006/table">
            <a:tbl>
              <a:tblPr/>
              <a:tblGrid>
                <a:gridCol w="412708">
                  <a:extLst>
                    <a:ext uri="{9D8B030D-6E8A-4147-A177-3AD203B41FA5}">
                      <a16:colId xmlns:a16="http://schemas.microsoft.com/office/drawing/2014/main" val="1617249897"/>
                    </a:ext>
                  </a:extLst>
                </a:gridCol>
                <a:gridCol w="996849">
                  <a:extLst>
                    <a:ext uri="{9D8B030D-6E8A-4147-A177-3AD203B41FA5}">
                      <a16:colId xmlns:a16="http://schemas.microsoft.com/office/drawing/2014/main" val="3451311366"/>
                    </a:ext>
                  </a:extLst>
                </a:gridCol>
                <a:gridCol w="996849">
                  <a:extLst>
                    <a:ext uri="{9D8B030D-6E8A-4147-A177-3AD203B41FA5}">
                      <a16:colId xmlns:a16="http://schemas.microsoft.com/office/drawing/2014/main" val="1167450643"/>
                    </a:ext>
                  </a:extLst>
                </a:gridCol>
                <a:gridCol w="1047643">
                  <a:extLst>
                    <a:ext uri="{9D8B030D-6E8A-4147-A177-3AD203B41FA5}">
                      <a16:colId xmlns:a16="http://schemas.microsoft.com/office/drawing/2014/main" val="731447670"/>
                    </a:ext>
                  </a:extLst>
                </a:gridCol>
                <a:gridCol w="1690516">
                  <a:extLst>
                    <a:ext uri="{9D8B030D-6E8A-4147-A177-3AD203B41FA5}">
                      <a16:colId xmlns:a16="http://schemas.microsoft.com/office/drawing/2014/main" val="240504453"/>
                    </a:ext>
                  </a:extLst>
                </a:gridCol>
                <a:gridCol w="996849">
                  <a:extLst>
                    <a:ext uri="{9D8B030D-6E8A-4147-A177-3AD203B41FA5}">
                      <a16:colId xmlns:a16="http://schemas.microsoft.com/office/drawing/2014/main" val="1184866746"/>
                    </a:ext>
                  </a:extLst>
                </a:gridCol>
                <a:gridCol w="1690516">
                  <a:extLst>
                    <a:ext uri="{9D8B030D-6E8A-4147-A177-3AD203B41FA5}">
                      <a16:colId xmlns:a16="http://schemas.microsoft.com/office/drawing/2014/main" val="2411361034"/>
                    </a:ext>
                  </a:extLst>
                </a:gridCol>
                <a:gridCol w="692080">
                  <a:extLst>
                    <a:ext uri="{9D8B030D-6E8A-4147-A177-3AD203B41FA5}">
                      <a16:colId xmlns:a16="http://schemas.microsoft.com/office/drawing/2014/main" val="2141429435"/>
                    </a:ext>
                  </a:extLst>
                </a:gridCol>
                <a:gridCol w="1130185">
                  <a:extLst>
                    <a:ext uri="{9D8B030D-6E8A-4147-A177-3AD203B41FA5}">
                      <a16:colId xmlns:a16="http://schemas.microsoft.com/office/drawing/2014/main" val="1562272427"/>
                    </a:ext>
                  </a:extLst>
                </a:gridCol>
                <a:gridCol w="1690516">
                  <a:extLst>
                    <a:ext uri="{9D8B030D-6E8A-4147-A177-3AD203B41FA5}">
                      <a16:colId xmlns:a16="http://schemas.microsoft.com/office/drawing/2014/main" val="3067813996"/>
                    </a:ext>
                  </a:extLst>
                </a:gridCol>
              </a:tblGrid>
              <a:tr h="71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 ID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 Description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/ Requester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Justification / Need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WBS Deliverable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Strategy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/ Inactive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40935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90039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461475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657362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5648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184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910481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325532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884450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541633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071068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34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212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520</Words>
  <Application>Microsoft Office PowerPoint</Application>
  <PresentationFormat>Widescreen</PresentationFormat>
  <Paragraphs>195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 2</vt:lpstr>
      <vt:lpstr>DividendVTI</vt:lpstr>
      <vt:lpstr>Operation Hermes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2020-01-28T00:09:21Z</dcterms:created>
  <dcterms:modified xsi:type="dcterms:W3CDTF">2020-01-29T01:29:03Z</dcterms:modified>
</cp:coreProperties>
</file>