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resources-covid19canada.hub.arcgis.com/datasets/4dabb4afab874804ba121536efaaacb4_0/data"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pPr algn="ctr"/>
            <a:r>
              <a:rPr lang="en-US" sz="5400" dirty="0"/>
              <a:t>Correlation of daily COVID cases and Canadian stock market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ctr"/>
            <a:r>
              <a:rPr lang="en-US" sz="2400" dirty="0">
                <a:solidFill>
                  <a:schemeClr val="tx1">
                    <a:lumMod val="85000"/>
                    <a:lumOff val="15000"/>
                  </a:schemeClr>
                </a:solidFill>
              </a:rPr>
              <a:t>Nick, </a:t>
            </a:r>
            <a:r>
              <a:rPr lang="en-US" sz="2400" dirty="0" err="1">
                <a:solidFill>
                  <a:schemeClr val="tx1">
                    <a:lumMod val="85000"/>
                    <a:lumOff val="15000"/>
                  </a:schemeClr>
                </a:solidFill>
              </a:rPr>
              <a:t>sebastien</a:t>
            </a:r>
            <a:r>
              <a:rPr lang="en-US" sz="2400" dirty="0">
                <a:solidFill>
                  <a:schemeClr val="tx1">
                    <a:lumMod val="85000"/>
                    <a:lumOff val="15000"/>
                  </a:schemeClr>
                </a:solidFill>
              </a:rPr>
              <a:t>, Spencer, Stephen and </a:t>
            </a:r>
            <a:r>
              <a:rPr lang="en-US" sz="2400" dirty="0" err="1">
                <a:solidFill>
                  <a:schemeClr val="tx1">
                    <a:lumMod val="85000"/>
                    <a:lumOff val="15000"/>
                  </a:schemeClr>
                </a:solidFill>
              </a:rPr>
              <a:t>wazarat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Global stock markets took a dive since the start of COVID break in early part of this year. The goal of this project is identify correlation of COVID new daily cases with stock market in the Canadian context.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6CED-A0F3-4A01-840A-5882DC233273}"/>
              </a:ext>
            </a:extLst>
          </p:cNvPr>
          <p:cNvSpPr>
            <a:spLocks noGrp="1"/>
          </p:cNvSpPr>
          <p:nvPr>
            <p:ph type="title"/>
          </p:nvPr>
        </p:nvSpPr>
        <p:spPr/>
        <p:txBody>
          <a:bodyPr/>
          <a:lstStyle/>
          <a:p>
            <a:pPr algn="ctr"/>
            <a:r>
              <a:rPr lang="en-US" b="1" dirty="0">
                <a:solidFill>
                  <a:srgbClr val="FF0000"/>
                </a:solidFill>
              </a:rPr>
              <a:t>DATA SOURCES</a:t>
            </a:r>
          </a:p>
        </p:txBody>
      </p:sp>
      <p:sp>
        <p:nvSpPr>
          <p:cNvPr id="3" name="Content Placeholder 2">
            <a:extLst>
              <a:ext uri="{FF2B5EF4-FFF2-40B4-BE49-F238E27FC236}">
                <a16:creationId xmlns:a16="http://schemas.microsoft.com/office/drawing/2014/main" id="{FF28F351-097E-4661-9F50-D687CEAE2CC0}"/>
              </a:ext>
            </a:extLst>
          </p:cNvPr>
          <p:cNvSpPr>
            <a:spLocks noGrp="1"/>
          </p:cNvSpPr>
          <p:nvPr>
            <p:ph sz="half" idx="1"/>
          </p:nvPr>
        </p:nvSpPr>
        <p:spPr/>
        <p:txBody>
          <a:bodyPr>
            <a:normAutofit/>
          </a:bodyPr>
          <a:lstStyle/>
          <a:p>
            <a:pPr algn="ctr"/>
            <a:r>
              <a:rPr lang="en-US" b="1" u="sng" dirty="0"/>
              <a:t>COVID new daily cases:</a:t>
            </a:r>
          </a:p>
          <a:p>
            <a:pPr algn="just"/>
            <a:r>
              <a:rPr lang="en-US" b="1" dirty="0"/>
              <a:t>Canadian COVID cases (CSV and API):</a:t>
            </a:r>
          </a:p>
          <a:p>
            <a:pPr algn="just"/>
            <a:r>
              <a:rPr lang="en-US" sz="1200" b="1" dirty="0">
                <a:hlinkClick r:id="rId2"/>
              </a:rPr>
              <a:t>https://resources-covid19canada.hub.arcgis.com/datasets/4dabb4afab874804ba121536efaaacb4_0/data</a:t>
            </a:r>
            <a:endParaRPr lang="en-US" sz="1100" b="1" dirty="0"/>
          </a:p>
        </p:txBody>
      </p:sp>
      <p:sp>
        <p:nvSpPr>
          <p:cNvPr id="4" name="Content Placeholder 3">
            <a:extLst>
              <a:ext uri="{FF2B5EF4-FFF2-40B4-BE49-F238E27FC236}">
                <a16:creationId xmlns:a16="http://schemas.microsoft.com/office/drawing/2014/main" id="{6B7ECC03-9240-4A75-A4DC-51A532539581}"/>
              </a:ext>
            </a:extLst>
          </p:cNvPr>
          <p:cNvSpPr>
            <a:spLocks noGrp="1"/>
          </p:cNvSpPr>
          <p:nvPr>
            <p:ph sz="half" idx="2"/>
          </p:nvPr>
        </p:nvSpPr>
        <p:spPr/>
        <p:txBody>
          <a:bodyPr>
            <a:normAutofit/>
          </a:bodyPr>
          <a:lstStyle/>
          <a:p>
            <a:pPr algn="ctr"/>
            <a:r>
              <a:rPr lang="en-US" b="1" u="sng" dirty="0"/>
              <a:t>Canadian stock market (</a:t>
            </a:r>
            <a:r>
              <a:rPr lang="en-US" b="1" i="0" u="sng" dirty="0">
                <a:solidFill>
                  <a:srgbClr val="000000"/>
                </a:solidFill>
                <a:effectLst/>
              </a:rPr>
              <a:t>S&amp;P/TSX Composite index) and Canadian dollars:</a:t>
            </a:r>
          </a:p>
          <a:p>
            <a:pPr algn="just"/>
            <a:r>
              <a:rPr lang="en-US" dirty="0"/>
              <a:t>Alpaca (API)</a:t>
            </a:r>
          </a:p>
        </p:txBody>
      </p:sp>
    </p:spTree>
    <p:extLst>
      <p:ext uri="{BB962C8B-B14F-4D97-AF65-F5344CB8AC3E}">
        <p14:creationId xmlns:p14="http://schemas.microsoft.com/office/powerpoint/2010/main" val="384195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E84B-92B8-44DB-90FC-0B476944A8BC}"/>
              </a:ext>
            </a:extLst>
          </p:cNvPr>
          <p:cNvSpPr>
            <a:spLocks noGrp="1"/>
          </p:cNvSpPr>
          <p:nvPr>
            <p:ph type="title"/>
          </p:nvPr>
        </p:nvSpPr>
        <p:spPr/>
        <p:txBody>
          <a:bodyPr/>
          <a:lstStyle/>
          <a:p>
            <a:pPr algn="ctr"/>
            <a:r>
              <a:rPr lang="en-US" b="1" dirty="0">
                <a:solidFill>
                  <a:srgbClr val="FF0000"/>
                </a:solidFill>
              </a:rPr>
              <a:t>Plotting correlations</a:t>
            </a:r>
          </a:p>
        </p:txBody>
      </p:sp>
      <p:sp>
        <p:nvSpPr>
          <p:cNvPr id="3" name="Content Placeholder 2">
            <a:extLst>
              <a:ext uri="{FF2B5EF4-FFF2-40B4-BE49-F238E27FC236}">
                <a16:creationId xmlns:a16="http://schemas.microsoft.com/office/drawing/2014/main" id="{7B17F813-DF95-4D85-AD8D-C5769CF49AE0}"/>
              </a:ext>
            </a:extLst>
          </p:cNvPr>
          <p:cNvSpPr>
            <a:spLocks noGrp="1"/>
          </p:cNvSpPr>
          <p:nvPr>
            <p:ph idx="1"/>
          </p:nvPr>
        </p:nvSpPr>
        <p:spPr/>
        <p:txBody>
          <a:bodyPr>
            <a:normAutofit/>
          </a:bodyPr>
          <a:lstStyle/>
          <a:p>
            <a:r>
              <a:rPr lang="en-US" sz="2400" dirty="0"/>
              <a:t>In our project we will identify whether there is any correlation between new daily COVID cases in Canada vs. TSX stock market. We will be focusing on the time period between Jan 1, 2020 till Nov 1, 2020. We will compare to historical stock market dataset for the past 5 years.</a:t>
            </a:r>
          </a:p>
          <a:p>
            <a:pPr marL="0" indent="0">
              <a:buNone/>
            </a:pPr>
            <a:r>
              <a:rPr lang="en-US" sz="2400" dirty="0"/>
              <a:t>We will also perform sub-analysis of correlation between new daily COVID cases in Canada vs. Canadian dollars.</a:t>
            </a:r>
          </a:p>
          <a:p>
            <a:pPr marL="0" indent="0">
              <a:buNone/>
            </a:pPr>
            <a:r>
              <a:rPr lang="en-US" sz="2400" dirty="0"/>
              <a:t>Plotting technologies would include usage of </a:t>
            </a:r>
            <a:r>
              <a:rPr lang="en-US" sz="2400" dirty="0" err="1"/>
              <a:t>Pyviz</a:t>
            </a:r>
            <a:r>
              <a:rPr lang="en-US" sz="2400" dirty="0"/>
              <a:t>, </a:t>
            </a:r>
            <a:r>
              <a:rPr lang="en-US" sz="2400" dirty="0" err="1"/>
              <a:t>hvplot</a:t>
            </a:r>
            <a:r>
              <a:rPr lang="en-US" sz="2400" dirty="0"/>
              <a:t>, </a:t>
            </a:r>
            <a:r>
              <a:rPr lang="en-US" sz="2400" dirty="0" err="1"/>
              <a:t>plotly</a:t>
            </a:r>
            <a:r>
              <a:rPr lang="en-US" sz="2400" dirty="0"/>
              <a:t>, panel, and </a:t>
            </a:r>
            <a:r>
              <a:rPr lang="en-US" sz="2400" dirty="0" err="1"/>
              <a:t>mapbox</a:t>
            </a:r>
            <a:r>
              <a:rPr lang="en-US" sz="2400" dirty="0"/>
              <a:t>. </a:t>
            </a:r>
          </a:p>
          <a:p>
            <a:endParaRPr lang="en-US" sz="2400" dirty="0"/>
          </a:p>
        </p:txBody>
      </p:sp>
    </p:spTree>
    <p:extLst>
      <p:ext uri="{BB962C8B-B14F-4D97-AF65-F5344CB8AC3E}">
        <p14:creationId xmlns:p14="http://schemas.microsoft.com/office/powerpoint/2010/main" val="139424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4791-1060-49DB-82C5-2F227C84617D}"/>
              </a:ext>
            </a:extLst>
          </p:cNvPr>
          <p:cNvSpPr>
            <a:spLocks noGrp="1"/>
          </p:cNvSpPr>
          <p:nvPr>
            <p:ph type="title"/>
          </p:nvPr>
        </p:nvSpPr>
        <p:spPr/>
        <p:txBody>
          <a:bodyPr/>
          <a:lstStyle/>
          <a:p>
            <a:pPr algn="ctr"/>
            <a:r>
              <a:rPr lang="en-US" b="1" dirty="0">
                <a:solidFill>
                  <a:srgbClr val="FF0000"/>
                </a:solidFill>
              </a:rPr>
              <a:t>Division of </a:t>
            </a:r>
            <a:r>
              <a:rPr lang="en-US" b="1" dirty="0" err="1">
                <a:solidFill>
                  <a:srgbClr val="FF0000"/>
                </a:solidFill>
              </a:rPr>
              <a:t>labour</a:t>
            </a:r>
            <a:endParaRPr lang="en-US" b="1" dirty="0">
              <a:solidFill>
                <a:srgbClr val="FF0000"/>
              </a:solidFill>
            </a:endParaRPr>
          </a:p>
        </p:txBody>
      </p:sp>
      <p:sp>
        <p:nvSpPr>
          <p:cNvPr id="3" name="Content Placeholder 2">
            <a:extLst>
              <a:ext uri="{FF2B5EF4-FFF2-40B4-BE49-F238E27FC236}">
                <a16:creationId xmlns:a16="http://schemas.microsoft.com/office/drawing/2014/main" id="{5E175711-4BAB-401C-8204-E96617118ED3}"/>
              </a:ext>
            </a:extLst>
          </p:cNvPr>
          <p:cNvSpPr>
            <a:spLocks noGrp="1"/>
          </p:cNvSpPr>
          <p:nvPr>
            <p:ph idx="1"/>
          </p:nvPr>
        </p:nvSpPr>
        <p:spPr>
          <a:xfrm>
            <a:off x="1097280" y="2108201"/>
            <a:ext cx="10058400" cy="3760891"/>
          </a:xfrm>
        </p:spPr>
        <p:txBody>
          <a:bodyPr>
            <a:noAutofit/>
          </a:bodyPr>
          <a:lstStyle/>
          <a:p>
            <a:pPr algn="ctr"/>
            <a:r>
              <a:rPr lang="en-US" sz="2400" b="1" dirty="0"/>
              <a:t>Spencer and Sebastien:</a:t>
            </a:r>
          </a:p>
          <a:p>
            <a:pPr lvl="1" algn="ctr"/>
            <a:r>
              <a:rPr lang="en-US" sz="2400" dirty="0"/>
              <a:t>Collection of data, data cleaning and data analysis</a:t>
            </a:r>
          </a:p>
          <a:p>
            <a:pPr marL="201168" lvl="1" indent="0" algn="ctr">
              <a:buNone/>
            </a:pPr>
            <a:endParaRPr lang="en-US" sz="2400" dirty="0"/>
          </a:p>
          <a:p>
            <a:pPr algn="ctr"/>
            <a:r>
              <a:rPr lang="en-US" sz="2400" b="1" dirty="0" err="1"/>
              <a:t>Wazarat</a:t>
            </a:r>
            <a:r>
              <a:rPr lang="en-US" sz="2400" b="1" dirty="0"/>
              <a:t>, Stephen and Nick:</a:t>
            </a:r>
          </a:p>
          <a:p>
            <a:pPr lvl="1" algn="ctr"/>
            <a:r>
              <a:rPr lang="en-US" sz="2400" dirty="0"/>
              <a:t>Visualization and presentation of data</a:t>
            </a:r>
          </a:p>
          <a:p>
            <a:pPr marL="201168" lvl="1" indent="0" algn="ctr">
              <a:buNone/>
            </a:pPr>
            <a:endParaRPr lang="en-US" sz="2400" dirty="0"/>
          </a:p>
          <a:p>
            <a:pPr algn="ctr"/>
            <a:r>
              <a:rPr lang="en-US" sz="2400" b="1" dirty="0"/>
              <a:t>Nick:</a:t>
            </a:r>
          </a:p>
          <a:p>
            <a:pPr lvl="1" algn="ctr"/>
            <a:r>
              <a:rPr lang="en-US" sz="2400" dirty="0"/>
              <a:t>Project manager and Presenter</a:t>
            </a:r>
          </a:p>
          <a:p>
            <a:pPr marL="201168" lvl="1" indent="0" algn="ctr">
              <a:buNone/>
            </a:pPr>
            <a:endParaRPr lang="en-US" sz="2400" dirty="0"/>
          </a:p>
          <a:p>
            <a:pPr marL="201168" lvl="1" indent="0" algn="ctr">
              <a:buNone/>
            </a:pPr>
            <a:endParaRPr lang="en-US" sz="2400" dirty="0"/>
          </a:p>
        </p:txBody>
      </p:sp>
    </p:spTree>
    <p:extLst>
      <p:ext uri="{BB962C8B-B14F-4D97-AF65-F5344CB8AC3E}">
        <p14:creationId xmlns:p14="http://schemas.microsoft.com/office/powerpoint/2010/main" val="320295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AA84-E5E4-432A-8C8A-72C7829CC90D}"/>
              </a:ext>
            </a:extLst>
          </p:cNvPr>
          <p:cNvSpPr>
            <a:spLocks noGrp="1"/>
          </p:cNvSpPr>
          <p:nvPr>
            <p:ph type="title"/>
          </p:nvPr>
        </p:nvSpPr>
        <p:spPr/>
        <p:txBody>
          <a:bodyPr/>
          <a:lstStyle/>
          <a:p>
            <a:pPr algn="ctr"/>
            <a:r>
              <a:rPr lang="en-US" b="1" dirty="0">
                <a:solidFill>
                  <a:srgbClr val="FF0000"/>
                </a:solidFill>
              </a:rPr>
              <a:t>Deliverables</a:t>
            </a:r>
          </a:p>
        </p:txBody>
      </p:sp>
      <p:sp>
        <p:nvSpPr>
          <p:cNvPr id="3" name="Content Placeholder 2">
            <a:extLst>
              <a:ext uri="{FF2B5EF4-FFF2-40B4-BE49-F238E27FC236}">
                <a16:creationId xmlns:a16="http://schemas.microsoft.com/office/drawing/2014/main" id="{B87552A1-E9BF-4FE3-97AC-174AAB6EEC60}"/>
              </a:ext>
            </a:extLst>
          </p:cNvPr>
          <p:cNvSpPr>
            <a:spLocks noGrp="1"/>
          </p:cNvSpPr>
          <p:nvPr>
            <p:ph idx="1"/>
          </p:nvPr>
        </p:nvSpPr>
        <p:spPr/>
        <p:txBody>
          <a:bodyPr>
            <a:normAutofit/>
          </a:bodyPr>
          <a:lstStyle/>
          <a:p>
            <a:pPr algn="ctr" rtl="0">
              <a:spcBef>
                <a:spcPts val="0"/>
              </a:spcBef>
              <a:spcAft>
                <a:spcPts val="0"/>
              </a:spcAft>
            </a:pPr>
            <a:r>
              <a:rPr lang="en-US" sz="1800" b="0" i="0" u="sng" strike="noStrike" dirty="0">
                <a:solidFill>
                  <a:srgbClr val="000000"/>
                </a:solidFill>
                <a:effectLst/>
                <a:latin typeface="Arial" panose="020B0604020202020204" pitchFamily="34" charset="0"/>
              </a:rPr>
              <a:t>Thursday, Nov 5</a:t>
            </a:r>
            <a:r>
              <a:rPr lang="en-US" sz="1800" b="0" i="0" u="none" strike="noStrike" dirty="0">
                <a:solidFill>
                  <a:srgbClr val="000000"/>
                </a:solidFill>
                <a:effectLst/>
                <a:latin typeface="Arial" panose="020B0604020202020204" pitchFamily="34" charset="0"/>
              </a:rPr>
              <a:t>:</a:t>
            </a:r>
            <a:endParaRPr lang="en-US" b="0" dirty="0">
              <a:effectLst/>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data scraping/cleaning:</a:t>
            </a:r>
            <a:endParaRPr lang="en-US" b="0" dirty="0">
              <a:effectLst/>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-CAD</a:t>
            </a:r>
            <a:endParaRPr lang="en-US" b="0" dirty="0">
              <a:effectLst/>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-TSX</a:t>
            </a:r>
            <a:endParaRPr lang="en-US" b="0" dirty="0">
              <a:effectLst/>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-COVID</a:t>
            </a:r>
            <a:endParaRPr lang="en-US" b="0" dirty="0">
              <a:effectLst/>
            </a:endParaRPr>
          </a:p>
          <a:p>
            <a:pPr algn="ctr" rtl="0">
              <a:spcBef>
                <a:spcPts val="0"/>
              </a:spcBef>
              <a:spcAft>
                <a:spcPts val="0"/>
              </a:spcAft>
            </a:pPr>
            <a:br>
              <a:rPr lang="en-US" b="0" dirty="0">
                <a:effectLst/>
              </a:rPr>
            </a:br>
            <a:r>
              <a:rPr lang="en-US" sz="1800" b="0" i="0" u="sng" strike="noStrike" dirty="0">
                <a:solidFill>
                  <a:srgbClr val="000000"/>
                </a:solidFill>
                <a:effectLst/>
                <a:latin typeface="Arial" panose="020B0604020202020204" pitchFamily="34" charset="0"/>
              </a:rPr>
              <a:t>Friday, Nov 6</a:t>
            </a:r>
            <a:r>
              <a:rPr lang="en-US" sz="1800" b="0" i="0" u="none" strike="noStrike" dirty="0">
                <a:solidFill>
                  <a:srgbClr val="000000"/>
                </a:solidFill>
                <a:effectLst/>
                <a:latin typeface="Arial" panose="020B0604020202020204" pitchFamily="34" charset="0"/>
              </a:rPr>
              <a:t>:</a:t>
            </a:r>
            <a:endParaRPr lang="en-US" b="0" dirty="0">
              <a:effectLst/>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meeting regarding transition from data tables to data </a:t>
            </a:r>
            <a:r>
              <a:rPr lang="en-US" sz="1800" b="0" i="0" u="none" strike="noStrike" dirty="0" err="1">
                <a:solidFill>
                  <a:srgbClr val="000000"/>
                </a:solidFill>
                <a:effectLst/>
                <a:latin typeface="Arial" panose="020B0604020202020204" pitchFamily="34" charset="0"/>
              </a:rPr>
              <a:t>visualiation</a:t>
            </a:r>
            <a:endParaRPr lang="en-US" b="0" dirty="0">
              <a:effectLst/>
            </a:endParaRPr>
          </a:p>
          <a:p>
            <a:pPr algn="ctr" rtl="0">
              <a:spcBef>
                <a:spcPts val="0"/>
              </a:spcBef>
              <a:spcAft>
                <a:spcPts val="0"/>
              </a:spcAft>
            </a:pPr>
            <a:br>
              <a:rPr lang="en-US" b="0" dirty="0">
                <a:effectLst/>
              </a:rPr>
            </a:br>
            <a:r>
              <a:rPr lang="en-US" sz="1800" b="0" i="0" u="sng" strike="noStrike" dirty="0">
                <a:solidFill>
                  <a:srgbClr val="000000"/>
                </a:solidFill>
                <a:effectLst/>
                <a:latin typeface="Arial" panose="020B0604020202020204" pitchFamily="34" charset="0"/>
              </a:rPr>
              <a:t>Monday, Nov 9</a:t>
            </a:r>
            <a:r>
              <a:rPr lang="en-US" sz="1800" b="0" i="0" u="none" strike="noStrike" dirty="0">
                <a:solidFill>
                  <a:srgbClr val="000000"/>
                </a:solidFill>
                <a:effectLst/>
                <a:latin typeface="Arial" panose="020B0604020202020204" pitchFamily="34" charset="0"/>
              </a:rPr>
              <a:t>:</a:t>
            </a:r>
          </a:p>
          <a:p>
            <a:pPr algn="ctr" rtl="0">
              <a:spcBef>
                <a:spcPts val="0"/>
              </a:spcBef>
              <a:spcAft>
                <a:spcPts val="0"/>
              </a:spcAft>
            </a:pPr>
            <a:r>
              <a:rPr lang="en-US" sz="1800" dirty="0">
                <a:solidFill>
                  <a:srgbClr val="000000"/>
                </a:solidFill>
                <a:latin typeface="Arial" panose="020B0604020202020204" pitchFamily="34" charset="0"/>
              </a:rPr>
              <a:t>presentation preparation</a:t>
            </a:r>
            <a:br>
              <a:rPr lang="en-US" dirty="0"/>
            </a:br>
            <a:endParaRPr lang="en-US" dirty="0"/>
          </a:p>
        </p:txBody>
      </p:sp>
    </p:spTree>
    <p:extLst>
      <p:ext uri="{BB962C8B-B14F-4D97-AF65-F5344CB8AC3E}">
        <p14:creationId xmlns:p14="http://schemas.microsoft.com/office/powerpoint/2010/main" val="152405653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{D0DA0EF1-C4DD-4DA5-BC49-75120BD80B66}tf56160789_win32</Template>
  <TotalTime>39</TotalTime>
  <Words>277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Correlation of daily COVID cases and Canadian stock market</vt:lpstr>
      <vt:lpstr>Global stock markets took a dive since the start of COVID break in early part of this year. The goal of this project is identify correlation of COVID new daily cases with stock market in the Canadian context. </vt:lpstr>
      <vt:lpstr>DATA SOURCES</vt:lpstr>
      <vt:lpstr>Plotting correlations</vt:lpstr>
      <vt:lpstr>Division of labour</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daily COVID cases and Canadian stock market</dc:title>
  <dc:creator>S C</dc:creator>
  <cp:lastModifiedBy>S C</cp:lastModifiedBy>
  <cp:revision>4</cp:revision>
  <dcterms:created xsi:type="dcterms:W3CDTF">2020-11-04T01:57:04Z</dcterms:created>
  <dcterms:modified xsi:type="dcterms:W3CDTF">2020-11-04T02:36:38Z</dcterms:modified>
</cp:coreProperties>
</file>