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lobal_pandemic" TargetMode="External"/><Relationship Id="rId3" Type="http://schemas.openxmlformats.org/officeDocument/2006/relationships/hyperlink" Target="https://en.wikipedia.org/wiki/RCMP" TargetMode="External"/><Relationship Id="rId4" Type="http://schemas.openxmlformats.org/officeDocument/2006/relationships/hyperlink" Target="https://en.wikipedia.org/wiki/Quarantine_Act,_2005"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nada.ca/en/innovation-science-economic-development/news/2020/05/covid-19-962-million-additional-support-fund-now-available-to-businesses-and-communities-affected-by-the-pandemic.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418b55b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418b55b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50">
                <a:latin typeface="Verdana"/>
                <a:ea typeface="Verdana"/>
                <a:cs typeface="Verdana"/>
                <a:sym typeface="Verdana"/>
              </a:rPr>
              <a:t>2020 started the same as every other year we successfully navigated our planetary spaceship around our local star, and we decided that doing so is a good enough reason to celebrate. Collectively, as mankind, we are hopeful that this new year, as we are every year, will be a year of joy and prosperity. Little did we know what was waiting just over the horizon.</a:t>
            </a:r>
            <a:endParaRPr sz="1900">
              <a:latin typeface="Verdana"/>
              <a:ea typeface="Verdana"/>
              <a:cs typeface="Verdana"/>
              <a:sym typeface="Verdan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287bef76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287bef76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15610613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15610613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Limitations: </a:t>
            </a:r>
            <a:endParaRPr/>
          </a:p>
          <a:p>
            <a:pPr indent="0" lvl="0" marL="0" rtl="0" algn="l">
              <a:spcBef>
                <a:spcPts val="0"/>
              </a:spcBef>
              <a:spcAft>
                <a:spcPts val="0"/>
              </a:spcAft>
              <a:buNone/>
            </a:pPr>
            <a:r>
              <a:rPr lang="en-GB"/>
              <a:t>-COVID has only really started impacting the economy in the last 6 - 7 months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287bef76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287bef76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b032b3b3c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b032b3b3c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287bef76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287bef76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2400"/>
              </a:spcBef>
              <a:spcAft>
                <a:spcPts val="0"/>
              </a:spcAft>
              <a:buClr>
                <a:schemeClr val="dk1"/>
              </a:buClr>
              <a:buSzPts val="1100"/>
              <a:buFont typeface="Arial"/>
              <a:buNone/>
            </a:pPr>
            <a:r>
              <a:rPr lang="en-GB" sz="1750">
                <a:latin typeface="Verdana"/>
                <a:ea typeface="Verdana"/>
                <a:cs typeface="Verdana"/>
                <a:sym typeface="Verdana"/>
              </a:rPr>
              <a:t>Im sure you can remember where you were mid March as borders closed, quarantines were enforced, and the world descended into a state of pandemonium. These past 9 months have been eventfully uneventful for most of us. As such I'm going to do my best to keep this presentation some what interesting.</a:t>
            </a:r>
            <a:endParaRPr sz="1750">
              <a:latin typeface="Verdana"/>
              <a:ea typeface="Verdana"/>
              <a:cs typeface="Verdana"/>
              <a:sym typeface="Verdana"/>
            </a:endParaRPr>
          </a:p>
          <a:p>
            <a:pPr indent="0" lvl="0" marL="457200" rtl="0" algn="l">
              <a:lnSpc>
                <a:spcPct val="115000"/>
              </a:lnSpc>
              <a:spcBef>
                <a:spcPts val="2400"/>
              </a:spcBef>
              <a:spcAft>
                <a:spcPts val="0"/>
              </a:spcAft>
              <a:buNone/>
            </a:pPr>
            <a:r>
              <a:rPr lang="en-GB" sz="1750">
                <a:latin typeface="Verdana"/>
                <a:ea typeface="Verdana"/>
                <a:cs typeface="Verdana"/>
                <a:sym typeface="Verdana"/>
              </a:rPr>
              <a:t>The global impacts of covid-19 are intricate and far-reaching. From supply chain, to unemployment, to faltering small businesses. Disecting such intricacies would be a monumental task for even the largest and most skilled team of analysts.</a:t>
            </a:r>
            <a:endParaRPr sz="1750">
              <a:latin typeface="Verdana"/>
              <a:ea typeface="Verdana"/>
              <a:cs typeface="Verdana"/>
              <a:sym typeface="Verdana"/>
            </a:endParaRPr>
          </a:p>
          <a:p>
            <a:pPr indent="0" lvl="0" marL="0" rtl="0" algn="l">
              <a:lnSpc>
                <a:spcPct val="115000"/>
              </a:lnSpc>
              <a:spcBef>
                <a:spcPts val="2400"/>
              </a:spcBef>
              <a:spcAft>
                <a:spcPts val="600"/>
              </a:spcAft>
              <a:buNone/>
            </a:pPr>
            <a:r>
              <a:rPr lang="en-GB" sz="1450">
                <a:latin typeface="Verdana"/>
                <a:ea typeface="Verdana"/>
                <a:cs typeface="Verdana"/>
                <a:sym typeface="Verdana"/>
              </a:rPr>
              <a:t>For that reason we decided to keep the scope of our project within Canada and focus on how the rise in covid cases impacted the Canadian stock market.</a:t>
            </a:r>
            <a:endParaRPr sz="2050">
              <a:latin typeface="Verdana"/>
              <a:ea typeface="Verdana"/>
              <a:cs typeface="Verdana"/>
              <a:sym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800">
                <a:latin typeface="Verdana"/>
                <a:ea typeface="Verdana"/>
                <a:cs typeface="Verdana"/>
                <a:sym typeface="Verdana"/>
              </a:rPr>
              <a:t>How Did Daily COVID Cases &amp; Government Response Impact The Canadian Stock Market?</a:t>
            </a:r>
            <a:endParaRPr sz="2700">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418b55b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418b55b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4D5156"/>
                </a:solidFill>
                <a:highlight>
                  <a:srgbClr val="FFFFFF"/>
                </a:highlight>
              </a:rPr>
              <a:t>GIS - ArcGIS is a geographic information system for working with maps and geographic information maintained by the Environmental Systems Research Institute</a:t>
            </a:r>
            <a:endParaRPr sz="1050">
              <a:solidFill>
                <a:srgbClr val="4D5156"/>
              </a:solidFill>
              <a:highlight>
                <a:srgbClr val="FFFFFF"/>
              </a:highlight>
            </a:endParaRPr>
          </a:p>
          <a:p>
            <a:pPr indent="0" lvl="0" marL="0" rtl="0" algn="l">
              <a:spcBef>
                <a:spcPts val="0"/>
              </a:spcBef>
              <a:spcAft>
                <a:spcPts val="0"/>
              </a:spcAft>
              <a:buNone/>
            </a:pPr>
            <a:r>
              <a:t/>
            </a:r>
            <a:endParaRPr sz="1050">
              <a:solidFill>
                <a:srgbClr val="4D5156"/>
              </a:solidFill>
              <a:highlight>
                <a:srgbClr val="FFFFFF"/>
              </a:highlight>
            </a:endParaRPr>
          </a:p>
          <a:p>
            <a:pPr indent="0" lvl="0" marL="0" rtl="0" algn="l">
              <a:spcBef>
                <a:spcPts val="0"/>
              </a:spcBef>
              <a:spcAft>
                <a:spcPts val="0"/>
              </a:spcAft>
              <a:buNone/>
            </a:pPr>
            <a:r>
              <a:rPr b="1" lang="en-GB" sz="1050">
                <a:solidFill>
                  <a:srgbClr val="5F6368"/>
                </a:solidFill>
                <a:highlight>
                  <a:srgbClr val="FFFFFF"/>
                </a:highlight>
              </a:rPr>
              <a:t>Investing.com -</a:t>
            </a:r>
            <a:r>
              <a:rPr lang="en-GB" sz="1050">
                <a:solidFill>
                  <a:srgbClr val="4D5156"/>
                </a:solidFill>
                <a:highlight>
                  <a:srgbClr val="FFFFFF"/>
                </a:highlight>
              </a:rPr>
              <a:t> offers free real time quotes, portfolio, streaming charts, financial news, live stock market data and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Canadian gov - The canadian </a:t>
            </a:r>
            <a:r>
              <a:rPr lang="en-GB"/>
              <a:t>government</a:t>
            </a:r>
            <a:r>
              <a:rPr lang="en-GB"/>
              <a:t> has remained very open </a:t>
            </a:r>
            <a:r>
              <a:rPr lang="en-GB"/>
              <a:t>regarding</a:t>
            </a:r>
            <a:r>
              <a:rPr lang="en-GB"/>
              <a:t> its Economic </a:t>
            </a:r>
            <a:r>
              <a:rPr lang="en-GB"/>
              <a:t>response</a:t>
            </a:r>
            <a:r>
              <a:rPr lang="en-GB"/>
              <a:t> plan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287bef76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287bef76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used a host of python libraries in our analysis, all of which we have used in class previously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All of our code is written in python and pandas in </a:t>
            </a:r>
            <a:r>
              <a:rPr lang="en-GB"/>
              <a:t>jupyter</a:t>
            </a:r>
            <a:r>
              <a:rPr lang="en-GB"/>
              <a:t> lab</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visualizations were made in </a:t>
            </a:r>
            <a:r>
              <a:rPr lang="en-GB"/>
              <a:t>Plotly, mapbox, holoviews, matplotlib</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Using these tools we were able to better understand our data and uncover interesting </a:t>
            </a:r>
            <a:r>
              <a:rPr lang="en-GB"/>
              <a:t>correlations</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287bef760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287bef760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dealing with many rows (hundreds of thousands), using append() is the least efficient way to populate a DataFrame.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b032b3b3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b032b3b3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Don't</a:t>
            </a:r>
            <a:r>
              <a:rPr lang="en-GB"/>
              <a:t> let looks </a:t>
            </a:r>
            <a:r>
              <a:rPr lang="en-GB"/>
              <a:t>deceive</a:t>
            </a:r>
            <a:r>
              <a:rPr lang="en-GB"/>
              <a:t> you. </a:t>
            </a:r>
            <a:r>
              <a:rPr lang="en-GB"/>
              <a:t>Although</a:t>
            </a:r>
            <a:r>
              <a:rPr lang="en-GB"/>
              <a:t> this line of code may look very simple it took 3 of our team members a TA and our instructor nearly an hour to figure it out haha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we pulled the covid cases dataframe in it came in as every row being one case in </a:t>
            </a:r>
            <a:r>
              <a:rPr lang="en-GB"/>
              <a:t>chronological</a:t>
            </a:r>
            <a:r>
              <a:rPr lang="en-GB"/>
              <a:t>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we were trying to achieve was a dataframe that was first organized by date, and then by locations.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287bef760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287bef760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5555"/>
              </a:lnSpc>
              <a:spcBef>
                <a:spcPts val="0"/>
              </a:spcBef>
              <a:spcAft>
                <a:spcPts val="0"/>
              </a:spcAft>
              <a:buNone/>
            </a:pPr>
            <a:r>
              <a:rPr b="1" lang="en-GB" sz="1150">
                <a:latin typeface="Verdana"/>
                <a:ea typeface="Verdana"/>
                <a:cs typeface="Verdana"/>
                <a:sym typeface="Verdana"/>
              </a:rPr>
              <a:t>Covid TSX analysis</a:t>
            </a:r>
            <a:endParaRPr b="1" sz="1150">
              <a:latin typeface="Verdana"/>
              <a:ea typeface="Verdana"/>
              <a:cs typeface="Verdana"/>
              <a:sym typeface="Verdana"/>
            </a:endParaRPr>
          </a:p>
          <a:p>
            <a:pPr indent="0" lvl="0" marL="0" rtl="0" algn="l">
              <a:lnSpc>
                <a:spcPct val="155555"/>
              </a:lnSpc>
              <a:spcBef>
                <a:spcPts val="1400"/>
              </a:spcBef>
              <a:spcAft>
                <a:spcPts val="0"/>
              </a:spcAft>
              <a:buNone/>
            </a:pPr>
            <a:r>
              <a:rPr b="1" lang="en-GB" sz="1150">
                <a:latin typeface="Verdana"/>
                <a:ea typeface="Verdana"/>
                <a:cs typeface="Verdana"/>
                <a:sym typeface="Verdana"/>
              </a:rPr>
              <a:t>Allow me to explain what exactly is going on here:</a:t>
            </a:r>
            <a:endParaRPr b="1" sz="1150">
              <a:latin typeface="Verdana"/>
              <a:ea typeface="Verdana"/>
              <a:cs typeface="Verdana"/>
              <a:sym typeface="Verdana"/>
            </a:endParaRPr>
          </a:p>
          <a:p>
            <a:pPr indent="0" lvl="0" marL="0" rtl="0" algn="l">
              <a:lnSpc>
                <a:spcPct val="155555"/>
              </a:lnSpc>
              <a:spcBef>
                <a:spcPts val="1400"/>
              </a:spcBef>
              <a:spcAft>
                <a:spcPts val="0"/>
              </a:spcAft>
              <a:buNone/>
            </a:pPr>
            <a:r>
              <a:rPr b="1" lang="en-GB" sz="1150">
                <a:latin typeface="Verdana"/>
                <a:ea typeface="Verdana"/>
                <a:cs typeface="Verdana"/>
                <a:sym typeface="Verdana"/>
              </a:rPr>
              <a:t>Blue is daily covid cases</a:t>
            </a:r>
            <a:endParaRPr b="1" sz="1150">
              <a:latin typeface="Verdana"/>
              <a:ea typeface="Verdana"/>
              <a:cs typeface="Verdana"/>
              <a:sym typeface="Verdana"/>
            </a:endParaRPr>
          </a:p>
          <a:p>
            <a:pPr indent="0" lvl="0" marL="0" rtl="0" algn="l">
              <a:lnSpc>
                <a:spcPct val="155555"/>
              </a:lnSpc>
              <a:spcBef>
                <a:spcPts val="1400"/>
              </a:spcBef>
              <a:spcAft>
                <a:spcPts val="0"/>
              </a:spcAft>
              <a:buNone/>
            </a:pPr>
            <a:r>
              <a:rPr b="1" lang="en-GB" sz="1150">
                <a:latin typeface="Verdana"/>
                <a:ea typeface="Verdana"/>
                <a:cs typeface="Verdana"/>
                <a:sym typeface="Verdana"/>
              </a:rPr>
              <a:t>Oronge is TSX price</a:t>
            </a:r>
            <a:endParaRPr b="1" sz="1150">
              <a:latin typeface="Verdana"/>
              <a:ea typeface="Verdana"/>
              <a:cs typeface="Verdana"/>
              <a:sym typeface="Verdana"/>
            </a:endParaRPr>
          </a:p>
          <a:p>
            <a:pPr indent="0" lvl="0" marL="0" rtl="0" algn="l">
              <a:lnSpc>
                <a:spcPct val="155555"/>
              </a:lnSpc>
              <a:spcBef>
                <a:spcPts val="1400"/>
              </a:spcBef>
              <a:spcAft>
                <a:spcPts val="0"/>
              </a:spcAft>
              <a:buNone/>
            </a:pPr>
            <a:r>
              <a:rPr b="1" lang="en-GB" sz="1150">
                <a:latin typeface="Verdana"/>
                <a:ea typeface="Verdana"/>
                <a:cs typeface="Verdana"/>
                <a:sym typeface="Verdana"/>
              </a:rPr>
              <a:t>Lines are</a:t>
            </a:r>
            <a:endParaRPr b="1" sz="1150">
              <a:latin typeface="Verdana"/>
              <a:ea typeface="Verdana"/>
              <a:cs typeface="Verdana"/>
              <a:sym typeface="Verdana"/>
            </a:endParaRPr>
          </a:p>
          <a:p>
            <a:pPr indent="0" lvl="0" marL="0" rtl="0" algn="l">
              <a:lnSpc>
                <a:spcPct val="155555"/>
              </a:lnSpc>
              <a:spcBef>
                <a:spcPts val="1400"/>
              </a:spcBef>
              <a:spcAft>
                <a:spcPts val="0"/>
              </a:spcAft>
              <a:buNone/>
            </a:pPr>
            <a:r>
              <a:rPr b="1" lang="en-GB" sz="1150">
                <a:solidFill>
                  <a:schemeClr val="dk1"/>
                </a:solidFill>
                <a:latin typeface="Verdana"/>
                <a:ea typeface="Verdana"/>
                <a:cs typeface="Verdana"/>
                <a:sym typeface="Verdana"/>
              </a:rPr>
              <a:t>  Jan 30th 2020 - WHO declared the outbreak a global public health emergency</a:t>
            </a:r>
            <a:endParaRPr b="1" sz="1150">
              <a:solidFill>
                <a:schemeClr val="dk1"/>
              </a:solidFill>
              <a:latin typeface="Verdana"/>
              <a:ea typeface="Verdana"/>
              <a:cs typeface="Verdana"/>
              <a:sym typeface="Verdana"/>
            </a:endParaRPr>
          </a:p>
          <a:p>
            <a:pPr indent="0" lvl="0" marL="0" rtl="0" algn="l">
              <a:lnSpc>
                <a:spcPct val="155555"/>
              </a:lnSpc>
              <a:spcBef>
                <a:spcPts val="1400"/>
              </a:spcBef>
              <a:spcAft>
                <a:spcPts val="0"/>
              </a:spcAft>
              <a:buClr>
                <a:schemeClr val="dk1"/>
              </a:buClr>
              <a:buSzPts val="1100"/>
              <a:buFont typeface="Arial"/>
              <a:buNone/>
            </a:pPr>
            <a:r>
              <a:rPr b="1" lang="en-GB" sz="1150">
                <a:solidFill>
                  <a:schemeClr val="dk1"/>
                </a:solidFill>
                <a:latin typeface="Verdana"/>
                <a:ea typeface="Verdana"/>
                <a:cs typeface="Verdana"/>
                <a:sym typeface="Verdana"/>
              </a:rPr>
              <a:t>Grey Feb. 24</a:t>
            </a:r>
            <a:endParaRPr b="1" sz="1150">
              <a:solidFill>
                <a:schemeClr val="dk1"/>
              </a:solidFill>
              <a:latin typeface="Verdana"/>
              <a:ea typeface="Verdana"/>
              <a:cs typeface="Verdana"/>
              <a:sym typeface="Verdana"/>
            </a:endParaRPr>
          </a:p>
          <a:p>
            <a:pPr indent="0" lvl="0" marL="0" rtl="0" algn="l">
              <a:lnSpc>
                <a:spcPct val="155555"/>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Italy became the worst-hit country in Europe as cases spiked. Health officials announced the sixth death from the virus.</a:t>
            </a:r>
            <a:endParaRPr b="1" sz="1150">
              <a:solidFill>
                <a:schemeClr val="dk1"/>
              </a:solidFill>
              <a:latin typeface="Verdana"/>
              <a:ea typeface="Verdana"/>
              <a:cs typeface="Verdana"/>
              <a:sym typeface="Verdana"/>
            </a:endParaRPr>
          </a:p>
          <a:p>
            <a:pPr indent="0" lvl="0" marL="0" rtl="0" algn="l">
              <a:lnSpc>
                <a:spcPct val="155555"/>
              </a:lnSpc>
              <a:spcBef>
                <a:spcPts val="1400"/>
              </a:spcBef>
              <a:spcAft>
                <a:spcPts val="0"/>
              </a:spcAft>
              <a:buClr>
                <a:schemeClr val="dk1"/>
              </a:buClr>
              <a:buSzPts val="1100"/>
              <a:buFont typeface="Arial"/>
              <a:buNone/>
            </a:pPr>
            <a:r>
              <a:rPr lang="en-GB" sz="1150">
                <a:solidFill>
                  <a:schemeClr val="dk1"/>
                </a:solidFill>
                <a:latin typeface="Verdana"/>
                <a:ea typeface="Verdana"/>
                <a:cs typeface="Verdana"/>
                <a:sym typeface="Verdana"/>
              </a:rPr>
              <a:t>The U.S. stock market plummeted over coronavirus fears, after the Dow Jones Industrial Average experienced the worst day in two years.</a:t>
            </a:r>
            <a:endParaRPr sz="1150">
              <a:solidFill>
                <a:schemeClr val="dk1"/>
              </a:solidFill>
              <a:latin typeface="Verdana"/>
              <a:ea typeface="Verdana"/>
              <a:cs typeface="Verdana"/>
              <a:sym typeface="Verdana"/>
            </a:endParaRPr>
          </a:p>
          <a:p>
            <a:pPr indent="0" lvl="0" marL="0" rtl="0" algn="l">
              <a:lnSpc>
                <a:spcPct val="155555"/>
              </a:lnSpc>
              <a:spcBef>
                <a:spcPts val="1400"/>
              </a:spcBef>
              <a:spcAft>
                <a:spcPts val="0"/>
              </a:spcAft>
              <a:buClr>
                <a:schemeClr val="dk1"/>
              </a:buClr>
              <a:buSzPts val="1100"/>
              <a:buFont typeface="Arial"/>
              <a:buNone/>
            </a:pPr>
            <a:r>
              <a:rPr b="1" lang="en-GB" sz="1150">
                <a:solidFill>
                  <a:schemeClr val="dk1"/>
                </a:solidFill>
                <a:latin typeface="Verdana"/>
                <a:ea typeface="Verdana"/>
                <a:cs typeface="Verdana"/>
                <a:sym typeface="Verdana"/>
              </a:rPr>
              <a:t>Blue March 11,</a:t>
            </a:r>
            <a:r>
              <a:rPr lang="en-GB" sz="1150">
                <a:solidFill>
                  <a:schemeClr val="dk1"/>
                </a:solidFill>
                <a:latin typeface="Verdana"/>
                <a:ea typeface="Verdana"/>
                <a:cs typeface="Verdana"/>
                <a:sym typeface="Verdana"/>
              </a:rPr>
              <a:t> the WHO declared the existence of a </a:t>
            </a:r>
            <a:r>
              <a:rPr lang="en-GB" sz="1150">
                <a:solidFill>
                  <a:schemeClr val="dk1"/>
                </a:solidFill>
                <a:uFill>
                  <a:noFill/>
                </a:uFill>
                <a:latin typeface="Verdana"/>
                <a:ea typeface="Verdana"/>
                <a:cs typeface="Verdana"/>
                <a:sym typeface="Verdana"/>
                <a:hlinkClick r:id="rId2">
                  <a:extLst>
                    <a:ext uri="{A12FA001-AC4F-418D-AE19-62706E023703}">
                      <ahyp:hlinkClr val="tx"/>
                    </a:ext>
                  </a:extLst>
                </a:hlinkClick>
              </a:rPr>
              <a:t>global pandemic</a:t>
            </a:r>
            <a:r>
              <a:rPr lang="en-GB" sz="1150">
                <a:solidFill>
                  <a:schemeClr val="dk1"/>
                </a:solidFill>
                <a:latin typeface="Verdana"/>
                <a:ea typeface="Verdana"/>
                <a:cs typeface="Verdana"/>
                <a:sym typeface="Verdana"/>
              </a:rPr>
              <a:t>.</a:t>
            </a:r>
            <a:endParaRPr sz="1150">
              <a:solidFill>
                <a:schemeClr val="dk1"/>
              </a:solidFill>
              <a:latin typeface="Verdana"/>
              <a:ea typeface="Verdana"/>
              <a:cs typeface="Verdana"/>
              <a:sym typeface="Verdana"/>
            </a:endParaRPr>
          </a:p>
          <a:p>
            <a:pPr indent="0" lvl="0" marL="0" rtl="0" algn="l">
              <a:lnSpc>
                <a:spcPct val="155555"/>
              </a:lnSpc>
              <a:spcBef>
                <a:spcPts val="1400"/>
              </a:spcBef>
              <a:spcAft>
                <a:spcPts val="0"/>
              </a:spcAft>
              <a:buClr>
                <a:schemeClr val="dk1"/>
              </a:buClr>
              <a:buSzPts val="1100"/>
              <a:buFont typeface="Arial"/>
              <a:buNone/>
            </a:pPr>
            <a:r>
              <a:rPr b="1" lang="en-GB" sz="1150">
                <a:solidFill>
                  <a:schemeClr val="dk1"/>
                </a:solidFill>
                <a:latin typeface="Verdana"/>
                <a:ea typeface="Verdana"/>
                <a:cs typeface="Verdana"/>
                <a:sym typeface="Verdana"/>
              </a:rPr>
              <a:t>Red mar 17 </a:t>
            </a:r>
            <a:r>
              <a:rPr lang="en-GB" sz="1150">
                <a:solidFill>
                  <a:schemeClr val="dk1"/>
                </a:solidFill>
                <a:latin typeface="Verdana"/>
                <a:ea typeface="Verdana"/>
                <a:cs typeface="Verdana"/>
                <a:sym typeface="Verdana"/>
              </a:rPr>
              <a:t>Borders get locked down</a:t>
            </a:r>
            <a:endParaRPr sz="1150">
              <a:solidFill>
                <a:schemeClr val="dk1"/>
              </a:solidFill>
              <a:latin typeface="Verdana"/>
              <a:ea typeface="Verdana"/>
              <a:cs typeface="Verdana"/>
              <a:sym typeface="Verdana"/>
            </a:endParaRPr>
          </a:p>
          <a:p>
            <a:pPr indent="0" lvl="0" marL="0" rtl="0" algn="l">
              <a:lnSpc>
                <a:spcPct val="155555"/>
              </a:lnSpc>
              <a:spcBef>
                <a:spcPts val="1400"/>
              </a:spcBef>
              <a:spcAft>
                <a:spcPts val="0"/>
              </a:spcAft>
              <a:buClr>
                <a:schemeClr val="dk1"/>
              </a:buClr>
              <a:buSzPts val="1100"/>
              <a:buFont typeface="Arial"/>
              <a:buNone/>
            </a:pPr>
            <a:r>
              <a:rPr b="1" lang="en-GB" sz="1150">
                <a:solidFill>
                  <a:schemeClr val="dk1"/>
                </a:solidFill>
                <a:latin typeface="Verdana"/>
                <a:ea typeface="Verdana"/>
                <a:cs typeface="Verdana"/>
                <a:sym typeface="Verdana"/>
              </a:rPr>
              <a:t>Green April 10,</a:t>
            </a:r>
            <a:r>
              <a:rPr lang="en-GB" sz="1150">
                <a:solidFill>
                  <a:schemeClr val="dk1"/>
                </a:solidFill>
                <a:latin typeface="Verdana"/>
                <a:ea typeface="Verdana"/>
                <a:cs typeface="Verdana"/>
                <a:sym typeface="Verdana"/>
              </a:rPr>
              <a:t> the </a:t>
            </a:r>
            <a:r>
              <a:rPr lang="en-GB" sz="1150">
                <a:solidFill>
                  <a:schemeClr val="dk1"/>
                </a:solidFill>
                <a:uFill>
                  <a:noFill/>
                </a:uFill>
                <a:latin typeface="Verdana"/>
                <a:ea typeface="Verdana"/>
                <a:cs typeface="Verdana"/>
                <a:sym typeface="Verdana"/>
                <a:hlinkClick r:id="rId3">
                  <a:extLst>
                    <a:ext uri="{A12FA001-AC4F-418D-AE19-62706E023703}">
                      <ahyp:hlinkClr val="tx"/>
                    </a:ext>
                  </a:extLst>
                </a:hlinkClick>
              </a:rPr>
              <a:t>RCMP</a:t>
            </a:r>
            <a:r>
              <a:rPr lang="en-GB" sz="1150">
                <a:solidFill>
                  <a:schemeClr val="dk1"/>
                </a:solidFill>
                <a:latin typeface="Verdana"/>
                <a:ea typeface="Verdana"/>
                <a:cs typeface="Verdana"/>
                <a:sym typeface="Verdana"/>
              </a:rPr>
              <a:t> disclosed it has been asked to enforce the </a:t>
            </a:r>
            <a:r>
              <a:rPr i="1" lang="en-GB" sz="1150">
                <a:solidFill>
                  <a:schemeClr val="dk1"/>
                </a:solidFill>
                <a:uFill>
                  <a:noFill/>
                </a:uFill>
                <a:latin typeface="Verdana"/>
                <a:ea typeface="Verdana"/>
                <a:cs typeface="Verdana"/>
                <a:sym typeface="Verdana"/>
                <a:hlinkClick r:id="rId4">
                  <a:extLst>
                    <a:ext uri="{A12FA001-AC4F-418D-AE19-62706E023703}">
                      <ahyp:hlinkClr val="tx"/>
                    </a:ext>
                  </a:extLst>
                </a:hlinkClick>
              </a:rPr>
              <a:t>Quarantine Act, 2005</a:t>
            </a:r>
            <a:endParaRPr sz="1350">
              <a:solidFill>
                <a:schemeClr val="dk1"/>
              </a:solidFill>
              <a:latin typeface="Verdana"/>
              <a:ea typeface="Verdana"/>
              <a:cs typeface="Verdana"/>
              <a:sym typeface="Verdana"/>
            </a:endParaRPr>
          </a:p>
          <a:p>
            <a:pPr indent="0" lvl="0" marL="0" rtl="0" algn="l">
              <a:lnSpc>
                <a:spcPct val="155555"/>
              </a:lnSpc>
              <a:spcBef>
                <a:spcPts val="1400"/>
              </a:spcBef>
              <a:spcAft>
                <a:spcPts val="0"/>
              </a:spcAft>
              <a:buNone/>
            </a:pPr>
            <a:r>
              <a:t/>
            </a:r>
            <a:endParaRPr b="1" sz="1150">
              <a:latin typeface="Verdana"/>
              <a:ea typeface="Verdana"/>
              <a:cs typeface="Verdana"/>
              <a:sym typeface="Verdana"/>
            </a:endParaRPr>
          </a:p>
          <a:p>
            <a:pPr indent="0" lvl="0" marL="0" rtl="0" algn="l">
              <a:lnSpc>
                <a:spcPct val="155555"/>
              </a:lnSpc>
              <a:spcBef>
                <a:spcPts val="1400"/>
              </a:spcBef>
              <a:spcAft>
                <a:spcPts val="0"/>
              </a:spcAft>
              <a:buNone/>
            </a:pPr>
            <a:r>
              <a:rPr b="1" lang="en-GB" sz="1150">
                <a:latin typeface="Verdana"/>
                <a:ea typeface="Verdana"/>
                <a:cs typeface="Verdana"/>
                <a:sym typeface="Verdana"/>
              </a:rPr>
              <a:t>Right off the bat we ran a percent </a:t>
            </a:r>
            <a:r>
              <a:rPr b="1" lang="en-GB" sz="1150">
                <a:latin typeface="Verdana"/>
                <a:ea typeface="Verdana"/>
                <a:cs typeface="Verdana"/>
                <a:sym typeface="Verdana"/>
              </a:rPr>
              <a:t>change</a:t>
            </a:r>
            <a:r>
              <a:rPr b="1" lang="en-GB" sz="1150">
                <a:latin typeface="Verdana"/>
                <a:ea typeface="Verdana"/>
                <a:cs typeface="Verdana"/>
                <a:sym typeface="Verdana"/>
              </a:rPr>
              <a:t> on both datasets and calculated a </a:t>
            </a:r>
            <a:r>
              <a:rPr b="1" lang="en-GB" sz="1150">
                <a:latin typeface="Verdana"/>
                <a:ea typeface="Verdana"/>
                <a:cs typeface="Verdana"/>
                <a:sym typeface="Verdana"/>
              </a:rPr>
              <a:t>correlation</a:t>
            </a:r>
            <a:r>
              <a:rPr b="1" lang="en-GB" sz="1150">
                <a:latin typeface="Verdana"/>
                <a:ea typeface="Verdana"/>
                <a:cs typeface="Verdana"/>
                <a:sym typeface="Verdana"/>
              </a:rPr>
              <a:t> between them</a:t>
            </a:r>
            <a:endParaRPr b="1" sz="1150">
              <a:latin typeface="Verdana"/>
              <a:ea typeface="Verdana"/>
              <a:cs typeface="Verdana"/>
              <a:sym typeface="Verdana"/>
            </a:endParaRPr>
          </a:p>
          <a:p>
            <a:pPr indent="0" lvl="0" marL="0" rtl="0" algn="l">
              <a:lnSpc>
                <a:spcPct val="155555"/>
              </a:lnSpc>
              <a:spcBef>
                <a:spcPts val="1400"/>
              </a:spcBef>
              <a:spcAft>
                <a:spcPts val="0"/>
              </a:spcAft>
              <a:buNone/>
            </a:pPr>
            <a:r>
              <a:rPr b="1" lang="en-GB" sz="1150">
                <a:latin typeface="Verdana"/>
                <a:ea typeface="Verdana"/>
                <a:cs typeface="Verdana"/>
                <a:sym typeface="Verdana"/>
              </a:rPr>
              <a:t>We found a negative </a:t>
            </a:r>
            <a:r>
              <a:rPr b="1" lang="en-GB" sz="1150">
                <a:latin typeface="Verdana"/>
                <a:ea typeface="Verdana"/>
                <a:cs typeface="Verdana"/>
                <a:sym typeface="Verdana"/>
              </a:rPr>
              <a:t>correlation</a:t>
            </a:r>
            <a:r>
              <a:rPr b="1" lang="en-GB" sz="1150">
                <a:latin typeface="Verdana"/>
                <a:ea typeface="Verdana"/>
                <a:cs typeface="Verdana"/>
                <a:sym typeface="Verdana"/>
              </a:rPr>
              <a:t> between the two, with was to be expected. </a:t>
            </a:r>
            <a:endParaRPr b="1" sz="1150">
              <a:latin typeface="Verdana"/>
              <a:ea typeface="Verdana"/>
              <a:cs typeface="Verdana"/>
              <a:sym typeface="Verdana"/>
            </a:endParaRPr>
          </a:p>
          <a:p>
            <a:pPr indent="0" lvl="0" marL="0" rtl="0" algn="l">
              <a:lnSpc>
                <a:spcPct val="155555"/>
              </a:lnSpc>
              <a:spcBef>
                <a:spcPts val="1400"/>
              </a:spcBef>
              <a:spcAft>
                <a:spcPts val="0"/>
              </a:spcAft>
              <a:buNone/>
            </a:pPr>
            <a:r>
              <a:rPr b="1" lang="en-GB" sz="1150">
                <a:latin typeface="Verdana"/>
                <a:ea typeface="Verdana"/>
                <a:cs typeface="Verdana"/>
                <a:sym typeface="Verdana"/>
              </a:rPr>
              <a:t>But we were </a:t>
            </a:r>
            <a:r>
              <a:rPr b="1" lang="en-GB" sz="1150">
                <a:latin typeface="Verdana"/>
                <a:ea typeface="Verdana"/>
                <a:cs typeface="Verdana"/>
                <a:sym typeface="Verdana"/>
              </a:rPr>
              <a:t>surprised</a:t>
            </a:r>
            <a:r>
              <a:rPr b="1" lang="en-GB" sz="1150">
                <a:latin typeface="Verdana"/>
                <a:ea typeface="Verdana"/>
                <a:cs typeface="Verdana"/>
                <a:sym typeface="Verdana"/>
              </a:rPr>
              <a:t> that it was a small </a:t>
            </a:r>
            <a:r>
              <a:rPr b="1" lang="en-GB" sz="1150">
                <a:latin typeface="Verdana"/>
                <a:ea typeface="Verdana"/>
                <a:cs typeface="Verdana"/>
                <a:sym typeface="Verdana"/>
              </a:rPr>
              <a:t>correlation</a:t>
            </a:r>
            <a:r>
              <a:rPr b="1" lang="en-GB" sz="1150">
                <a:latin typeface="Verdana"/>
                <a:ea typeface="Verdana"/>
                <a:cs typeface="Verdana"/>
                <a:sym typeface="Verdana"/>
              </a:rPr>
              <a:t>.</a:t>
            </a:r>
            <a:endParaRPr b="1" sz="1150">
              <a:latin typeface="Verdana"/>
              <a:ea typeface="Verdana"/>
              <a:cs typeface="Verdana"/>
              <a:sym typeface="Verdana"/>
            </a:endParaRPr>
          </a:p>
          <a:p>
            <a:pPr indent="0" lvl="0" marL="0" rtl="0" algn="l">
              <a:lnSpc>
                <a:spcPct val="155555"/>
              </a:lnSpc>
              <a:spcBef>
                <a:spcPts val="1400"/>
              </a:spcBef>
              <a:spcAft>
                <a:spcPts val="0"/>
              </a:spcAft>
              <a:buNone/>
            </a:pPr>
            <a:r>
              <a:rPr b="1" lang="en-GB" sz="1150">
                <a:latin typeface="Verdana"/>
                <a:ea typeface="Verdana"/>
                <a:cs typeface="Verdana"/>
                <a:sym typeface="Verdana"/>
              </a:rPr>
              <a:t>Upon closer inspection we noticed that </a:t>
            </a:r>
            <a:endParaRPr b="1" sz="1150">
              <a:latin typeface="Verdana"/>
              <a:ea typeface="Verdana"/>
              <a:cs typeface="Verdana"/>
              <a:sym typeface="Verdana"/>
            </a:endParaRPr>
          </a:p>
          <a:p>
            <a:pPr indent="0" lvl="0" marL="0" rtl="0" algn="l">
              <a:lnSpc>
                <a:spcPct val="155555"/>
              </a:lnSpc>
              <a:spcBef>
                <a:spcPts val="1400"/>
              </a:spcBef>
              <a:spcAft>
                <a:spcPts val="0"/>
              </a:spcAft>
              <a:buNone/>
            </a:pPr>
            <a:r>
              <a:rPr b="1" lang="en-GB" sz="1150">
                <a:latin typeface="Verdana"/>
                <a:ea typeface="Verdana"/>
                <a:cs typeface="Verdana"/>
                <a:sym typeface="Verdana"/>
              </a:rPr>
              <a:t>The price of tsx jumped after every drop this is normal as traders buy back sold stock</a:t>
            </a:r>
            <a:endParaRPr b="1" sz="1150">
              <a:latin typeface="Verdana"/>
              <a:ea typeface="Verdana"/>
              <a:cs typeface="Verdana"/>
              <a:sym typeface="Verdana"/>
            </a:endParaRPr>
          </a:p>
          <a:p>
            <a:pPr indent="0" lvl="0" marL="0" rtl="0" algn="l">
              <a:lnSpc>
                <a:spcPct val="155555"/>
              </a:lnSpc>
              <a:spcBef>
                <a:spcPts val="1400"/>
              </a:spcBef>
              <a:spcAft>
                <a:spcPts val="0"/>
              </a:spcAft>
              <a:buNone/>
            </a:pPr>
            <a:r>
              <a:rPr b="1" lang="en-GB" sz="1150">
                <a:latin typeface="Verdana"/>
                <a:ea typeface="Verdana"/>
                <a:cs typeface="Verdana"/>
                <a:sym typeface="Verdana"/>
              </a:rPr>
              <a:t>What was interesting was that the bounch maintianed its strenth and continued to grow not only as daily covid cases soared but also as quarentien was enforced and many people were out of work</a:t>
            </a:r>
            <a:endParaRPr b="1" sz="1150">
              <a:latin typeface="Verdana"/>
              <a:ea typeface="Verdana"/>
              <a:cs typeface="Verdana"/>
              <a:sym typeface="Verdana"/>
            </a:endParaRPr>
          </a:p>
          <a:p>
            <a:pPr indent="0" lvl="0" marL="0" rtl="0" algn="l">
              <a:lnSpc>
                <a:spcPct val="155555"/>
              </a:lnSpc>
              <a:spcBef>
                <a:spcPts val="1400"/>
              </a:spcBef>
              <a:spcAft>
                <a:spcPts val="1400"/>
              </a:spcAft>
              <a:buNone/>
            </a:pPr>
            <a:r>
              <a:rPr b="1" lang="en-GB" sz="1150">
                <a:latin typeface="Verdana"/>
                <a:ea typeface="Verdana"/>
                <a:cs typeface="Verdana"/>
                <a:sym typeface="Verdana"/>
              </a:rPr>
              <a:t>Why is that?</a:t>
            </a:r>
            <a:endParaRPr b="1" sz="1150">
              <a:latin typeface="Verdana"/>
              <a:ea typeface="Verdana"/>
              <a:cs typeface="Verdana"/>
              <a:sym typeface="Verdan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287bef760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287bef760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In short? Almost 700 Billion dollars worth of government </a:t>
            </a:r>
            <a:r>
              <a:rPr lang="en-GB">
                <a:solidFill>
                  <a:schemeClr val="dk1"/>
                </a:solidFill>
              </a:rPr>
              <a:t>subsidy</a:t>
            </a:r>
            <a:r>
              <a:rPr lang="en-GB">
                <a:solidFill>
                  <a:schemeClr val="dk1"/>
                </a:solidFill>
              </a:rPr>
              <a:t> and economic </a:t>
            </a:r>
            <a:r>
              <a:rPr lang="en-GB">
                <a:solidFill>
                  <a:schemeClr val="dk1"/>
                </a:solidFill>
              </a:rPr>
              <a:t>relief</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green line here is the dollar value of Only the CERB in hundreds of millions.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We looked for dataframes on the other benefits but was not able to find it in a format that we were looking for.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As such we were forced to therorize the exact impact the response benefits had.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theroy we did come to was that the total dollar value of subsities given out acrross all of the direct benifits likelty fell in line with that of the cerb</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reason for that therory is that if consumors are applying for benifits it is likely because they are not reciving an income from their employers because the employers themselves could not afford to pay them, as such the total dollar value of subsidies given for business and wage subsidies would follow suit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 can see here in the graph that the tsx started climbing with the onset of cerb and started falling in line with the closer of cerb</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Subsection title slide</a:t>
            </a:r>
            <a:endParaRPr>
              <a:solidFill>
                <a:schemeClr val="dk1"/>
              </a:solidFill>
            </a:endParaRPr>
          </a:p>
          <a:p>
            <a:pPr indent="0" lvl="0" marL="0" rtl="0" algn="l">
              <a:spcBef>
                <a:spcPts val="0"/>
              </a:spcBef>
              <a:spcAft>
                <a:spcPts val="0"/>
              </a:spcAft>
              <a:buClr>
                <a:schemeClr val="dk1"/>
              </a:buClr>
              <a:buSzPts val="1100"/>
              <a:buFont typeface="Arial"/>
              <a:buNone/>
            </a:pPr>
            <a:r>
              <a:rPr lang="en-GB" u="sng">
                <a:solidFill>
                  <a:srgbClr val="0097A7"/>
                </a:solidFill>
                <a:hlinkClick r:id="rId2">
                  <a:extLst>
                    <a:ext uri="{A12FA001-AC4F-418D-AE19-62706E023703}">
                      <ahyp:hlinkClr val="tx"/>
                    </a:ext>
                  </a:extLst>
                </a:hlinkClick>
              </a:rPr>
              <a:t>https://www.canada.ca/en/innovation-science-economic-development/news/2020/05/covid-19-962-million-additional-support-fund-now-available-to-businesses-and-communities-affected-by-the-pandemic.html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2.jpg"/><Relationship Id="rId4" Type="http://schemas.openxmlformats.org/officeDocument/2006/relationships/image" Target="../media/image19.jpg"/><Relationship Id="rId5" Type="http://schemas.openxmlformats.org/officeDocument/2006/relationships/image" Target="../media/image4.jpg"/><Relationship Id="rId6" Type="http://schemas.openxmlformats.org/officeDocument/2006/relationships/image" Target="../media/image21.png"/><Relationship Id="rId7"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resources-covid19canada.hub.arcgis.com/" TargetMode="External"/><Relationship Id="rId4" Type="http://schemas.openxmlformats.org/officeDocument/2006/relationships/image" Target="../media/image13.png"/><Relationship Id="rId5" Type="http://schemas.openxmlformats.org/officeDocument/2006/relationships/hyperlink" Target="https://ca.investing.com/" TargetMode="External"/><Relationship Id="rId6" Type="http://schemas.openxmlformats.org/officeDocument/2006/relationships/image" Target="../media/image3.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drive.google.com/file/d/1q8AmBrlp0b956cOML-fU2fFivN27JyYB/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nvSpPr>
        <p:spPr>
          <a:xfrm>
            <a:off x="1922250" y="756075"/>
            <a:ext cx="5299500" cy="11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600">
                <a:solidFill>
                  <a:srgbClr val="FFFFFF"/>
                </a:solidFill>
                <a:latin typeface="Verdana"/>
                <a:ea typeface="Verdana"/>
                <a:cs typeface="Verdana"/>
                <a:sym typeface="Verdana"/>
              </a:rPr>
              <a:t>In The B</a:t>
            </a:r>
            <a:r>
              <a:rPr lang="en-GB" sz="3600">
                <a:solidFill>
                  <a:srgbClr val="FFFFFF"/>
                </a:solidFill>
                <a:latin typeface="Verdana"/>
                <a:ea typeface="Verdana"/>
                <a:cs typeface="Verdana"/>
                <a:sym typeface="Verdana"/>
              </a:rPr>
              <a:t>eginning</a:t>
            </a:r>
            <a:r>
              <a:rPr lang="en-GB" sz="3600">
                <a:solidFill>
                  <a:srgbClr val="FFFFFF"/>
                </a:solidFill>
                <a:latin typeface="Verdana"/>
                <a:ea typeface="Verdana"/>
                <a:cs typeface="Verdana"/>
                <a:sym typeface="Verdana"/>
              </a:rPr>
              <a:t> There Was Hope</a:t>
            </a:r>
            <a:endParaRPr sz="3600">
              <a:solidFill>
                <a:srgbClr val="FFFFFF"/>
              </a:solidFill>
              <a:latin typeface="Verdana"/>
              <a:ea typeface="Verdana"/>
              <a:cs typeface="Verdana"/>
              <a:sym typeface="Verdana"/>
            </a:endParaRPr>
          </a:p>
        </p:txBody>
      </p:sp>
      <p:sp>
        <p:nvSpPr>
          <p:cNvPr id="55" name="Google Shape;55;p13"/>
          <p:cNvSpPr txBox="1"/>
          <p:nvPr/>
        </p:nvSpPr>
        <p:spPr>
          <a:xfrm>
            <a:off x="3862500" y="2128350"/>
            <a:ext cx="1419000" cy="3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Verdana"/>
                <a:ea typeface="Verdana"/>
                <a:cs typeface="Verdana"/>
                <a:sym typeface="Verdana"/>
              </a:rPr>
              <a:t>And Then</a:t>
            </a:r>
            <a:endParaRPr>
              <a:solidFill>
                <a:srgbClr val="FFFFFF"/>
              </a:solidFill>
              <a:latin typeface="Verdana"/>
              <a:ea typeface="Verdana"/>
              <a:cs typeface="Verdana"/>
              <a:sym typeface="Verdana"/>
            </a:endParaRPr>
          </a:p>
        </p:txBody>
      </p:sp>
      <p:sp>
        <p:nvSpPr>
          <p:cNvPr id="56" name="Google Shape;56;p13"/>
          <p:cNvSpPr txBox="1"/>
          <p:nvPr/>
        </p:nvSpPr>
        <p:spPr>
          <a:xfrm>
            <a:off x="2879700" y="3055350"/>
            <a:ext cx="3384600" cy="11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800">
                <a:solidFill>
                  <a:srgbClr val="FF0000"/>
                </a:solidFill>
                <a:latin typeface="Verdana"/>
                <a:ea typeface="Verdana"/>
                <a:cs typeface="Verdana"/>
                <a:sym typeface="Verdana"/>
              </a:rPr>
              <a:t>COVID-19</a:t>
            </a:r>
            <a:endParaRPr sz="6100">
              <a:solidFill>
                <a:srgbClr val="FF0000"/>
              </a:solidFill>
              <a:latin typeface="Verdana"/>
              <a:ea typeface="Verdana"/>
              <a:cs typeface="Verdana"/>
              <a:sym typeface="Verdana"/>
            </a:endParaRPr>
          </a:p>
        </p:txBody>
      </p:sp>
      <p:sp>
        <p:nvSpPr>
          <p:cNvPr id="57" name="Google Shape;57;p13"/>
          <p:cNvSpPr txBox="1"/>
          <p:nvPr/>
        </p:nvSpPr>
        <p:spPr>
          <a:xfrm>
            <a:off x="4005600" y="2571750"/>
            <a:ext cx="11328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Verdana"/>
                <a:ea typeface="Verdana"/>
                <a:cs typeface="Verdana"/>
                <a:sym typeface="Verdana"/>
              </a:rPr>
              <a:t>There Was</a:t>
            </a:r>
            <a:endParaRPr>
              <a:solidFill>
                <a:srgbClr val="FFFFFF"/>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5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Summary</a:t>
            </a:r>
            <a:endParaRPr>
              <a:solidFill>
                <a:srgbClr val="FFFFFF"/>
              </a:solidFill>
            </a:endParaRPr>
          </a:p>
        </p:txBody>
      </p:sp>
      <p:sp>
        <p:nvSpPr>
          <p:cNvPr id="146" name="Google Shape;14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FFFFFF"/>
              </a:solidFill>
              <a:latin typeface="Verdana"/>
              <a:ea typeface="Verdana"/>
              <a:cs typeface="Verdana"/>
              <a:sym typeface="Verdana"/>
            </a:endParaRPr>
          </a:p>
          <a:p>
            <a:pPr indent="-355600" lvl="0" marL="457200" rtl="0" algn="l">
              <a:spcBef>
                <a:spcPts val="1600"/>
              </a:spcBef>
              <a:spcAft>
                <a:spcPts val="0"/>
              </a:spcAft>
              <a:buSzPts val="2000"/>
              <a:buChar char="●"/>
            </a:pPr>
            <a:r>
              <a:rPr lang="en-GB" sz="2000">
                <a:solidFill>
                  <a:srgbClr val="FFFFFF"/>
                </a:solidFill>
                <a:latin typeface="Verdana"/>
                <a:ea typeface="Verdana"/>
                <a:cs typeface="Verdana"/>
                <a:sym typeface="Verdana"/>
              </a:rPr>
              <a:t>As demonstrated from our correlation analysis, there is a weak negative correlation between new daily COVID-19 cases and TSX from Jan 1, 2020 till Nov 1, 2020.</a:t>
            </a:r>
            <a:r>
              <a:rPr lang="en-GB" sz="2000"/>
              <a:t> </a:t>
            </a:r>
            <a:endParaRPr sz="2000"/>
          </a:p>
          <a:p>
            <a:pPr indent="-355600" lvl="0" marL="457200" rtl="0" algn="l">
              <a:spcBef>
                <a:spcPts val="0"/>
              </a:spcBef>
              <a:spcAft>
                <a:spcPts val="0"/>
              </a:spcAft>
              <a:buClr>
                <a:srgbClr val="FFFFFF"/>
              </a:buClr>
              <a:buSzPts val="2000"/>
              <a:buFont typeface="Verdana"/>
              <a:buChar char="●"/>
            </a:pPr>
            <a:r>
              <a:rPr lang="en-GB" sz="2000">
                <a:solidFill>
                  <a:srgbClr val="FFFFFF"/>
                </a:solidFill>
                <a:latin typeface="Verdana"/>
                <a:ea typeface="Verdana"/>
                <a:cs typeface="Verdana"/>
                <a:sym typeface="Verdana"/>
              </a:rPr>
              <a:t>This low </a:t>
            </a:r>
            <a:r>
              <a:rPr lang="en-GB" sz="2000">
                <a:solidFill>
                  <a:srgbClr val="FFFFFF"/>
                </a:solidFill>
                <a:latin typeface="Verdana"/>
                <a:ea typeface="Verdana"/>
                <a:cs typeface="Verdana"/>
                <a:sym typeface="Verdana"/>
              </a:rPr>
              <a:t>correlation</a:t>
            </a:r>
            <a:r>
              <a:rPr lang="en-GB" sz="2000">
                <a:solidFill>
                  <a:srgbClr val="FFFFFF"/>
                </a:solidFill>
                <a:latin typeface="Verdana"/>
                <a:ea typeface="Verdana"/>
                <a:cs typeface="Verdana"/>
                <a:sym typeface="Verdana"/>
              </a:rPr>
              <a:t> is due to the canadian government “propping up” the economy with large economic </a:t>
            </a:r>
            <a:r>
              <a:rPr lang="en-GB" sz="2000">
                <a:solidFill>
                  <a:srgbClr val="FFFFFF"/>
                </a:solidFill>
                <a:latin typeface="Verdana"/>
                <a:ea typeface="Verdana"/>
                <a:cs typeface="Verdana"/>
                <a:sym typeface="Verdana"/>
              </a:rPr>
              <a:t>relief.</a:t>
            </a:r>
            <a:endParaRPr sz="2000">
              <a:solidFill>
                <a:srgbClr val="FFFFFF"/>
              </a:solidFill>
              <a:latin typeface="Verdana"/>
              <a:ea typeface="Verdana"/>
              <a:cs typeface="Verdana"/>
              <a:sym typeface="Verdana"/>
            </a:endParaRPr>
          </a:p>
          <a:p>
            <a:pPr indent="-355600" lvl="0" marL="457200" rtl="0" algn="l">
              <a:spcBef>
                <a:spcPts val="0"/>
              </a:spcBef>
              <a:spcAft>
                <a:spcPts val="0"/>
              </a:spcAft>
              <a:buClr>
                <a:srgbClr val="FFFFFF"/>
              </a:buClr>
              <a:buSzPts val="2000"/>
              <a:buFont typeface="Verdana"/>
              <a:buChar char="●"/>
            </a:pPr>
            <a:r>
              <a:rPr lang="en-GB" sz="2000">
                <a:solidFill>
                  <a:srgbClr val="FFFFFF"/>
                </a:solidFill>
                <a:latin typeface="Verdana"/>
                <a:ea typeface="Verdana"/>
                <a:cs typeface="Verdana"/>
                <a:sym typeface="Verdana"/>
              </a:rPr>
              <a:t> </a:t>
            </a:r>
            <a:r>
              <a:rPr lang="en-GB" sz="2000">
                <a:solidFill>
                  <a:srgbClr val="FFFFFF"/>
                </a:solidFill>
                <a:latin typeface="Verdana"/>
                <a:ea typeface="Verdana"/>
                <a:cs typeface="Verdana"/>
                <a:sym typeface="Verdana"/>
              </a:rPr>
              <a:t>Without</a:t>
            </a:r>
            <a:r>
              <a:rPr lang="en-GB" sz="2000">
                <a:solidFill>
                  <a:srgbClr val="FFFFFF"/>
                </a:solidFill>
                <a:latin typeface="Verdana"/>
                <a:ea typeface="Verdana"/>
                <a:cs typeface="Verdana"/>
                <a:sym typeface="Verdana"/>
              </a:rPr>
              <a:t> this </a:t>
            </a:r>
            <a:r>
              <a:rPr lang="en-GB" sz="2000">
                <a:solidFill>
                  <a:srgbClr val="FFFFFF"/>
                </a:solidFill>
                <a:latin typeface="Verdana"/>
                <a:ea typeface="Verdana"/>
                <a:cs typeface="Verdana"/>
                <a:sym typeface="Verdana"/>
              </a:rPr>
              <a:t>financial</a:t>
            </a:r>
            <a:r>
              <a:rPr lang="en-GB" sz="2000">
                <a:solidFill>
                  <a:srgbClr val="FFFFFF"/>
                </a:solidFill>
                <a:latin typeface="Verdana"/>
                <a:ea typeface="Verdana"/>
                <a:cs typeface="Verdana"/>
                <a:sym typeface="Verdana"/>
              </a:rPr>
              <a:t> support our economic situation would be very bleak</a:t>
            </a:r>
            <a:endParaRPr sz="2000">
              <a:solidFill>
                <a:srgbClr val="FFFFFF"/>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36100"/>
            <a:ext cx="309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Limitations</a:t>
            </a:r>
            <a:endParaRPr>
              <a:solidFill>
                <a:srgbClr val="FFFFFF"/>
              </a:solidFill>
            </a:endParaRPr>
          </a:p>
        </p:txBody>
      </p:sp>
      <p:sp>
        <p:nvSpPr>
          <p:cNvPr id="152" name="Google Shape;15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lang="en-GB" sz="2100">
                <a:solidFill>
                  <a:srgbClr val="FFFFFF"/>
                </a:solidFill>
              </a:rPr>
              <a:t>Limited </a:t>
            </a:r>
            <a:r>
              <a:rPr lang="en-GB" sz="2100">
                <a:solidFill>
                  <a:srgbClr val="FFFFFF"/>
                </a:solidFill>
              </a:rPr>
              <a:t>access</a:t>
            </a:r>
            <a:r>
              <a:rPr lang="en-GB" sz="2100">
                <a:solidFill>
                  <a:srgbClr val="FFFFFF"/>
                </a:solidFill>
              </a:rPr>
              <a:t> to datasets, specifically on Economic </a:t>
            </a:r>
            <a:r>
              <a:rPr lang="en-GB" sz="2100">
                <a:solidFill>
                  <a:srgbClr val="FFFFFF"/>
                </a:solidFill>
              </a:rPr>
              <a:t>response</a:t>
            </a:r>
            <a:r>
              <a:rPr lang="en-GB" sz="2100">
                <a:solidFill>
                  <a:srgbClr val="FFFFFF"/>
                </a:solidFill>
              </a:rPr>
              <a:t> </a:t>
            </a:r>
            <a:r>
              <a:rPr lang="en-GB" sz="2100">
                <a:solidFill>
                  <a:srgbClr val="FFFFFF"/>
                </a:solidFill>
              </a:rPr>
              <a:t>benefits.</a:t>
            </a:r>
            <a:endParaRPr sz="2100">
              <a:solidFill>
                <a:srgbClr val="FFFFFF"/>
              </a:solidFill>
            </a:endParaRPr>
          </a:p>
          <a:p>
            <a:pPr indent="-361950" lvl="0" marL="457200" rtl="0" algn="l">
              <a:spcBef>
                <a:spcPts val="0"/>
              </a:spcBef>
              <a:spcAft>
                <a:spcPts val="0"/>
              </a:spcAft>
              <a:buClr>
                <a:srgbClr val="FFFFFF"/>
              </a:buClr>
              <a:buSzPts val="2100"/>
              <a:buChar char="●"/>
            </a:pPr>
            <a:r>
              <a:rPr lang="en-GB" sz="2100">
                <a:solidFill>
                  <a:srgbClr val="FFFFFF"/>
                </a:solidFill>
              </a:rPr>
              <a:t>It may still be too early to fully analyze the impact of COVID on the Canadian economy. </a:t>
            </a:r>
            <a:endParaRPr sz="21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376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Future directions</a:t>
            </a:r>
            <a:endParaRPr>
              <a:solidFill>
                <a:srgbClr val="FFFFFF"/>
              </a:solidFill>
            </a:endParaRPr>
          </a:p>
        </p:txBody>
      </p:sp>
      <p:sp>
        <p:nvSpPr>
          <p:cNvPr id="158" name="Google Shape;15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GB" sz="2000">
                <a:solidFill>
                  <a:srgbClr val="FFFFFF"/>
                </a:solidFill>
              </a:rPr>
              <a:t>Correlation between specific time periods in COVID-19 cases and Canadian stock market (e.g. onset of pandemic)</a:t>
            </a:r>
            <a:endParaRPr sz="2000">
              <a:solidFill>
                <a:srgbClr val="FFFFFF"/>
              </a:solidFill>
            </a:endParaRPr>
          </a:p>
          <a:p>
            <a:pPr indent="-355600" lvl="0" marL="457200" rtl="0" algn="l">
              <a:spcBef>
                <a:spcPts val="0"/>
              </a:spcBef>
              <a:spcAft>
                <a:spcPts val="0"/>
              </a:spcAft>
              <a:buClr>
                <a:srgbClr val="FFFFFF"/>
              </a:buClr>
              <a:buSzPts val="2000"/>
              <a:buChar char="●"/>
            </a:pPr>
            <a:r>
              <a:rPr lang="en-GB" sz="2000">
                <a:solidFill>
                  <a:srgbClr val="FFFFFF"/>
                </a:solidFill>
              </a:rPr>
              <a:t>To make an online dashboard that pulls and updates graphs with new data every day.</a:t>
            </a:r>
            <a:endParaRPr sz="2000">
              <a:solidFill>
                <a:srgbClr val="FFFFFF"/>
              </a:solidFill>
            </a:endParaRPr>
          </a:p>
          <a:p>
            <a:pPr indent="0" lvl="0" marL="457200" rtl="0" algn="l">
              <a:spcBef>
                <a:spcPts val="1600"/>
              </a:spcBef>
              <a:spcAft>
                <a:spcPts val="0"/>
              </a:spcAft>
              <a:buNone/>
            </a:pPr>
            <a:r>
              <a:t/>
            </a:r>
            <a:endParaRPr sz="2000">
              <a:solidFill>
                <a:srgbClr val="FFFFFF"/>
              </a:solidFill>
            </a:endParaRPr>
          </a:p>
          <a:p>
            <a:pPr indent="0" lvl="0" marL="457200" rtl="0" algn="l">
              <a:spcBef>
                <a:spcPts val="1600"/>
              </a:spcBef>
              <a:spcAft>
                <a:spcPts val="16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4431300" y="45150"/>
            <a:ext cx="24093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Impacts of</a:t>
            </a:r>
            <a:endParaRPr>
              <a:solidFill>
                <a:srgbClr val="FFFFFF"/>
              </a:solidFill>
            </a:endParaRPr>
          </a:p>
        </p:txBody>
      </p:sp>
      <p:pic>
        <p:nvPicPr>
          <p:cNvPr id="63" name="Google Shape;63;p14"/>
          <p:cNvPicPr preferRelativeResize="0"/>
          <p:nvPr/>
        </p:nvPicPr>
        <p:blipFill rotWithShape="1">
          <a:blip r:embed="rId3">
            <a:alphaModFix/>
          </a:blip>
          <a:srcRect b="0" l="22666" r="0" t="14074"/>
          <a:stretch/>
        </p:blipFill>
        <p:spPr>
          <a:xfrm>
            <a:off x="4332575" y="905950"/>
            <a:ext cx="2281025" cy="1869499"/>
          </a:xfrm>
          <a:prstGeom prst="rect">
            <a:avLst/>
          </a:prstGeom>
          <a:noFill/>
          <a:ln>
            <a:noFill/>
          </a:ln>
        </p:spPr>
      </p:pic>
      <p:sp>
        <p:nvSpPr>
          <p:cNvPr id="64" name="Google Shape;64;p14"/>
          <p:cNvSpPr txBox="1"/>
          <p:nvPr/>
        </p:nvSpPr>
        <p:spPr>
          <a:xfrm>
            <a:off x="189000" y="4893300"/>
            <a:ext cx="1843500" cy="25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900">
                <a:latin typeface="Lato"/>
                <a:ea typeface="Lato"/>
                <a:cs typeface="Lato"/>
                <a:sym typeface="Lato"/>
              </a:rPr>
              <a:t>Google images</a:t>
            </a:r>
            <a:endParaRPr sz="900">
              <a:latin typeface="Lato"/>
              <a:ea typeface="Lato"/>
              <a:cs typeface="Lato"/>
              <a:sym typeface="Lato"/>
            </a:endParaRPr>
          </a:p>
        </p:txBody>
      </p:sp>
      <p:pic>
        <p:nvPicPr>
          <p:cNvPr id="65" name="Google Shape;65;p14"/>
          <p:cNvPicPr preferRelativeResize="0"/>
          <p:nvPr/>
        </p:nvPicPr>
        <p:blipFill>
          <a:blip r:embed="rId4">
            <a:alphaModFix/>
          </a:blip>
          <a:stretch>
            <a:fillRect/>
          </a:stretch>
        </p:blipFill>
        <p:spPr>
          <a:xfrm>
            <a:off x="166600" y="2413196"/>
            <a:ext cx="4042600" cy="2730310"/>
          </a:xfrm>
          <a:prstGeom prst="rect">
            <a:avLst/>
          </a:prstGeom>
          <a:noFill/>
          <a:ln>
            <a:noFill/>
          </a:ln>
        </p:spPr>
      </p:pic>
      <p:pic>
        <p:nvPicPr>
          <p:cNvPr id="66" name="Google Shape;66;p14"/>
          <p:cNvPicPr preferRelativeResize="0"/>
          <p:nvPr/>
        </p:nvPicPr>
        <p:blipFill rotWithShape="1">
          <a:blip r:embed="rId5">
            <a:alphaModFix/>
          </a:blip>
          <a:srcRect b="-7459" l="0" r="0" t="7460"/>
          <a:stretch/>
        </p:blipFill>
        <p:spPr>
          <a:xfrm>
            <a:off x="97125" y="45149"/>
            <a:ext cx="4181552" cy="2730300"/>
          </a:xfrm>
          <a:prstGeom prst="rect">
            <a:avLst/>
          </a:prstGeom>
          <a:noFill/>
          <a:ln>
            <a:noFill/>
          </a:ln>
        </p:spPr>
      </p:pic>
      <p:pic>
        <p:nvPicPr>
          <p:cNvPr id="67" name="Google Shape;67;p14"/>
          <p:cNvPicPr preferRelativeResize="0"/>
          <p:nvPr/>
        </p:nvPicPr>
        <p:blipFill rotWithShape="1">
          <a:blip r:embed="rId6">
            <a:alphaModFix/>
          </a:blip>
          <a:srcRect b="11395" l="63480" r="0" t="5610"/>
          <a:stretch/>
        </p:blipFill>
        <p:spPr>
          <a:xfrm>
            <a:off x="6667500" y="1745250"/>
            <a:ext cx="2409276" cy="3148050"/>
          </a:xfrm>
          <a:prstGeom prst="rect">
            <a:avLst/>
          </a:prstGeom>
          <a:noFill/>
          <a:ln>
            <a:noFill/>
          </a:ln>
        </p:spPr>
      </p:pic>
      <p:pic>
        <p:nvPicPr>
          <p:cNvPr id="68" name="Google Shape;68;p14"/>
          <p:cNvPicPr preferRelativeResize="0"/>
          <p:nvPr/>
        </p:nvPicPr>
        <p:blipFill rotWithShape="1">
          <a:blip r:embed="rId7">
            <a:alphaModFix/>
          </a:blip>
          <a:srcRect b="0" l="34510" r="8719" t="18120"/>
          <a:stretch/>
        </p:blipFill>
        <p:spPr>
          <a:xfrm>
            <a:off x="4288934" y="2913900"/>
            <a:ext cx="2298825" cy="1979401"/>
          </a:xfrm>
          <a:prstGeom prst="rect">
            <a:avLst/>
          </a:prstGeom>
          <a:noFill/>
          <a:ln>
            <a:noFill/>
          </a:ln>
        </p:spPr>
      </p:pic>
      <p:sp>
        <p:nvSpPr>
          <p:cNvPr id="69" name="Google Shape;69;p14"/>
          <p:cNvSpPr txBox="1"/>
          <p:nvPr/>
        </p:nvSpPr>
        <p:spPr>
          <a:xfrm>
            <a:off x="8124275" y="1745250"/>
            <a:ext cx="9525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TSX-60</a:t>
            </a:r>
            <a:endParaRPr/>
          </a:p>
        </p:txBody>
      </p:sp>
      <p:sp>
        <p:nvSpPr>
          <p:cNvPr id="70" name="Google Shape;70;p14"/>
          <p:cNvSpPr txBox="1"/>
          <p:nvPr/>
        </p:nvSpPr>
        <p:spPr>
          <a:xfrm>
            <a:off x="6796338" y="580350"/>
            <a:ext cx="21516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800">
                <a:solidFill>
                  <a:srgbClr val="FF0000"/>
                </a:solidFill>
                <a:latin typeface="Verdana"/>
                <a:ea typeface="Verdana"/>
                <a:cs typeface="Verdana"/>
                <a:sym typeface="Verdana"/>
              </a:rPr>
              <a:t>COVID-19</a:t>
            </a:r>
            <a:endParaRPr sz="2800">
              <a:solidFill>
                <a:srgbClr val="FF0000"/>
              </a:solidFill>
              <a:latin typeface="Verdana"/>
              <a:ea typeface="Verdana"/>
              <a:cs typeface="Verdana"/>
              <a:sym typeface="Verdana"/>
            </a:endParaRPr>
          </a:p>
        </p:txBody>
      </p:sp>
    </p:spTree>
  </p:cSld>
  <p:clrMapOvr>
    <a:masterClrMapping/>
  </p:clrMapOvr>
  <mc:AlternateContent>
    <mc:Choice Requires="p14">
      <p:transition spd="slow" p14:dur="3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4" name="Shape 74"/>
        <p:cNvGrpSpPr/>
        <p:nvPr/>
      </p:nvGrpSpPr>
      <p:grpSpPr>
        <a:xfrm>
          <a:off x="0" y="0"/>
          <a:ext cx="0" cy="0"/>
          <a:chOff x="0" y="0"/>
          <a:chExt cx="0" cy="0"/>
        </a:xfrm>
      </p:grpSpPr>
      <p:sp>
        <p:nvSpPr>
          <p:cNvPr id="75" name="Google Shape;75;p15"/>
          <p:cNvSpPr txBox="1"/>
          <p:nvPr>
            <p:ph type="ctrTitle"/>
          </p:nvPr>
        </p:nvSpPr>
        <p:spPr>
          <a:xfrm>
            <a:off x="311700" y="257725"/>
            <a:ext cx="8520600" cy="331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FFFF"/>
                </a:solidFill>
              </a:rPr>
              <a:t>How Did </a:t>
            </a:r>
            <a:r>
              <a:rPr lang="en-GB">
                <a:solidFill>
                  <a:srgbClr val="FFFFFF"/>
                </a:solidFill>
              </a:rPr>
              <a:t>Daily COVID Cases &amp; Government </a:t>
            </a:r>
            <a:r>
              <a:rPr lang="en-GB">
                <a:solidFill>
                  <a:srgbClr val="FFFFFF"/>
                </a:solidFill>
              </a:rPr>
              <a:t>Response Impact The</a:t>
            </a:r>
            <a:r>
              <a:rPr lang="en-GB">
                <a:solidFill>
                  <a:srgbClr val="FFFFFF"/>
                </a:solidFill>
              </a:rPr>
              <a:t> Canadian Stock Market?</a:t>
            </a:r>
            <a:endParaRPr>
              <a:solidFill>
                <a:srgbClr val="FFFFFF"/>
              </a:solidFill>
            </a:endParaRPr>
          </a:p>
        </p:txBody>
      </p:sp>
      <p:sp>
        <p:nvSpPr>
          <p:cNvPr id="76" name="Google Shape;76;p15"/>
          <p:cNvSpPr txBox="1"/>
          <p:nvPr>
            <p:ph idx="1" type="subTitle"/>
          </p:nvPr>
        </p:nvSpPr>
        <p:spPr>
          <a:xfrm>
            <a:off x="178200" y="3853875"/>
            <a:ext cx="8787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700">
                <a:latin typeface="Verdana"/>
                <a:ea typeface="Verdana"/>
                <a:cs typeface="Verdana"/>
                <a:sym typeface="Verdana"/>
              </a:rPr>
              <a:t>Team 5</a:t>
            </a:r>
            <a:endParaRPr b="1" sz="1700">
              <a:latin typeface="Verdana"/>
              <a:ea typeface="Verdana"/>
              <a:cs typeface="Verdana"/>
              <a:sym typeface="Verdana"/>
            </a:endParaRPr>
          </a:p>
          <a:p>
            <a:pPr indent="0" lvl="0" marL="0" rtl="0" algn="ctr">
              <a:spcBef>
                <a:spcPts val="0"/>
              </a:spcBef>
              <a:spcAft>
                <a:spcPts val="0"/>
              </a:spcAft>
              <a:buNone/>
            </a:pPr>
            <a:r>
              <a:rPr lang="en-GB" sz="1700">
                <a:latin typeface="Verdana"/>
                <a:ea typeface="Verdana"/>
                <a:cs typeface="Verdana"/>
                <a:sym typeface="Verdana"/>
              </a:rPr>
              <a:t>Spencer Macey, Sebastien Vezina, Stephen Chen, Wazarat Hussain, </a:t>
            </a:r>
            <a:r>
              <a:rPr lang="en-GB" sz="1700">
                <a:latin typeface="Verdana"/>
                <a:ea typeface="Verdana"/>
                <a:cs typeface="Verdana"/>
                <a:sym typeface="Verdana"/>
              </a:rPr>
              <a:t>Nick Yim </a:t>
            </a:r>
            <a:endParaRPr sz="17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0" name="Shape 80"/>
        <p:cNvGrpSpPr/>
        <p:nvPr/>
      </p:nvGrpSpPr>
      <p:grpSpPr>
        <a:xfrm>
          <a:off x="0" y="0"/>
          <a:ext cx="0" cy="0"/>
          <a:chOff x="0" y="0"/>
          <a:chExt cx="0" cy="0"/>
        </a:xfrm>
      </p:grpSpPr>
      <p:sp>
        <p:nvSpPr>
          <p:cNvPr id="81" name="Google Shape;81;p16"/>
          <p:cNvSpPr txBox="1"/>
          <p:nvPr/>
        </p:nvSpPr>
        <p:spPr>
          <a:xfrm>
            <a:off x="462563" y="1884175"/>
            <a:ext cx="11568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Verdana"/>
                <a:ea typeface="Verdana"/>
                <a:cs typeface="Verdana"/>
                <a:sym typeface="Verdana"/>
              </a:rPr>
              <a:t>Big* Data:</a:t>
            </a:r>
            <a:endParaRPr>
              <a:solidFill>
                <a:srgbClr val="FFFFFF"/>
              </a:solidFill>
              <a:latin typeface="Verdana"/>
              <a:ea typeface="Verdana"/>
              <a:cs typeface="Verdana"/>
              <a:sym typeface="Verdana"/>
            </a:endParaRPr>
          </a:p>
        </p:txBody>
      </p:sp>
      <p:sp>
        <p:nvSpPr>
          <p:cNvPr id="82" name="Google Shape;82;p16"/>
          <p:cNvSpPr txBox="1"/>
          <p:nvPr/>
        </p:nvSpPr>
        <p:spPr>
          <a:xfrm>
            <a:off x="2437200" y="212925"/>
            <a:ext cx="4269600" cy="41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Verdana"/>
                <a:ea typeface="Verdana"/>
                <a:cs typeface="Verdana"/>
                <a:sym typeface="Verdana"/>
              </a:rPr>
              <a:t>How Did We Answer This Question?</a:t>
            </a:r>
            <a:endParaRPr>
              <a:solidFill>
                <a:srgbClr val="FFFFFF"/>
              </a:solidFill>
              <a:latin typeface="Verdana"/>
              <a:ea typeface="Verdana"/>
              <a:cs typeface="Verdana"/>
              <a:sym typeface="Verdana"/>
            </a:endParaRPr>
          </a:p>
        </p:txBody>
      </p:sp>
      <p:pic>
        <p:nvPicPr>
          <p:cNvPr id="83" name="Google Shape;83;p16">
            <a:hlinkClick r:id="rId3"/>
          </p:cNvPr>
          <p:cNvPicPr preferRelativeResize="0"/>
          <p:nvPr/>
        </p:nvPicPr>
        <p:blipFill>
          <a:blip r:embed="rId4">
            <a:alphaModFix/>
          </a:blip>
          <a:stretch>
            <a:fillRect/>
          </a:stretch>
        </p:blipFill>
        <p:spPr>
          <a:xfrm>
            <a:off x="525912" y="2298775"/>
            <a:ext cx="2348375" cy="1145550"/>
          </a:xfrm>
          <a:prstGeom prst="rect">
            <a:avLst/>
          </a:prstGeom>
          <a:noFill/>
          <a:ln>
            <a:noFill/>
          </a:ln>
        </p:spPr>
      </p:pic>
      <p:sp>
        <p:nvSpPr>
          <p:cNvPr id="84" name="Google Shape;84;p16"/>
          <p:cNvSpPr txBox="1"/>
          <p:nvPr/>
        </p:nvSpPr>
        <p:spPr>
          <a:xfrm>
            <a:off x="397200" y="3541625"/>
            <a:ext cx="2605800" cy="41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rgbClr val="FFFFFF"/>
                </a:solidFill>
                <a:latin typeface="Verdana"/>
                <a:ea typeface="Verdana"/>
                <a:cs typeface="Verdana"/>
                <a:sym typeface="Verdana"/>
              </a:rPr>
              <a:t>Covid Cases In Canada</a:t>
            </a:r>
            <a:endParaRPr>
              <a:solidFill>
                <a:srgbClr val="FFFFFF"/>
              </a:solidFill>
              <a:latin typeface="Verdana"/>
              <a:ea typeface="Verdana"/>
              <a:cs typeface="Verdana"/>
              <a:sym typeface="Verdana"/>
            </a:endParaRPr>
          </a:p>
          <a:p>
            <a:pPr indent="0" lvl="0" marL="0" rtl="0" algn="l">
              <a:spcBef>
                <a:spcPts val="0"/>
              </a:spcBef>
              <a:spcAft>
                <a:spcPts val="0"/>
              </a:spcAft>
              <a:buNone/>
            </a:pPr>
            <a:r>
              <a:t/>
            </a:r>
            <a:endParaRPr>
              <a:solidFill>
                <a:srgbClr val="FFFFFF"/>
              </a:solidFill>
            </a:endParaRPr>
          </a:p>
        </p:txBody>
      </p:sp>
      <p:sp>
        <p:nvSpPr>
          <p:cNvPr id="85" name="Google Shape;85;p16"/>
          <p:cNvSpPr txBox="1"/>
          <p:nvPr/>
        </p:nvSpPr>
        <p:spPr>
          <a:xfrm>
            <a:off x="0" y="4844700"/>
            <a:ext cx="34641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rgbClr val="FFFFFF"/>
                </a:solidFill>
                <a:latin typeface="Verdana"/>
                <a:ea typeface="Verdana"/>
                <a:cs typeface="Verdana"/>
                <a:sym typeface="Verdana"/>
              </a:rPr>
              <a:t>* Data may not be large enough for “Big” classification.</a:t>
            </a:r>
            <a:endParaRPr sz="700">
              <a:solidFill>
                <a:srgbClr val="FFFFFF"/>
              </a:solidFill>
              <a:latin typeface="Verdana"/>
              <a:ea typeface="Verdana"/>
              <a:cs typeface="Verdana"/>
              <a:sym typeface="Verdana"/>
            </a:endParaRPr>
          </a:p>
        </p:txBody>
      </p:sp>
      <p:pic>
        <p:nvPicPr>
          <p:cNvPr id="86" name="Google Shape;86;p16">
            <a:hlinkClick r:id="rId5"/>
          </p:cNvPr>
          <p:cNvPicPr preferRelativeResize="0"/>
          <p:nvPr/>
        </p:nvPicPr>
        <p:blipFill>
          <a:blip r:embed="rId6">
            <a:alphaModFix/>
          </a:blip>
          <a:stretch>
            <a:fillRect/>
          </a:stretch>
        </p:blipFill>
        <p:spPr>
          <a:xfrm>
            <a:off x="3600725" y="2704850"/>
            <a:ext cx="1704975" cy="333375"/>
          </a:xfrm>
          <a:prstGeom prst="rect">
            <a:avLst/>
          </a:prstGeom>
          <a:noFill/>
          <a:ln>
            <a:noFill/>
          </a:ln>
        </p:spPr>
      </p:pic>
      <p:pic>
        <p:nvPicPr>
          <p:cNvPr id="87" name="Google Shape;87;p16"/>
          <p:cNvPicPr preferRelativeResize="0"/>
          <p:nvPr/>
        </p:nvPicPr>
        <p:blipFill rotWithShape="1">
          <a:blip r:embed="rId7">
            <a:alphaModFix/>
          </a:blip>
          <a:srcRect b="32053" l="0" r="0" t="31339"/>
          <a:stretch/>
        </p:blipFill>
        <p:spPr>
          <a:xfrm>
            <a:off x="6032163" y="2562961"/>
            <a:ext cx="2714625" cy="617175"/>
          </a:xfrm>
          <a:prstGeom prst="rect">
            <a:avLst/>
          </a:prstGeom>
          <a:noFill/>
          <a:ln>
            <a:noFill/>
          </a:ln>
        </p:spPr>
      </p:pic>
      <p:sp>
        <p:nvSpPr>
          <p:cNvPr id="88" name="Google Shape;88;p16"/>
          <p:cNvSpPr txBox="1"/>
          <p:nvPr/>
        </p:nvSpPr>
        <p:spPr>
          <a:xfrm>
            <a:off x="3575725" y="3582275"/>
            <a:ext cx="1755000" cy="33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Verdana"/>
                <a:ea typeface="Verdana"/>
                <a:cs typeface="Verdana"/>
                <a:sym typeface="Verdana"/>
              </a:rPr>
              <a:t>TSX-60 Data</a:t>
            </a:r>
            <a:endParaRPr>
              <a:solidFill>
                <a:srgbClr val="FFFFFF"/>
              </a:solidFill>
              <a:latin typeface="Verdana"/>
              <a:ea typeface="Verdana"/>
              <a:cs typeface="Verdana"/>
              <a:sym typeface="Verdana"/>
            </a:endParaRPr>
          </a:p>
        </p:txBody>
      </p:sp>
      <p:sp>
        <p:nvSpPr>
          <p:cNvPr id="89" name="Google Shape;89;p16"/>
          <p:cNvSpPr txBox="1"/>
          <p:nvPr/>
        </p:nvSpPr>
        <p:spPr>
          <a:xfrm>
            <a:off x="6032163" y="3582275"/>
            <a:ext cx="2464500" cy="6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Verdana"/>
                <a:ea typeface="Verdana"/>
                <a:cs typeface="Verdana"/>
                <a:sym typeface="Verdana"/>
              </a:rPr>
              <a:t>Canadian Economic Response Plan</a:t>
            </a:r>
            <a:endParaRPr>
              <a:solidFill>
                <a:srgbClr val="FFFFFF"/>
              </a:solidFill>
              <a:latin typeface="Verdana"/>
              <a:ea typeface="Verdana"/>
              <a:cs typeface="Verdana"/>
              <a:sym typeface="Verdana"/>
            </a:endParaRPr>
          </a:p>
          <a:p>
            <a:pPr indent="0" lvl="0" marL="0" rtl="0" algn="l">
              <a:spcBef>
                <a:spcPts val="0"/>
              </a:spcBef>
              <a:spcAft>
                <a:spcPts val="0"/>
              </a:spcAft>
              <a:buNone/>
            </a:pPr>
            <a:r>
              <a:t/>
            </a:r>
            <a:endParaRPr>
              <a:solidFill>
                <a:srgbClr val="FFFFFF"/>
              </a:solidFill>
            </a:endParaRPr>
          </a:p>
        </p:txBody>
      </p:sp>
      <p:sp>
        <p:nvSpPr>
          <p:cNvPr id="90" name="Google Shape;90;p16"/>
          <p:cNvSpPr txBox="1"/>
          <p:nvPr/>
        </p:nvSpPr>
        <p:spPr>
          <a:xfrm>
            <a:off x="1689300" y="890300"/>
            <a:ext cx="5765400" cy="11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rgbClr val="FFFFFF"/>
                </a:solidFill>
                <a:latin typeface="Verdana"/>
                <a:ea typeface="Verdana"/>
                <a:cs typeface="Verdana"/>
                <a:sym typeface="Verdana"/>
              </a:rPr>
              <a:t>Utilizing a variety of established online databases listed below, we were able to </a:t>
            </a:r>
            <a:r>
              <a:rPr lang="en-GB" sz="1500">
                <a:solidFill>
                  <a:srgbClr val="FFFFFF"/>
                </a:solidFill>
                <a:latin typeface="Verdana"/>
                <a:ea typeface="Verdana"/>
                <a:cs typeface="Verdana"/>
                <a:sym typeface="Verdana"/>
              </a:rPr>
              <a:t>acquire</a:t>
            </a:r>
            <a:r>
              <a:rPr lang="en-GB" sz="1500">
                <a:solidFill>
                  <a:srgbClr val="FFFFFF"/>
                </a:solidFill>
                <a:latin typeface="Verdana"/>
                <a:ea typeface="Verdana"/>
                <a:cs typeface="Verdana"/>
                <a:sym typeface="Verdana"/>
              </a:rPr>
              <a:t> reliable data that enable us to create visual and mathematical correlations using Python.</a:t>
            </a:r>
            <a:endParaRPr sz="1500">
              <a:solidFill>
                <a:srgbClr val="FFFFFF"/>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2086050" y="258325"/>
            <a:ext cx="4971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rgbClr val="FFFFFF"/>
                </a:solidFill>
              </a:rPr>
              <a:t>Technical overview</a:t>
            </a:r>
            <a:endParaRPr sz="3000">
              <a:solidFill>
                <a:srgbClr val="FFFFFF"/>
              </a:solidFill>
            </a:endParaRPr>
          </a:p>
        </p:txBody>
      </p:sp>
      <p:sp>
        <p:nvSpPr>
          <p:cNvPr id="96" name="Google Shape;96;p17"/>
          <p:cNvSpPr txBox="1"/>
          <p:nvPr>
            <p:ph idx="1" type="body"/>
          </p:nvPr>
        </p:nvSpPr>
        <p:spPr>
          <a:xfrm>
            <a:off x="0" y="1167075"/>
            <a:ext cx="3387300" cy="42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800">
                <a:solidFill>
                  <a:srgbClr val="FFFFFF"/>
                </a:solidFill>
                <a:latin typeface="Verdana"/>
                <a:ea typeface="Verdana"/>
                <a:cs typeface="Verdana"/>
                <a:sym typeface="Verdana"/>
              </a:rPr>
              <a:t>Data sorting/analysis</a:t>
            </a:r>
            <a:endParaRPr b="1" sz="2300"/>
          </a:p>
        </p:txBody>
      </p:sp>
      <p:sp>
        <p:nvSpPr>
          <p:cNvPr id="97" name="Google Shape;97;p17"/>
          <p:cNvSpPr txBox="1"/>
          <p:nvPr>
            <p:ph idx="1" type="body"/>
          </p:nvPr>
        </p:nvSpPr>
        <p:spPr>
          <a:xfrm>
            <a:off x="6754225" y="1167075"/>
            <a:ext cx="2046600" cy="4953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GB" sz="1800">
                <a:solidFill>
                  <a:srgbClr val="FFFFFF"/>
                </a:solidFill>
              </a:rPr>
              <a:t>Visualization</a:t>
            </a:r>
            <a:endParaRPr sz="2300"/>
          </a:p>
        </p:txBody>
      </p:sp>
      <p:pic>
        <p:nvPicPr>
          <p:cNvPr id="98" name="Google Shape;98;p17"/>
          <p:cNvPicPr preferRelativeResize="0"/>
          <p:nvPr/>
        </p:nvPicPr>
        <p:blipFill>
          <a:blip r:embed="rId3">
            <a:alphaModFix/>
          </a:blip>
          <a:stretch>
            <a:fillRect/>
          </a:stretch>
        </p:blipFill>
        <p:spPr>
          <a:xfrm>
            <a:off x="290875" y="1662375"/>
            <a:ext cx="3774300" cy="1237476"/>
          </a:xfrm>
          <a:prstGeom prst="rect">
            <a:avLst/>
          </a:prstGeom>
          <a:noFill/>
          <a:ln>
            <a:noFill/>
          </a:ln>
          <a:effectLst>
            <a:outerShdw blurRad="57150" rotWithShape="0" algn="bl" dir="5400000" dist="19050">
              <a:srgbClr val="000000">
                <a:alpha val="50000"/>
              </a:srgbClr>
            </a:outerShdw>
          </a:effectLst>
        </p:spPr>
      </p:pic>
      <p:pic>
        <p:nvPicPr>
          <p:cNvPr id="99" name="Google Shape;99;p17"/>
          <p:cNvPicPr preferRelativeResize="0"/>
          <p:nvPr/>
        </p:nvPicPr>
        <p:blipFill rotWithShape="1">
          <a:blip r:embed="rId4">
            <a:alphaModFix/>
          </a:blip>
          <a:srcRect b="21723" l="22814" r="22814" t="24559"/>
          <a:stretch/>
        </p:blipFill>
        <p:spPr>
          <a:xfrm>
            <a:off x="290875" y="3217425"/>
            <a:ext cx="3774300" cy="1236029"/>
          </a:xfrm>
          <a:prstGeom prst="rect">
            <a:avLst/>
          </a:prstGeom>
          <a:noFill/>
          <a:ln>
            <a:noFill/>
          </a:ln>
        </p:spPr>
      </p:pic>
      <p:pic>
        <p:nvPicPr>
          <p:cNvPr id="100" name="Google Shape;100;p17"/>
          <p:cNvPicPr preferRelativeResize="0"/>
          <p:nvPr/>
        </p:nvPicPr>
        <p:blipFill rotWithShape="1">
          <a:blip r:embed="rId5">
            <a:alphaModFix/>
          </a:blip>
          <a:srcRect b="29008" l="12614" r="10135" t="28704"/>
          <a:stretch/>
        </p:blipFill>
        <p:spPr>
          <a:xfrm>
            <a:off x="5918415" y="2430100"/>
            <a:ext cx="2882410" cy="716399"/>
          </a:xfrm>
          <a:prstGeom prst="rect">
            <a:avLst/>
          </a:prstGeom>
          <a:noFill/>
          <a:ln>
            <a:noFill/>
          </a:ln>
        </p:spPr>
      </p:pic>
      <p:pic>
        <p:nvPicPr>
          <p:cNvPr id="101" name="Google Shape;101;p17"/>
          <p:cNvPicPr preferRelativeResize="0"/>
          <p:nvPr/>
        </p:nvPicPr>
        <p:blipFill rotWithShape="1">
          <a:blip r:embed="rId6">
            <a:alphaModFix/>
          </a:blip>
          <a:srcRect b="33826" l="21272" r="20557" t="36288"/>
          <a:stretch/>
        </p:blipFill>
        <p:spPr>
          <a:xfrm>
            <a:off x="6615626" y="1567601"/>
            <a:ext cx="2185187" cy="716400"/>
          </a:xfrm>
          <a:prstGeom prst="rect">
            <a:avLst/>
          </a:prstGeom>
          <a:noFill/>
          <a:ln>
            <a:noFill/>
          </a:ln>
        </p:spPr>
      </p:pic>
      <p:pic>
        <p:nvPicPr>
          <p:cNvPr id="102" name="Google Shape;102;p17"/>
          <p:cNvPicPr preferRelativeResize="0"/>
          <p:nvPr/>
        </p:nvPicPr>
        <p:blipFill rotWithShape="1">
          <a:blip r:embed="rId7">
            <a:alphaModFix/>
          </a:blip>
          <a:srcRect b="8844" l="13521" r="16239" t="63475"/>
          <a:stretch/>
        </p:blipFill>
        <p:spPr>
          <a:xfrm>
            <a:off x="5918425" y="3146492"/>
            <a:ext cx="2882400" cy="639607"/>
          </a:xfrm>
          <a:prstGeom prst="rect">
            <a:avLst/>
          </a:prstGeom>
          <a:noFill/>
          <a:ln>
            <a:noFill/>
          </a:ln>
        </p:spPr>
      </p:pic>
      <p:pic>
        <p:nvPicPr>
          <p:cNvPr id="103" name="Google Shape;103;p17"/>
          <p:cNvPicPr preferRelativeResize="0"/>
          <p:nvPr/>
        </p:nvPicPr>
        <p:blipFill rotWithShape="1">
          <a:blip r:embed="rId8">
            <a:alphaModFix/>
          </a:blip>
          <a:srcRect b="39605" l="3439" r="3847" t="22235"/>
          <a:stretch/>
        </p:blipFill>
        <p:spPr>
          <a:xfrm>
            <a:off x="5918425" y="3786098"/>
            <a:ext cx="2882400" cy="6673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7" name="Shape 107"/>
        <p:cNvGrpSpPr/>
        <p:nvPr/>
      </p:nvGrpSpPr>
      <p:grpSpPr>
        <a:xfrm>
          <a:off x="0" y="0"/>
          <a:ext cx="0" cy="0"/>
          <a:chOff x="0" y="0"/>
          <a:chExt cx="0" cy="0"/>
        </a:xfrm>
      </p:grpSpPr>
      <p:sp>
        <p:nvSpPr>
          <p:cNvPr id="108" name="Google Shape;108;p18"/>
          <p:cNvSpPr txBox="1"/>
          <p:nvPr>
            <p:ph type="title"/>
          </p:nvPr>
        </p:nvSpPr>
        <p:spPr>
          <a:xfrm>
            <a:off x="3419700" y="78925"/>
            <a:ext cx="2304600" cy="4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rPr>
              <a:t>Sample codes</a:t>
            </a:r>
            <a:endParaRPr sz="1800">
              <a:solidFill>
                <a:srgbClr val="FFFFFF"/>
              </a:solidFill>
            </a:endParaRPr>
          </a:p>
        </p:txBody>
      </p:sp>
      <p:pic>
        <p:nvPicPr>
          <p:cNvPr id="109" name="Google Shape;109;p18"/>
          <p:cNvPicPr preferRelativeResize="0"/>
          <p:nvPr/>
        </p:nvPicPr>
        <p:blipFill>
          <a:blip r:embed="rId3">
            <a:alphaModFix/>
          </a:blip>
          <a:stretch>
            <a:fillRect/>
          </a:stretch>
        </p:blipFill>
        <p:spPr>
          <a:xfrm>
            <a:off x="4572000" y="1864898"/>
            <a:ext cx="4602650" cy="3278600"/>
          </a:xfrm>
          <a:prstGeom prst="rect">
            <a:avLst/>
          </a:prstGeom>
          <a:noFill/>
          <a:ln>
            <a:noFill/>
          </a:ln>
        </p:spPr>
      </p:pic>
      <p:pic>
        <p:nvPicPr>
          <p:cNvPr id="110" name="Google Shape;110;p18"/>
          <p:cNvPicPr preferRelativeResize="0"/>
          <p:nvPr/>
        </p:nvPicPr>
        <p:blipFill>
          <a:blip r:embed="rId4">
            <a:alphaModFix/>
          </a:blip>
          <a:stretch>
            <a:fillRect/>
          </a:stretch>
        </p:blipFill>
        <p:spPr>
          <a:xfrm>
            <a:off x="0" y="535825"/>
            <a:ext cx="4602651" cy="3010649"/>
          </a:xfrm>
          <a:prstGeom prst="rect">
            <a:avLst/>
          </a:prstGeom>
          <a:noFill/>
          <a:ln>
            <a:noFill/>
          </a:ln>
        </p:spPr>
      </p:pic>
      <p:sp>
        <p:nvSpPr>
          <p:cNvPr id="111" name="Google Shape;111;p18"/>
          <p:cNvSpPr txBox="1"/>
          <p:nvPr/>
        </p:nvSpPr>
        <p:spPr>
          <a:xfrm>
            <a:off x="476250" y="3706100"/>
            <a:ext cx="31692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What not to do!</a:t>
            </a:r>
            <a:endParaRPr>
              <a:solidFill>
                <a:srgbClr val="FFFFFF"/>
              </a:solidFill>
            </a:endParaRPr>
          </a:p>
          <a:p>
            <a:pPr indent="0" lvl="0" marL="0" rtl="0" algn="l">
              <a:spcBef>
                <a:spcPts val="0"/>
              </a:spcBef>
              <a:spcAft>
                <a:spcPts val="0"/>
              </a:spcAft>
              <a:buNone/>
            </a:pPr>
            <a:r>
              <a:rPr lang="en-GB">
                <a:solidFill>
                  <a:srgbClr val="FFFFFF"/>
                </a:solidFill>
              </a:rPr>
              <a:t>Execution</a:t>
            </a:r>
            <a:r>
              <a:rPr lang="en-GB">
                <a:solidFill>
                  <a:srgbClr val="FFFFFF"/>
                </a:solidFill>
              </a:rPr>
              <a:t> Time: 758 min = 12.7hrs</a:t>
            </a:r>
            <a:endParaRPr>
              <a:solidFill>
                <a:srgbClr val="FFFFFF"/>
              </a:solidFill>
            </a:endParaRPr>
          </a:p>
        </p:txBody>
      </p:sp>
      <p:sp>
        <p:nvSpPr>
          <p:cNvPr id="112" name="Google Shape;112;p18"/>
          <p:cNvSpPr txBox="1"/>
          <p:nvPr/>
        </p:nvSpPr>
        <p:spPr>
          <a:xfrm>
            <a:off x="5775575" y="1186300"/>
            <a:ext cx="23046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More Efficient Way</a:t>
            </a:r>
            <a:endParaRPr>
              <a:solidFill>
                <a:srgbClr val="FFFFFF"/>
              </a:solidFill>
            </a:endParaRPr>
          </a:p>
          <a:p>
            <a:pPr indent="0" lvl="0" marL="0" rtl="0" algn="l">
              <a:spcBef>
                <a:spcPts val="0"/>
              </a:spcBef>
              <a:spcAft>
                <a:spcPts val="0"/>
              </a:spcAft>
              <a:buNone/>
            </a:pPr>
            <a:r>
              <a:rPr lang="en-GB">
                <a:solidFill>
                  <a:srgbClr val="FFFFFF"/>
                </a:solidFill>
              </a:rPr>
              <a:t>Execution Time: 4.39 min</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6" name="Shape 116"/>
        <p:cNvGrpSpPr/>
        <p:nvPr/>
      </p:nvGrpSpPr>
      <p:grpSpPr>
        <a:xfrm>
          <a:off x="0" y="0"/>
          <a:ext cx="0" cy="0"/>
          <a:chOff x="0" y="0"/>
          <a:chExt cx="0" cy="0"/>
        </a:xfrm>
      </p:grpSpPr>
      <p:sp>
        <p:nvSpPr>
          <p:cNvPr id="117" name="Google Shape;117;p19"/>
          <p:cNvSpPr txBox="1"/>
          <p:nvPr>
            <p:ph type="title"/>
          </p:nvPr>
        </p:nvSpPr>
        <p:spPr>
          <a:xfrm>
            <a:off x="3419700" y="78925"/>
            <a:ext cx="2304600" cy="4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rPr>
              <a:t>More s</a:t>
            </a:r>
            <a:r>
              <a:rPr lang="en-GB" sz="1800">
                <a:solidFill>
                  <a:srgbClr val="FFFFFF"/>
                </a:solidFill>
              </a:rPr>
              <a:t>ample codes</a:t>
            </a:r>
            <a:endParaRPr sz="1800">
              <a:solidFill>
                <a:srgbClr val="FFFFFF"/>
              </a:solidFill>
            </a:endParaRPr>
          </a:p>
        </p:txBody>
      </p:sp>
      <p:pic>
        <p:nvPicPr>
          <p:cNvPr id="118" name="Google Shape;118;p19"/>
          <p:cNvPicPr preferRelativeResize="0"/>
          <p:nvPr/>
        </p:nvPicPr>
        <p:blipFill rotWithShape="1">
          <a:blip r:embed="rId3">
            <a:alphaModFix/>
          </a:blip>
          <a:srcRect b="20729" l="15353" r="26820" t="34833"/>
          <a:stretch/>
        </p:blipFill>
        <p:spPr>
          <a:xfrm>
            <a:off x="867825" y="631300"/>
            <a:ext cx="7535352" cy="4047824"/>
          </a:xfrm>
          <a:prstGeom prst="rect">
            <a:avLst/>
          </a:prstGeom>
          <a:noFill/>
          <a:ln>
            <a:noFill/>
          </a:ln>
        </p:spPr>
      </p:pic>
      <p:sp>
        <p:nvSpPr>
          <p:cNvPr id="119" name="Google Shape;119;p19"/>
          <p:cNvSpPr txBox="1"/>
          <p:nvPr/>
        </p:nvSpPr>
        <p:spPr>
          <a:xfrm>
            <a:off x="6207700" y="4097125"/>
            <a:ext cx="23046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Tabulating regional cases on different days</a:t>
            </a:r>
            <a:endParaRPr>
              <a:solidFill>
                <a:srgbClr val="FFFFFF"/>
              </a:solidFill>
            </a:endParaRPr>
          </a:p>
        </p:txBody>
      </p:sp>
      <p:cxnSp>
        <p:nvCxnSpPr>
          <p:cNvPr id="120" name="Google Shape;120;p19"/>
          <p:cNvCxnSpPr/>
          <p:nvPr/>
        </p:nvCxnSpPr>
        <p:spPr>
          <a:xfrm flipH="1" rot="10800000">
            <a:off x="2361250" y="2214825"/>
            <a:ext cx="5418000" cy="18300"/>
          </a:xfrm>
          <a:prstGeom prst="straightConnector1">
            <a:avLst/>
          </a:prstGeom>
          <a:noFill/>
          <a:ln cap="flat" cmpd="sng" w="19050">
            <a:solidFill>
              <a:srgbClr val="FFFF00"/>
            </a:solidFill>
            <a:prstDash val="solid"/>
            <a:round/>
            <a:headEnd len="med" w="med" type="none"/>
            <a:tailEnd len="med" w="med" type="none"/>
          </a:ln>
        </p:spPr>
      </p:cxnSp>
      <p:pic>
        <p:nvPicPr>
          <p:cNvPr id="121" name="Google Shape;121;p19" title="mapbox-cropped-iz6v4bru-nvty_oyTROQxd_WDGr.mkv">
            <a:hlinkClick r:id="rId4"/>
          </p:cNvPr>
          <p:cNvPicPr preferRelativeResize="0"/>
          <p:nvPr/>
        </p:nvPicPr>
        <p:blipFill>
          <a:blip r:embed="rId5">
            <a:alphaModFix/>
          </a:blip>
          <a:stretch>
            <a:fillRect/>
          </a:stretch>
        </p:blipFill>
        <p:spPr>
          <a:xfrm>
            <a:off x="6666275" y="2500425"/>
            <a:ext cx="1662475" cy="112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5" name="Shape 125"/>
        <p:cNvGrpSpPr/>
        <p:nvPr/>
      </p:nvGrpSpPr>
      <p:grpSpPr>
        <a:xfrm>
          <a:off x="0" y="0"/>
          <a:ext cx="0" cy="0"/>
          <a:chOff x="0" y="0"/>
          <a:chExt cx="0" cy="0"/>
        </a:xfrm>
      </p:grpSpPr>
      <p:sp>
        <p:nvSpPr>
          <p:cNvPr id="126" name="Google Shape;126;p20"/>
          <p:cNvSpPr txBox="1"/>
          <p:nvPr>
            <p:ph type="title"/>
          </p:nvPr>
        </p:nvSpPr>
        <p:spPr>
          <a:xfrm>
            <a:off x="146250" y="133850"/>
            <a:ext cx="2973600" cy="62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200">
                <a:solidFill>
                  <a:srgbClr val="FFFFFF"/>
                </a:solidFill>
              </a:rPr>
              <a:t>Covid TSX Analysis</a:t>
            </a:r>
            <a:endParaRPr sz="2200">
              <a:solidFill>
                <a:srgbClr val="FFFFFF"/>
              </a:solidFill>
            </a:endParaRPr>
          </a:p>
        </p:txBody>
      </p:sp>
      <p:sp>
        <p:nvSpPr>
          <p:cNvPr id="127" name="Google Shape;127;p20"/>
          <p:cNvSpPr txBox="1"/>
          <p:nvPr/>
        </p:nvSpPr>
        <p:spPr>
          <a:xfrm>
            <a:off x="3119850" y="262850"/>
            <a:ext cx="3057600" cy="36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rgbClr val="FFFFFF"/>
                </a:solidFill>
                <a:latin typeface="Verdana"/>
                <a:ea typeface="Verdana"/>
                <a:cs typeface="Verdana"/>
                <a:sym typeface="Verdana"/>
              </a:rPr>
              <a:t>(Jan 1, 2020 - Nov 3, 2020)</a:t>
            </a:r>
            <a:endParaRPr>
              <a:solidFill>
                <a:srgbClr val="FFFFFF"/>
              </a:solidFill>
              <a:latin typeface="Verdana"/>
              <a:ea typeface="Verdana"/>
              <a:cs typeface="Verdana"/>
              <a:sym typeface="Verdana"/>
            </a:endParaRPr>
          </a:p>
          <a:p>
            <a:pPr indent="0" lvl="0" marL="0" rtl="0" algn="l">
              <a:spcBef>
                <a:spcPts val="0"/>
              </a:spcBef>
              <a:spcAft>
                <a:spcPts val="0"/>
              </a:spcAft>
              <a:buNone/>
            </a:pPr>
            <a:r>
              <a:t/>
            </a:r>
            <a:endParaRPr>
              <a:solidFill>
                <a:srgbClr val="FFFFFF"/>
              </a:solidFill>
            </a:endParaRPr>
          </a:p>
        </p:txBody>
      </p:sp>
      <p:pic>
        <p:nvPicPr>
          <p:cNvPr id="128" name="Google Shape;128;p20"/>
          <p:cNvPicPr preferRelativeResize="0"/>
          <p:nvPr/>
        </p:nvPicPr>
        <p:blipFill>
          <a:blip r:embed="rId3">
            <a:alphaModFix/>
          </a:blip>
          <a:stretch>
            <a:fillRect/>
          </a:stretch>
        </p:blipFill>
        <p:spPr>
          <a:xfrm>
            <a:off x="146250" y="1162575"/>
            <a:ext cx="6024074" cy="3740775"/>
          </a:xfrm>
          <a:prstGeom prst="rect">
            <a:avLst/>
          </a:prstGeom>
          <a:noFill/>
          <a:ln>
            <a:noFill/>
          </a:ln>
        </p:spPr>
      </p:pic>
      <p:pic>
        <p:nvPicPr>
          <p:cNvPr id="129" name="Google Shape;129;p20"/>
          <p:cNvPicPr preferRelativeResize="0"/>
          <p:nvPr/>
        </p:nvPicPr>
        <p:blipFill rotWithShape="1">
          <a:blip r:embed="rId4">
            <a:alphaModFix/>
          </a:blip>
          <a:srcRect b="73810" l="17967" r="22674" t="3936"/>
          <a:stretch/>
        </p:blipFill>
        <p:spPr>
          <a:xfrm>
            <a:off x="6280832" y="1313625"/>
            <a:ext cx="2752620" cy="1026800"/>
          </a:xfrm>
          <a:prstGeom prst="rect">
            <a:avLst/>
          </a:prstGeom>
          <a:noFill/>
          <a:ln>
            <a:noFill/>
          </a:ln>
        </p:spPr>
      </p:pic>
      <p:pic>
        <p:nvPicPr>
          <p:cNvPr id="130" name="Google Shape;130;p20"/>
          <p:cNvPicPr preferRelativeResize="0"/>
          <p:nvPr/>
        </p:nvPicPr>
        <p:blipFill rotWithShape="1">
          <a:blip r:embed="rId4">
            <a:alphaModFix/>
          </a:blip>
          <a:srcRect b="0" l="0" r="0" t="31712"/>
          <a:stretch/>
        </p:blipFill>
        <p:spPr>
          <a:xfrm>
            <a:off x="6283913" y="2944675"/>
            <a:ext cx="2746425" cy="195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4" name="Shape 134"/>
        <p:cNvGrpSpPr/>
        <p:nvPr/>
      </p:nvGrpSpPr>
      <p:grpSpPr>
        <a:xfrm>
          <a:off x="0" y="0"/>
          <a:ext cx="0" cy="0"/>
          <a:chOff x="0" y="0"/>
          <a:chExt cx="0" cy="0"/>
        </a:xfrm>
      </p:grpSpPr>
      <p:sp>
        <p:nvSpPr>
          <p:cNvPr id="135" name="Google Shape;135;p21"/>
          <p:cNvSpPr txBox="1"/>
          <p:nvPr>
            <p:ph type="title"/>
          </p:nvPr>
        </p:nvSpPr>
        <p:spPr>
          <a:xfrm>
            <a:off x="2709750" y="198050"/>
            <a:ext cx="3724500" cy="40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400">
                <a:solidFill>
                  <a:srgbClr val="FFFFFF"/>
                </a:solidFill>
              </a:rPr>
              <a:t>Canadian Economic Response Plan</a:t>
            </a:r>
            <a:endParaRPr sz="4000">
              <a:solidFill>
                <a:srgbClr val="FF0000"/>
              </a:solidFill>
            </a:endParaRPr>
          </a:p>
        </p:txBody>
      </p:sp>
      <p:pic>
        <p:nvPicPr>
          <p:cNvPr id="136" name="Google Shape;136;p21"/>
          <p:cNvPicPr preferRelativeResize="0"/>
          <p:nvPr/>
        </p:nvPicPr>
        <p:blipFill rotWithShape="1">
          <a:blip r:embed="rId3">
            <a:alphaModFix/>
          </a:blip>
          <a:srcRect b="0" l="0" r="22881" t="0"/>
          <a:stretch/>
        </p:blipFill>
        <p:spPr>
          <a:xfrm>
            <a:off x="141600" y="1880825"/>
            <a:ext cx="5646001" cy="3137525"/>
          </a:xfrm>
          <a:prstGeom prst="rect">
            <a:avLst/>
          </a:prstGeom>
          <a:noFill/>
          <a:ln>
            <a:noFill/>
          </a:ln>
        </p:spPr>
      </p:pic>
      <p:pic>
        <p:nvPicPr>
          <p:cNvPr id="137" name="Google Shape;137;p21"/>
          <p:cNvPicPr preferRelativeResize="0"/>
          <p:nvPr/>
        </p:nvPicPr>
        <p:blipFill rotWithShape="1">
          <a:blip r:embed="rId4">
            <a:alphaModFix/>
          </a:blip>
          <a:srcRect b="74608" l="26071" r="27725" t="3167"/>
          <a:stretch/>
        </p:blipFill>
        <p:spPr>
          <a:xfrm>
            <a:off x="208000" y="606650"/>
            <a:ext cx="2501750" cy="1206750"/>
          </a:xfrm>
          <a:prstGeom prst="rect">
            <a:avLst/>
          </a:prstGeom>
          <a:noFill/>
          <a:ln>
            <a:noFill/>
          </a:ln>
        </p:spPr>
      </p:pic>
      <p:pic>
        <p:nvPicPr>
          <p:cNvPr id="138" name="Google Shape;138;p21"/>
          <p:cNvPicPr preferRelativeResize="0"/>
          <p:nvPr/>
        </p:nvPicPr>
        <p:blipFill rotWithShape="1">
          <a:blip r:embed="rId4">
            <a:alphaModFix/>
          </a:blip>
          <a:srcRect b="0" l="0" r="0" t="29824"/>
          <a:stretch/>
        </p:blipFill>
        <p:spPr>
          <a:xfrm>
            <a:off x="5854100" y="2757625"/>
            <a:ext cx="3212650" cy="2260725"/>
          </a:xfrm>
          <a:prstGeom prst="rect">
            <a:avLst/>
          </a:prstGeom>
          <a:noFill/>
          <a:ln>
            <a:noFill/>
          </a:ln>
        </p:spPr>
      </p:pic>
      <p:sp>
        <p:nvSpPr>
          <p:cNvPr id="139" name="Google Shape;139;p21"/>
          <p:cNvSpPr txBox="1"/>
          <p:nvPr/>
        </p:nvSpPr>
        <p:spPr>
          <a:xfrm>
            <a:off x="6334350" y="-114575"/>
            <a:ext cx="2732400" cy="28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FFFFFF"/>
                </a:solidFill>
                <a:latin typeface="Verdana"/>
                <a:ea typeface="Verdana"/>
                <a:cs typeface="Verdana"/>
                <a:sym typeface="Verdana"/>
              </a:rPr>
              <a:t>Direct Support:</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a:solidFill>
                  <a:srgbClr val="FFFFFF"/>
                </a:solidFill>
                <a:latin typeface="Verdana"/>
                <a:ea typeface="Verdana"/>
                <a:cs typeface="Verdana"/>
                <a:sym typeface="Verdana"/>
              </a:rPr>
              <a:t>CERB: $81.64 Billion</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a:solidFill>
                  <a:srgbClr val="FFFFFF"/>
                </a:solidFill>
                <a:latin typeface="Verdana"/>
                <a:ea typeface="Verdana"/>
                <a:cs typeface="Verdana"/>
                <a:sym typeface="Verdana"/>
              </a:rPr>
              <a:t>CEWS: $83.60 Billion</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a:solidFill>
                  <a:srgbClr val="FFFFFF"/>
                </a:solidFill>
                <a:latin typeface="Verdana"/>
                <a:ea typeface="Verdana"/>
                <a:cs typeface="Verdana"/>
                <a:sym typeface="Verdana"/>
              </a:rPr>
              <a:t>CEBA: $13.75 Billion</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a:solidFill>
                  <a:srgbClr val="FFFFFF"/>
                </a:solidFill>
                <a:latin typeface="Verdana"/>
                <a:ea typeface="Verdana"/>
                <a:cs typeface="Verdana"/>
                <a:sym typeface="Verdana"/>
              </a:rPr>
              <a:t>CESB: $8.188 Billion</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a:solidFill>
                  <a:srgbClr val="FFFFFF"/>
                </a:solidFill>
                <a:latin typeface="Verdana"/>
                <a:ea typeface="Verdana"/>
                <a:cs typeface="Verdana"/>
                <a:sym typeface="Verdana"/>
              </a:rPr>
              <a:t>Other: $27.07 Billion</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GB">
                <a:solidFill>
                  <a:srgbClr val="FFFFFF"/>
                </a:solidFill>
                <a:latin typeface="Verdana"/>
                <a:ea typeface="Verdana"/>
                <a:cs typeface="Verdana"/>
                <a:sym typeface="Verdana"/>
              </a:rPr>
              <a:t>Total: $214.255 Billion</a:t>
            </a:r>
            <a:endParaRPr>
              <a:solidFill>
                <a:srgbClr val="FFFFFF"/>
              </a:solidFill>
              <a:latin typeface="Verdana"/>
              <a:ea typeface="Verdana"/>
              <a:cs typeface="Verdana"/>
              <a:sym typeface="Verdana"/>
            </a:endParaRPr>
          </a:p>
        </p:txBody>
      </p:sp>
      <p:sp>
        <p:nvSpPr>
          <p:cNvPr id="140" name="Google Shape;140;p21"/>
          <p:cNvSpPr txBox="1"/>
          <p:nvPr/>
        </p:nvSpPr>
        <p:spPr>
          <a:xfrm>
            <a:off x="3144600" y="606650"/>
            <a:ext cx="2643000" cy="8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Verdana"/>
                <a:ea typeface="Verdana"/>
                <a:cs typeface="Verdana"/>
                <a:sym typeface="Verdana"/>
              </a:rPr>
              <a:t>Total Support Given (Including Direct Support):</a:t>
            </a:r>
            <a:endParaRPr>
              <a:solidFill>
                <a:srgbClr val="FFFFFF"/>
              </a:solidFill>
              <a:latin typeface="Verdana"/>
              <a:ea typeface="Verdana"/>
              <a:cs typeface="Verdana"/>
              <a:sym typeface="Verdana"/>
            </a:endParaRPr>
          </a:p>
          <a:p>
            <a:pPr indent="0" lvl="0" marL="0" rtl="0" algn="l">
              <a:spcBef>
                <a:spcPts val="0"/>
              </a:spcBef>
              <a:spcAft>
                <a:spcPts val="0"/>
              </a:spcAft>
              <a:buNone/>
            </a:pPr>
            <a:r>
              <a:rPr lang="en-GB">
                <a:solidFill>
                  <a:srgbClr val="FFFFFF"/>
                </a:solidFill>
                <a:latin typeface="Verdana"/>
                <a:ea typeface="Verdana"/>
                <a:cs typeface="Verdana"/>
                <a:sym typeface="Verdana"/>
              </a:rPr>
              <a:t>$686.450 Billion</a:t>
            </a:r>
            <a:endParaRPr>
              <a:solidFill>
                <a:srgbClr val="FFFFFF"/>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