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3" r:id="rId3"/>
    <p:sldId id="262" r:id="rId4"/>
    <p:sldId id="258" r:id="rId5"/>
    <p:sldId id="264" r:id="rId6"/>
    <p:sldId id="265" r:id="rId7"/>
    <p:sldId id="269" r:id="rId8"/>
    <p:sldId id="267" r:id="rId9"/>
    <p:sldId id="272" r:id="rId10"/>
    <p:sldId id="270" r:id="rId11"/>
    <p:sldId id="271" r:id="rId12"/>
    <p:sldId id="259" r:id="rId13"/>
    <p:sldId id="268" r:id="rId14"/>
    <p:sldId id="257" r:id="rId15"/>
    <p:sldId id="260"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cia Briscoe" initials="AB" lastIdx="2" clrIdx="0">
    <p:extLst>
      <p:ext uri="{19B8F6BF-5375-455C-9EA6-DF929625EA0E}">
        <p15:presenceInfo xmlns:p15="http://schemas.microsoft.com/office/powerpoint/2012/main" userId="9258d0c3625246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4660"/>
  </p:normalViewPr>
  <p:slideViewPr>
    <p:cSldViewPr snapToGrid="0">
      <p:cViewPr>
        <p:scale>
          <a:sx n="68" d="100"/>
          <a:sy n="68" d="100"/>
        </p:scale>
        <p:origin x="816" y="60"/>
      </p:cViewPr>
      <p:guideLst/>
    </p:cSldViewPr>
  </p:slideViewPr>
  <p:notesTextViewPr>
    <p:cViewPr>
      <p:scale>
        <a:sx n="1" d="1"/>
        <a:sy n="1" d="1"/>
      </p:scale>
      <p:origin x="0" y="-51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39B8B-68E7-4298-8C12-CC27AAEB14F8}"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CF8B0-9DEE-4302-AFA5-20CDE9C8AE7F}" type="slidenum">
              <a:rPr lang="en-US" smtClean="0"/>
              <a:t>‹#›</a:t>
            </a:fld>
            <a:endParaRPr lang="en-US"/>
          </a:p>
        </p:txBody>
      </p:sp>
    </p:spTree>
    <p:extLst>
      <p:ext uri="{BB962C8B-B14F-4D97-AF65-F5344CB8AC3E}">
        <p14:creationId xmlns:p14="http://schemas.microsoft.com/office/powerpoint/2010/main" val="3723495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going to be the value graph or graphs.</a:t>
            </a:r>
          </a:p>
        </p:txBody>
      </p:sp>
      <p:sp>
        <p:nvSpPr>
          <p:cNvPr id="4" name="Slide Number Placeholder 3"/>
          <p:cNvSpPr>
            <a:spLocks noGrp="1"/>
          </p:cNvSpPr>
          <p:nvPr>
            <p:ph type="sldNum" sz="quarter" idx="5"/>
          </p:nvPr>
        </p:nvSpPr>
        <p:spPr/>
        <p:txBody>
          <a:bodyPr/>
          <a:lstStyle/>
          <a:p>
            <a:fld id="{5F6CF8B0-9DEE-4302-AFA5-20CDE9C8AE7F}" type="slidenum">
              <a:rPr lang="en-US" smtClean="0"/>
              <a:t>12</a:t>
            </a:fld>
            <a:endParaRPr lang="en-US"/>
          </a:p>
        </p:txBody>
      </p:sp>
    </p:spTree>
    <p:extLst>
      <p:ext uri="{BB962C8B-B14F-4D97-AF65-F5344CB8AC3E}">
        <p14:creationId xmlns:p14="http://schemas.microsoft.com/office/powerpoint/2010/main" val="34797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be the graphs which show where the most wines from our data come from.</a:t>
            </a:r>
          </a:p>
        </p:txBody>
      </p:sp>
      <p:sp>
        <p:nvSpPr>
          <p:cNvPr id="4" name="Slide Number Placeholder 3"/>
          <p:cNvSpPr>
            <a:spLocks noGrp="1"/>
          </p:cNvSpPr>
          <p:nvPr>
            <p:ph type="sldNum" sz="quarter" idx="5"/>
          </p:nvPr>
        </p:nvSpPr>
        <p:spPr/>
        <p:txBody>
          <a:bodyPr/>
          <a:lstStyle/>
          <a:p>
            <a:fld id="{5F6CF8B0-9DEE-4302-AFA5-20CDE9C8AE7F}" type="slidenum">
              <a:rPr lang="en-US" smtClean="0"/>
              <a:t>14</a:t>
            </a:fld>
            <a:endParaRPr lang="en-US"/>
          </a:p>
        </p:txBody>
      </p:sp>
    </p:spTree>
    <p:extLst>
      <p:ext uri="{BB962C8B-B14F-4D97-AF65-F5344CB8AC3E}">
        <p14:creationId xmlns:p14="http://schemas.microsoft.com/office/powerpoint/2010/main" val="3441173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great wine can come from all over. The US makes it clear that just because a country makes a whole lot of wine, does not mean the product is any better than that of other countries. In fact, the US tends to have worse scores than other countries. Our graphs further demonstrate this as about half of the highest rated wines have over 80 wines produced. Interestingly, England has about 74 wines in our dataset yet is constantly rated highly in comparison with other countries. One surprise of the data came when France didn’t dominate the ratings. It is 3rd for Chardonnay and barely makes the top Red Blends. Instead countries like </a:t>
            </a:r>
            <a:r>
              <a:rPr lang="en-US" dirty="0" err="1"/>
              <a:t>bulgaria</a:t>
            </a:r>
            <a:r>
              <a:rPr lang="en-US" dirty="0"/>
              <a:t> which has about 15-30 entries dominates as it makes the top ten for all of our types of wine. So where should you get your next bottle from? Our data says to try out an English, Austrian, or even a Bulgarian bottle as its very likely, regardless of the type you choose, that you will enjoy it. </a:t>
            </a:r>
          </a:p>
        </p:txBody>
      </p:sp>
      <p:sp>
        <p:nvSpPr>
          <p:cNvPr id="4" name="Slide Number Placeholder 3"/>
          <p:cNvSpPr>
            <a:spLocks noGrp="1"/>
          </p:cNvSpPr>
          <p:nvPr>
            <p:ph type="sldNum" sz="quarter" idx="5"/>
          </p:nvPr>
        </p:nvSpPr>
        <p:spPr/>
        <p:txBody>
          <a:bodyPr/>
          <a:lstStyle/>
          <a:p>
            <a:fld id="{5F6CF8B0-9DEE-4302-AFA5-20CDE9C8AE7F}" type="slidenum">
              <a:rPr lang="en-US" smtClean="0"/>
              <a:t>16</a:t>
            </a:fld>
            <a:endParaRPr lang="en-US"/>
          </a:p>
        </p:txBody>
      </p:sp>
    </p:spTree>
    <p:extLst>
      <p:ext uri="{BB962C8B-B14F-4D97-AF65-F5344CB8AC3E}">
        <p14:creationId xmlns:p14="http://schemas.microsoft.com/office/powerpoint/2010/main" val="3505442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210A750-3173-4D8B-852F-28E8820D0B2D}" type="datetimeFigureOut">
              <a:rPr lang="en-US" smtClean="0"/>
              <a:t>1/22/2019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372601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10A750-3173-4D8B-852F-28E8820D0B2D}"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74429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210A750-3173-4D8B-852F-28E8820D0B2D}"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912627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210A750-3173-4D8B-852F-28E8820D0B2D}"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1043435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10A750-3173-4D8B-852F-28E8820D0B2D}"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3779830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10A750-3173-4D8B-852F-28E8820D0B2D}"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3686602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10A750-3173-4D8B-852F-28E8820D0B2D}" type="datetimeFigureOut">
              <a:rPr lang="en-US" smtClean="0"/>
              <a:t>1/22/2019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2361673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210A750-3173-4D8B-852F-28E8820D0B2D}"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3246979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210A750-3173-4D8B-852F-28E8820D0B2D}"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299667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10A750-3173-4D8B-852F-28E8820D0B2D}"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101870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10A750-3173-4D8B-852F-28E8820D0B2D}"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1270532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10A750-3173-4D8B-852F-28E8820D0B2D}"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134348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10A750-3173-4D8B-852F-28E8820D0B2D}"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133729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10A750-3173-4D8B-852F-28E8820D0B2D}"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106900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0A750-3173-4D8B-852F-28E8820D0B2D}"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651251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10A750-3173-4D8B-852F-28E8820D0B2D}"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176615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10A750-3173-4D8B-852F-28E8820D0B2D}"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CD274F-4C76-4759-A8F6-EAAEFF29A526}" type="slidenum">
              <a:rPr lang="en-US" smtClean="0"/>
              <a:t>‹#›</a:t>
            </a:fld>
            <a:endParaRPr lang="en-US"/>
          </a:p>
        </p:txBody>
      </p:sp>
    </p:spTree>
    <p:extLst>
      <p:ext uri="{BB962C8B-B14F-4D97-AF65-F5344CB8AC3E}">
        <p14:creationId xmlns:p14="http://schemas.microsoft.com/office/powerpoint/2010/main" val="177903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210A750-3173-4D8B-852F-28E8820D0B2D}" type="datetimeFigureOut">
              <a:rPr lang="en-US" smtClean="0"/>
              <a:t>1/22/2019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9CD274F-4C76-4759-A8F6-EAAEFF29A526}" type="slidenum">
              <a:rPr lang="en-US" smtClean="0"/>
              <a:t>‹#›</a:t>
            </a:fld>
            <a:endParaRPr lang="en-US"/>
          </a:p>
        </p:txBody>
      </p:sp>
    </p:spTree>
    <p:extLst>
      <p:ext uri="{BB962C8B-B14F-4D97-AF65-F5344CB8AC3E}">
        <p14:creationId xmlns:p14="http://schemas.microsoft.com/office/powerpoint/2010/main" val="3598156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rogressive-charlestown.com/2012/06/cheers-i-hope.html"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zynicide/wine-review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69B4-CDBD-443B-AAB4-C397845F7402}"/>
              </a:ext>
            </a:extLst>
          </p:cNvPr>
          <p:cNvSpPr>
            <a:spLocks noGrp="1"/>
          </p:cNvSpPr>
          <p:nvPr>
            <p:ph type="ctrTitle"/>
          </p:nvPr>
        </p:nvSpPr>
        <p:spPr>
          <a:xfrm>
            <a:off x="5274825" y="1113063"/>
            <a:ext cx="6268246" cy="2315937"/>
          </a:xfrm>
        </p:spPr>
        <p:txBody>
          <a:bodyPr>
            <a:normAutofit/>
          </a:bodyPr>
          <a:lstStyle/>
          <a:p>
            <a:pPr algn="ctr"/>
            <a:r>
              <a:rPr lang="en-US" sz="6600" dirty="0"/>
              <a:t>Don’t Wine About It</a:t>
            </a:r>
          </a:p>
        </p:txBody>
      </p:sp>
      <p:sp>
        <p:nvSpPr>
          <p:cNvPr id="3" name="Subtitle 2">
            <a:extLst>
              <a:ext uri="{FF2B5EF4-FFF2-40B4-BE49-F238E27FC236}">
                <a16:creationId xmlns:a16="http://schemas.microsoft.com/office/drawing/2014/main" id="{B279A220-61AE-450B-B36C-84A969BF97BE}"/>
              </a:ext>
            </a:extLst>
          </p:cNvPr>
          <p:cNvSpPr>
            <a:spLocks noGrp="1"/>
          </p:cNvSpPr>
          <p:nvPr>
            <p:ph type="subTitle" idx="1"/>
          </p:nvPr>
        </p:nvSpPr>
        <p:spPr>
          <a:xfrm>
            <a:off x="5274825" y="4473677"/>
            <a:ext cx="6268246" cy="1268144"/>
          </a:xfrm>
        </p:spPr>
        <p:txBody>
          <a:bodyPr>
            <a:normAutofit/>
          </a:bodyPr>
          <a:lstStyle/>
          <a:p>
            <a:r>
              <a:rPr lang="en-US" sz="2000" dirty="0"/>
              <a:t>An exploratory investigation into the numbers behind some of the best wines in the world…and some of the worst</a:t>
            </a:r>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A8A21081-3A54-41BB-97F9-D242308BCE0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4138" r="-2" b="-2"/>
          <a:stretch/>
        </p:blipFill>
        <p:spPr>
          <a:xfrm>
            <a:off x="1109764" y="1113063"/>
            <a:ext cx="3531062" cy="4628758"/>
          </a:xfrm>
          <a:prstGeom prst="roundRect">
            <a:avLst>
              <a:gd name="adj" fmla="val 1858"/>
            </a:avLst>
          </a:prstGeom>
          <a:effectLst>
            <a:outerShdw blurRad="50800" dist="50800" dir="5400000" algn="tl" rotWithShape="0">
              <a:srgbClr val="000000">
                <a:alpha val="43000"/>
              </a:srgbClr>
            </a:outerShdw>
          </a:effectLst>
        </p:spPr>
      </p:pic>
      <p:sp>
        <p:nvSpPr>
          <p:cNvPr id="6" name="TextBox 5">
            <a:extLst>
              <a:ext uri="{FF2B5EF4-FFF2-40B4-BE49-F238E27FC236}">
                <a16:creationId xmlns:a16="http://schemas.microsoft.com/office/drawing/2014/main" id="{285B8C94-9CE1-40AC-B125-2A3147A338D3}"/>
              </a:ext>
            </a:extLst>
          </p:cNvPr>
          <p:cNvSpPr txBox="1"/>
          <p:nvPr/>
        </p:nvSpPr>
        <p:spPr>
          <a:xfrm>
            <a:off x="1960284" y="5541766"/>
            <a:ext cx="26805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progressive-charlestown.com/2012/06/cheers-i-hope.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35917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B192CF-9702-47DA-8A25-5EA1D22A5E93}"/>
              </a:ext>
            </a:extLst>
          </p:cNvPr>
          <p:cNvPicPr>
            <a:picLocks noChangeAspect="1"/>
          </p:cNvPicPr>
          <p:nvPr/>
        </p:nvPicPr>
        <p:blipFill>
          <a:blip r:embed="rId2"/>
          <a:stretch>
            <a:fillRect/>
          </a:stretch>
        </p:blipFill>
        <p:spPr>
          <a:xfrm>
            <a:off x="0" y="0"/>
            <a:ext cx="4656256" cy="2935914"/>
          </a:xfrm>
          <a:prstGeom prst="rect">
            <a:avLst/>
          </a:prstGeom>
        </p:spPr>
      </p:pic>
      <p:pic>
        <p:nvPicPr>
          <p:cNvPr id="3" name="Content Placeholder 3">
            <a:extLst>
              <a:ext uri="{FF2B5EF4-FFF2-40B4-BE49-F238E27FC236}">
                <a16:creationId xmlns:a16="http://schemas.microsoft.com/office/drawing/2014/main" id="{77519191-C894-44D0-BEFC-AE5D7146407D}"/>
              </a:ext>
            </a:extLst>
          </p:cNvPr>
          <p:cNvPicPr>
            <a:picLocks noChangeAspect="1"/>
          </p:cNvPicPr>
          <p:nvPr/>
        </p:nvPicPr>
        <p:blipFill>
          <a:blip r:embed="rId3"/>
          <a:stretch>
            <a:fillRect/>
          </a:stretch>
        </p:blipFill>
        <p:spPr>
          <a:xfrm>
            <a:off x="4248558" y="1406769"/>
            <a:ext cx="7943442" cy="5179711"/>
          </a:xfrm>
          <a:prstGeom prst="rect">
            <a:avLst/>
          </a:prstGeom>
        </p:spPr>
      </p:pic>
      <p:sp>
        <p:nvSpPr>
          <p:cNvPr id="4" name="Rectangle 3">
            <a:extLst>
              <a:ext uri="{FF2B5EF4-FFF2-40B4-BE49-F238E27FC236}">
                <a16:creationId xmlns:a16="http://schemas.microsoft.com/office/drawing/2014/main" id="{F4DB966E-6513-4118-8A38-D931144AA47A}"/>
              </a:ext>
            </a:extLst>
          </p:cNvPr>
          <p:cNvSpPr/>
          <p:nvPr/>
        </p:nvSpPr>
        <p:spPr>
          <a:xfrm>
            <a:off x="1434903" y="731521"/>
            <a:ext cx="647115" cy="52050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69623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1D2EFC-6698-4BF8-8DB6-49057752778C}"/>
              </a:ext>
            </a:extLst>
          </p:cNvPr>
          <p:cNvPicPr>
            <a:picLocks noChangeAspect="1"/>
          </p:cNvPicPr>
          <p:nvPr/>
        </p:nvPicPr>
        <p:blipFill>
          <a:blip r:embed="rId2"/>
          <a:stretch>
            <a:fillRect/>
          </a:stretch>
        </p:blipFill>
        <p:spPr>
          <a:xfrm>
            <a:off x="0" y="0"/>
            <a:ext cx="4656256" cy="2935914"/>
          </a:xfrm>
          <a:prstGeom prst="rect">
            <a:avLst/>
          </a:prstGeom>
        </p:spPr>
      </p:pic>
      <p:pic>
        <p:nvPicPr>
          <p:cNvPr id="3" name="Picture 2">
            <a:extLst>
              <a:ext uri="{FF2B5EF4-FFF2-40B4-BE49-F238E27FC236}">
                <a16:creationId xmlns:a16="http://schemas.microsoft.com/office/drawing/2014/main" id="{A72D7BC7-CBE9-4602-A09D-16E414EE1AF0}"/>
              </a:ext>
            </a:extLst>
          </p:cNvPr>
          <p:cNvPicPr>
            <a:picLocks noChangeAspect="1"/>
          </p:cNvPicPr>
          <p:nvPr/>
        </p:nvPicPr>
        <p:blipFill>
          <a:blip r:embed="rId3"/>
          <a:stretch>
            <a:fillRect/>
          </a:stretch>
        </p:blipFill>
        <p:spPr>
          <a:xfrm>
            <a:off x="4283893" y="1505243"/>
            <a:ext cx="7723480" cy="5151248"/>
          </a:xfrm>
          <a:prstGeom prst="rect">
            <a:avLst/>
          </a:prstGeom>
        </p:spPr>
      </p:pic>
      <p:sp>
        <p:nvSpPr>
          <p:cNvPr id="4" name="Rectangle 3">
            <a:extLst>
              <a:ext uri="{FF2B5EF4-FFF2-40B4-BE49-F238E27FC236}">
                <a16:creationId xmlns:a16="http://schemas.microsoft.com/office/drawing/2014/main" id="{02481A98-83A4-4964-89C0-20AF03393D7B}"/>
              </a:ext>
            </a:extLst>
          </p:cNvPr>
          <p:cNvSpPr/>
          <p:nvPr/>
        </p:nvSpPr>
        <p:spPr>
          <a:xfrm>
            <a:off x="1491176" y="225082"/>
            <a:ext cx="647114" cy="49237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59884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881B-CEEB-4036-9613-EF0805B4372E}"/>
              </a:ext>
            </a:extLst>
          </p:cNvPr>
          <p:cNvSpPr>
            <a:spLocks noGrp="1"/>
          </p:cNvSpPr>
          <p:nvPr>
            <p:ph type="title" idx="4294967295"/>
          </p:nvPr>
        </p:nvSpPr>
        <p:spPr>
          <a:xfrm>
            <a:off x="0" y="973138"/>
            <a:ext cx="8761413" cy="708025"/>
          </a:xfrm>
        </p:spPr>
        <p:txBody>
          <a:bodyPr/>
          <a:lstStyle/>
          <a:p>
            <a:r>
              <a:rPr lang="en-US" dirty="0"/>
              <a:t>Best valued wine.</a:t>
            </a:r>
          </a:p>
        </p:txBody>
      </p:sp>
      <p:pic>
        <p:nvPicPr>
          <p:cNvPr id="4" name="Content Placeholder 3">
            <a:extLst>
              <a:ext uri="{FF2B5EF4-FFF2-40B4-BE49-F238E27FC236}">
                <a16:creationId xmlns:a16="http://schemas.microsoft.com/office/drawing/2014/main" id="{1BECFE72-9D1D-4E60-A1C4-A4CEFE5FDFAD}"/>
              </a:ext>
            </a:extLst>
          </p:cNvPr>
          <p:cNvPicPr>
            <a:picLocks noGrp="1" noChangeAspect="1"/>
          </p:cNvPicPr>
          <p:nvPr>
            <p:ph idx="4294967295"/>
          </p:nvPr>
        </p:nvPicPr>
        <p:blipFill>
          <a:blip r:embed="rId3"/>
          <a:stretch>
            <a:fillRect/>
          </a:stretch>
        </p:blipFill>
        <p:spPr>
          <a:xfrm>
            <a:off x="926673" y="352425"/>
            <a:ext cx="4419600" cy="3048000"/>
          </a:xfrm>
          <a:prstGeom prst="rect">
            <a:avLst/>
          </a:prstGeom>
        </p:spPr>
      </p:pic>
      <p:pic>
        <p:nvPicPr>
          <p:cNvPr id="5" name="Picture 4">
            <a:extLst>
              <a:ext uri="{FF2B5EF4-FFF2-40B4-BE49-F238E27FC236}">
                <a16:creationId xmlns:a16="http://schemas.microsoft.com/office/drawing/2014/main" id="{039A0FF3-2952-4AE2-96C9-2BD8B91506B1}"/>
              </a:ext>
            </a:extLst>
          </p:cNvPr>
          <p:cNvPicPr>
            <a:picLocks noChangeAspect="1"/>
          </p:cNvPicPr>
          <p:nvPr/>
        </p:nvPicPr>
        <p:blipFill>
          <a:blip r:embed="rId4"/>
          <a:stretch>
            <a:fillRect/>
          </a:stretch>
        </p:blipFill>
        <p:spPr>
          <a:xfrm>
            <a:off x="5916588" y="3630022"/>
            <a:ext cx="4362450" cy="3076575"/>
          </a:xfrm>
          <a:prstGeom prst="rect">
            <a:avLst/>
          </a:prstGeom>
        </p:spPr>
      </p:pic>
      <p:pic>
        <p:nvPicPr>
          <p:cNvPr id="6" name="Picture 5">
            <a:extLst>
              <a:ext uri="{FF2B5EF4-FFF2-40B4-BE49-F238E27FC236}">
                <a16:creationId xmlns:a16="http://schemas.microsoft.com/office/drawing/2014/main" id="{713EA528-5403-40A6-9908-EB87F4C1D392}"/>
              </a:ext>
            </a:extLst>
          </p:cNvPr>
          <p:cNvPicPr>
            <a:picLocks noChangeAspect="1"/>
          </p:cNvPicPr>
          <p:nvPr/>
        </p:nvPicPr>
        <p:blipFill>
          <a:blip r:embed="rId5"/>
          <a:stretch>
            <a:fillRect/>
          </a:stretch>
        </p:blipFill>
        <p:spPr>
          <a:xfrm>
            <a:off x="1107648" y="3653834"/>
            <a:ext cx="4238625" cy="3028950"/>
          </a:xfrm>
          <a:prstGeom prst="rect">
            <a:avLst/>
          </a:prstGeom>
        </p:spPr>
      </p:pic>
      <p:pic>
        <p:nvPicPr>
          <p:cNvPr id="7" name="Picture 6">
            <a:extLst>
              <a:ext uri="{FF2B5EF4-FFF2-40B4-BE49-F238E27FC236}">
                <a16:creationId xmlns:a16="http://schemas.microsoft.com/office/drawing/2014/main" id="{432BB806-F016-45B1-B88E-89C6BA998CB4}"/>
              </a:ext>
            </a:extLst>
          </p:cNvPr>
          <p:cNvPicPr>
            <a:picLocks noChangeAspect="1"/>
          </p:cNvPicPr>
          <p:nvPr/>
        </p:nvPicPr>
        <p:blipFill>
          <a:blip r:embed="rId6"/>
          <a:stretch>
            <a:fillRect/>
          </a:stretch>
        </p:blipFill>
        <p:spPr>
          <a:xfrm>
            <a:off x="5916588" y="352425"/>
            <a:ext cx="4371975" cy="3076575"/>
          </a:xfrm>
          <a:prstGeom prst="rect">
            <a:avLst/>
          </a:prstGeom>
        </p:spPr>
      </p:pic>
    </p:spTree>
    <p:extLst>
      <p:ext uri="{BB962C8B-B14F-4D97-AF65-F5344CB8AC3E}">
        <p14:creationId xmlns:p14="http://schemas.microsoft.com/office/powerpoint/2010/main" val="58211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81FE8AF-B344-404B-82CE-AECADC686B43}"/>
              </a:ext>
            </a:extLst>
          </p:cNvPr>
          <p:cNvPicPr>
            <a:picLocks noGrp="1" noChangeAspect="1"/>
          </p:cNvPicPr>
          <p:nvPr>
            <p:ph idx="1"/>
          </p:nvPr>
        </p:nvPicPr>
        <p:blipFill>
          <a:blip r:embed="rId2"/>
          <a:stretch>
            <a:fillRect/>
          </a:stretch>
        </p:blipFill>
        <p:spPr>
          <a:xfrm>
            <a:off x="643467" y="648208"/>
            <a:ext cx="10905066" cy="5561582"/>
          </a:xfrm>
          <a:prstGeom prst="rect">
            <a:avLst/>
          </a:prstGeom>
        </p:spPr>
      </p:pic>
    </p:spTree>
    <p:extLst>
      <p:ext uri="{BB962C8B-B14F-4D97-AF65-F5344CB8AC3E}">
        <p14:creationId xmlns:p14="http://schemas.microsoft.com/office/powerpoint/2010/main" val="865532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9" name="Rectangle 48">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2" name="Rectangle 5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56" name="Rectangle 55">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D04BB3-F7CC-421B-AF81-084952E8384C}"/>
              </a:ext>
            </a:extLst>
          </p:cNvPr>
          <p:cNvSpPr>
            <a:spLocks noGrp="1"/>
          </p:cNvSpPr>
          <p:nvPr>
            <p:ph type="title"/>
          </p:nvPr>
        </p:nvSpPr>
        <p:spPr>
          <a:xfrm>
            <a:off x="619886" y="688063"/>
            <a:ext cx="10952227" cy="638945"/>
          </a:xfrm>
        </p:spPr>
        <p:txBody>
          <a:bodyPr vert="horz" lIns="91440" tIns="45720" rIns="91440" bIns="45720" rtlCol="0" anchor="b">
            <a:normAutofit fontScale="90000"/>
          </a:bodyPr>
          <a:lstStyle/>
          <a:p>
            <a:pPr>
              <a:lnSpc>
                <a:spcPct val="90000"/>
              </a:lnSpc>
            </a:pPr>
            <a:r>
              <a:rPr lang="en-US" sz="5400" b="0" i="0" kern="1200" dirty="0">
                <a:solidFill>
                  <a:srgbClr val="EBEBEB"/>
                </a:solidFill>
                <a:latin typeface="+mj-lt"/>
                <a:ea typeface="+mj-ea"/>
                <a:cs typeface="+mj-cs"/>
              </a:rPr>
              <a:t>Where is the wine coming from?</a:t>
            </a:r>
          </a:p>
        </p:txBody>
      </p:sp>
      <p:sp>
        <p:nvSpPr>
          <p:cNvPr id="5" name="Text Placeholder 4">
            <a:extLst>
              <a:ext uri="{FF2B5EF4-FFF2-40B4-BE49-F238E27FC236}">
                <a16:creationId xmlns:a16="http://schemas.microsoft.com/office/drawing/2014/main" id="{E4184F91-23FB-43D2-881A-43FE9B4121CE}"/>
              </a:ext>
            </a:extLst>
          </p:cNvPr>
          <p:cNvSpPr>
            <a:spLocks noGrp="1"/>
          </p:cNvSpPr>
          <p:nvPr>
            <p:ph type="body" idx="1"/>
          </p:nvPr>
        </p:nvSpPr>
        <p:spPr>
          <a:xfrm>
            <a:off x="1727200" y="2446868"/>
            <a:ext cx="8254999" cy="2971800"/>
          </a:xfrm>
        </p:spPr>
        <p:txBody>
          <a:bodyPr vert="horz" lIns="91440" tIns="45720" rIns="91440" bIns="45720" rtlCol="0" anchor="t">
            <a:normAutofit/>
          </a:bodyPr>
          <a:lstStyle/>
          <a:p>
            <a:pPr>
              <a:buFont typeface="Wingdings 3" charset="2"/>
              <a:buChar char=""/>
            </a:pPr>
            <a:endParaRPr lang="en-US" sz="1600">
              <a:solidFill>
                <a:schemeClr val="bg1"/>
              </a:solidFill>
            </a:endParaRPr>
          </a:p>
        </p:txBody>
      </p:sp>
      <p:pic>
        <p:nvPicPr>
          <p:cNvPr id="6" name="Picture 5">
            <a:extLst>
              <a:ext uri="{FF2B5EF4-FFF2-40B4-BE49-F238E27FC236}">
                <a16:creationId xmlns:a16="http://schemas.microsoft.com/office/drawing/2014/main" id="{10AC6ADA-5828-4770-8CA8-1A92A1B00F87}"/>
              </a:ext>
            </a:extLst>
          </p:cNvPr>
          <p:cNvPicPr>
            <a:picLocks noChangeAspect="1"/>
          </p:cNvPicPr>
          <p:nvPr/>
        </p:nvPicPr>
        <p:blipFill>
          <a:blip r:embed="rId4"/>
          <a:stretch>
            <a:fillRect/>
          </a:stretch>
        </p:blipFill>
        <p:spPr>
          <a:xfrm>
            <a:off x="619886" y="1181100"/>
            <a:ext cx="10952227" cy="5100798"/>
          </a:xfrm>
          <a:prstGeom prst="rect">
            <a:avLst/>
          </a:prstGeom>
        </p:spPr>
      </p:pic>
    </p:spTree>
    <p:extLst>
      <p:ext uri="{BB962C8B-B14F-4D97-AF65-F5344CB8AC3E}">
        <p14:creationId xmlns:p14="http://schemas.microsoft.com/office/powerpoint/2010/main" val="204717878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655692-CEB6-4D4F-8ECD-33A078B30B24}"/>
              </a:ext>
            </a:extLst>
          </p:cNvPr>
          <p:cNvPicPr>
            <a:picLocks noChangeAspect="1"/>
          </p:cNvPicPr>
          <p:nvPr/>
        </p:nvPicPr>
        <p:blipFill rotWithShape="1">
          <a:blip r:embed="rId2"/>
          <a:srcRect l="8574" r="6254"/>
          <a:stretch/>
        </p:blipFill>
        <p:spPr>
          <a:xfrm>
            <a:off x="484632" y="2240780"/>
            <a:ext cx="2560320" cy="2370293"/>
          </a:xfrm>
          <a:prstGeom prst="rect">
            <a:avLst/>
          </a:prstGeom>
        </p:spPr>
      </p:pic>
      <p:cxnSp>
        <p:nvCxnSpPr>
          <p:cNvPr id="22" name="Straight Connector 21">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CF57154-498E-49EB-94FA-211BA87E2605}"/>
              </a:ext>
            </a:extLst>
          </p:cNvPr>
          <p:cNvPicPr>
            <a:picLocks noChangeAspect="1"/>
          </p:cNvPicPr>
          <p:nvPr/>
        </p:nvPicPr>
        <p:blipFill rotWithShape="1">
          <a:blip r:embed="rId3"/>
          <a:srcRect l="7390" r="8390" b="-2"/>
          <a:stretch/>
        </p:blipFill>
        <p:spPr>
          <a:xfrm>
            <a:off x="3354631" y="2239132"/>
            <a:ext cx="2560320" cy="2373589"/>
          </a:xfrm>
          <a:prstGeom prst="rect">
            <a:avLst/>
          </a:prstGeom>
        </p:spPr>
      </p:pic>
      <p:cxnSp>
        <p:nvCxnSpPr>
          <p:cNvPr id="24" name="Straight Connector 23">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44E3C5A-ED9E-41B4-9005-3323EE24CA1F}"/>
              </a:ext>
            </a:extLst>
          </p:cNvPr>
          <p:cNvPicPr>
            <a:picLocks noChangeAspect="1"/>
          </p:cNvPicPr>
          <p:nvPr/>
        </p:nvPicPr>
        <p:blipFill>
          <a:blip r:embed="rId4"/>
          <a:stretch>
            <a:fillRect/>
          </a:stretch>
        </p:blipFill>
        <p:spPr>
          <a:xfrm>
            <a:off x="6235726" y="2458433"/>
            <a:ext cx="2560320" cy="1934988"/>
          </a:xfrm>
          <a:prstGeom prst="rect">
            <a:avLst/>
          </a:prstGeom>
        </p:spPr>
      </p:pic>
      <p:cxnSp>
        <p:nvCxnSpPr>
          <p:cNvPr id="26" name="Straight Connector 25">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EF03436-C7A0-42DA-96DF-7231728FCD16}"/>
              </a:ext>
            </a:extLst>
          </p:cNvPr>
          <p:cNvPicPr>
            <a:picLocks noChangeAspect="1"/>
          </p:cNvPicPr>
          <p:nvPr/>
        </p:nvPicPr>
        <p:blipFill rotWithShape="1">
          <a:blip r:embed="rId5"/>
          <a:srcRect l="9282" r="9331" b="-6"/>
          <a:stretch/>
        </p:blipFill>
        <p:spPr>
          <a:xfrm>
            <a:off x="9120662" y="2239137"/>
            <a:ext cx="2560320" cy="2373580"/>
          </a:xfrm>
          <a:prstGeom prst="rect">
            <a:avLst/>
          </a:prstGeom>
        </p:spPr>
      </p:pic>
      <p:sp>
        <p:nvSpPr>
          <p:cNvPr id="3" name="Content Placeholder 2">
            <a:extLst>
              <a:ext uri="{FF2B5EF4-FFF2-40B4-BE49-F238E27FC236}">
                <a16:creationId xmlns:a16="http://schemas.microsoft.com/office/drawing/2014/main" id="{C76454DE-EB97-4AEC-94E7-7DA66D7CA845}"/>
              </a:ext>
            </a:extLst>
          </p:cNvPr>
          <p:cNvSpPr>
            <a:spLocks noGrp="1"/>
          </p:cNvSpPr>
          <p:nvPr>
            <p:ph type="subTitle" idx="4294967295"/>
          </p:nvPr>
        </p:nvSpPr>
        <p:spPr>
          <a:xfrm>
            <a:off x="7745413" y="4473575"/>
            <a:ext cx="4446587" cy="1268413"/>
          </a:xfrm>
        </p:spPr>
        <p:txBody>
          <a:bodyPr>
            <a:normAutofit/>
          </a:bodyPr>
          <a:lstStyle/>
          <a:p>
            <a:pPr marL="0" indent="0">
              <a:buNone/>
            </a:pPr>
            <a:r>
              <a:rPr lang="en-US" sz="2000"/>
              <a:t>.</a:t>
            </a:r>
          </a:p>
        </p:txBody>
      </p:sp>
    </p:spTree>
    <p:extLst>
      <p:ext uri="{BB962C8B-B14F-4D97-AF65-F5344CB8AC3E}">
        <p14:creationId xmlns:p14="http://schemas.microsoft.com/office/powerpoint/2010/main" val="311358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6162A-B863-470A-92BF-B3514CA66C19}"/>
              </a:ext>
            </a:extLst>
          </p:cNvPr>
          <p:cNvSpPr>
            <a:spLocks noGrp="1"/>
          </p:cNvSpPr>
          <p:nvPr>
            <p:ph type="ctrTitle"/>
          </p:nvPr>
        </p:nvSpPr>
        <p:spPr>
          <a:xfrm>
            <a:off x="1323767" y="956604"/>
            <a:ext cx="8825658" cy="1097279"/>
          </a:xfrm>
        </p:spPr>
        <p:txBody>
          <a:bodyPr/>
          <a:lstStyle/>
          <a:p>
            <a:pPr algn="ctr"/>
            <a:r>
              <a:rPr lang="en-US" dirty="0"/>
              <a:t>Conclusion </a:t>
            </a:r>
          </a:p>
        </p:txBody>
      </p:sp>
      <p:sp>
        <p:nvSpPr>
          <p:cNvPr id="4" name="TextBox 3">
            <a:extLst>
              <a:ext uri="{FF2B5EF4-FFF2-40B4-BE49-F238E27FC236}">
                <a16:creationId xmlns:a16="http://schemas.microsoft.com/office/drawing/2014/main" id="{C38C9741-1068-4BC3-AA3F-4EA565B277CD}"/>
              </a:ext>
            </a:extLst>
          </p:cNvPr>
          <p:cNvSpPr txBox="1"/>
          <p:nvPr/>
        </p:nvSpPr>
        <p:spPr>
          <a:xfrm>
            <a:off x="1046224" y="2208628"/>
            <a:ext cx="9917723" cy="3416320"/>
          </a:xfrm>
          <a:prstGeom prst="rect">
            <a:avLst/>
          </a:prstGeom>
          <a:noFill/>
        </p:spPr>
        <p:txBody>
          <a:bodyPr wrap="square" rtlCol="0">
            <a:spAutoFit/>
          </a:bodyPr>
          <a:lstStyle/>
          <a:p>
            <a:r>
              <a:rPr lang="en-US" dirty="0"/>
              <a:t>In conclusion, great wine can come from all over. The US makes it clear that just because a country makes a whole lot of wine, does not mean the product is any better than that of other countries. In fact, the US tends to have worse scores than other countries. Our graphs further demonstrate this as about half of the highest rated wines have over 80 wines produced. Interestingly, England has about 74 wines in our dataset yet is constantly rated highly in comparison with other countries. One surprise of the data came when France didn’t dominate the ratings. It is 3rd for Chardonnay and barely makes the top Red Blends. Instead countries like </a:t>
            </a:r>
            <a:r>
              <a:rPr lang="en-US" dirty="0" err="1"/>
              <a:t>bulgaria</a:t>
            </a:r>
            <a:r>
              <a:rPr lang="en-US" dirty="0"/>
              <a:t> which has about 15-30 entries dominates as it makes the top ten for all of our types of wine. So where should you get your next bottle from? Our data says to try out an English, Austrian, or even a Bulgarian bottle as its very likely, regardless of the type you choose, that you will enjoy it. </a:t>
            </a:r>
          </a:p>
          <a:p>
            <a:endParaRPr lang="en-US" dirty="0"/>
          </a:p>
        </p:txBody>
      </p:sp>
    </p:spTree>
    <p:extLst>
      <p:ext uri="{BB962C8B-B14F-4D97-AF65-F5344CB8AC3E}">
        <p14:creationId xmlns:p14="http://schemas.microsoft.com/office/powerpoint/2010/main" val="391953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6B60-732B-4B69-96BC-F88AE283EE61}"/>
              </a:ext>
            </a:extLst>
          </p:cNvPr>
          <p:cNvSpPr>
            <a:spLocks noGrp="1"/>
          </p:cNvSpPr>
          <p:nvPr>
            <p:ph type="title"/>
          </p:nvPr>
        </p:nvSpPr>
        <p:spPr>
          <a:xfrm>
            <a:off x="1715293" y="804855"/>
            <a:ext cx="8761413" cy="706964"/>
          </a:xfrm>
        </p:spPr>
        <p:txBody>
          <a:bodyPr/>
          <a:lstStyle/>
          <a:p>
            <a:pPr algn="ctr"/>
            <a:r>
              <a:rPr lang="en-US" dirty="0"/>
              <a:t>Question	</a:t>
            </a:r>
          </a:p>
        </p:txBody>
      </p:sp>
      <p:sp>
        <p:nvSpPr>
          <p:cNvPr id="3" name="Content Placeholder 2">
            <a:extLst>
              <a:ext uri="{FF2B5EF4-FFF2-40B4-BE49-F238E27FC236}">
                <a16:creationId xmlns:a16="http://schemas.microsoft.com/office/drawing/2014/main" id="{00C1DE6F-9F11-4CE6-80F6-B465FC0F5503}"/>
              </a:ext>
            </a:extLst>
          </p:cNvPr>
          <p:cNvSpPr>
            <a:spLocks noGrp="1"/>
          </p:cNvSpPr>
          <p:nvPr>
            <p:ph idx="1"/>
          </p:nvPr>
        </p:nvSpPr>
        <p:spPr>
          <a:xfrm>
            <a:off x="1631853" y="2758245"/>
            <a:ext cx="9333499" cy="3416300"/>
          </a:xfrm>
        </p:spPr>
        <p:txBody>
          <a:bodyPr/>
          <a:lstStyle/>
          <a:p>
            <a:pPr marL="0" indent="0">
              <a:buNone/>
            </a:pPr>
            <a:endParaRPr lang="en-US" dirty="0"/>
          </a:p>
          <a:p>
            <a:pPr marL="0" indent="0">
              <a:buNone/>
            </a:pPr>
            <a:endParaRPr lang="en-US" dirty="0"/>
          </a:p>
          <a:p>
            <a:pPr marL="0" indent="0">
              <a:buNone/>
            </a:pPr>
            <a:r>
              <a:rPr lang="en-US" sz="4000" dirty="0"/>
              <a:t>Where is the best wine produced for the most popular varieties of wine?</a:t>
            </a:r>
          </a:p>
        </p:txBody>
      </p:sp>
    </p:spTree>
    <p:extLst>
      <p:ext uri="{BB962C8B-B14F-4D97-AF65-F5344CB8AC3E}">
        <p14:creationId xmlns:p14="http://schemas.microsoft.com/office/powerpoint/2010/main" val="4097879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7">
            <a:extLst>
              <a:ext uri="{FF2B5EF4-FFF2-40B4-BE49-F238E27FC236}">
                <a16:creationId xmlns:a16="http://schemas.microsoft.com/office/drawing/2014/main" id="{FB3EF4D6-026A-4D52-B916-967329EE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4DB4846F-6AA5-4DB3-9581-D95F22BD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30" name="Freeform: Shape 11">
            <a:extLst>
              <a:ext uri="{FF2B5EF4-FFF2-40B4-BE49-F238E27FC236}">
                <a16:creationId xmlns:a16="http://schemas.microsoft.com/office/drawing/2014/main" id="{D54EC22E-2292-4292-A80B-E81DF64BF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992A2039-50D4-4D49-A79F-C82A1D9131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5" name="Rectangle 14">
              <a:extLst>
                <a:ext uri="{FF2B5EF4-FFF2-40B4-BE49-F238E27FC236}">
                  <a16:creationId xmlns:a16="http://schemas.microsoft.com/office/drawing/2014/main" id="{CC1C7165-8A3A-44EB-88D0-4EFA36A004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Freeform 5">
              <a:extLst>
                <a:ext uri="{FF2B5EF4-FFF2-40B4-BE49-F238E27FC236}">
                  <a16:creationId xmlns:a16="http://schemas.microsoft.com/office/drawing/2014/main" id="{A1081473-BB93-49A4-B605-4E2053739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p>
      </p:grpSp>
      <p:sp>
        <p:nvSpPr>
          <p:cNvPr id="2" name="Title 1">
            <a:extLst>
              <a:ext uri="{FF2B5EF4-FFF2-40B4-BE49-F238E27FC236}">
                <a16:creationId xmlns:a16="http://schemas.microsoft.com/office/drawing/2014/main" id="{3506E439-4B90-4D9F-9912-9C8A2C943266}"/>
              </a:ext>
            </a:extLst>
          </p:cNvPr>
          <p:cNvSpPr>
            <a:spLocks noGrp="1"/>
          </p:cNvSpPr>
          <p:nvPr>
            <p:ph type="title"/>
          </p:nvPr>
        </p:nvSpPr>
        <p:spPr>
          <a:xfrm>
            <a:off x="1154954" y="973668"/>
            <a:ext cx="8761413" cy="706964"/>
          </a:xfrm>
        </p:spPr>
        <p:txBody>
          <a:bodyPr>
            <a:normAutofit/>
          </a:bodyPr>
          <a:lstStyle/>
          <a:p>
            <a:r>
              <a:rPr lang="en-US">
                <a:solidFill>
                  <a:srgbClr val="FFFFFF"/>
                </a:solidFill>
              </a:rPr>
              <a:t>Explanation about our dataset</a:t>
            </a:r>
          </a:p>
        </p:txBody>
      </p:sp>
      <p:sp>
        <p:nvSpPr>
          <p:cNvPr id="3" name="Content Placeholder 2">
            <a:extLst>
              <a:ext uri="{FF2B5EF4-FFF2-40B4-BE49-F238E27FC236}">
                <a16:creationId xmlns:a16="http://schemas.microsoft.com/office/drawing/2014/main" id="{18FE219F-C5AD-4FD7-9AFB-E92024A7F602}"/>
              </a:ext>
            </a:extLst>
          </p:cNvPr>
          <p:cNvSpPr>
            <a:spLocks noGrp="1"/>
          </p:cNvSpPr>
          <p:nvPr>
            <p:ph idx="1"/>
          </p:nvPr>
        </p:nvSpPr>
        <p:spPr>
          <a:xfrm>
            <a:off x="675249" y="2110154"/>
            <a:ext cx="10958733" cy="4304714"/>
          </a:xfrm>
        </p:spPr>
        <p:txBody>
          <a:bodyPr>
            <a:normAutofit fontScale="92500" lnSpcReduction="20000"/>
          </a:bodyPr>
          <a:lstStyle/>
          <a:p>
            <a:pPr marL="0" indent="0">
              <a:lnSpc>
                <a:spcPct val="90000"/>
              </a:lnSpc>
              <a:buNone/>
            </a:pPr>
            <a:endParaRPr lang="en-US" sz="1100" dirty="0"/>
          </a:p>
          <a:p>
            <a:pPr marL="0" indent="0">
              <a:lnSpc>
                <a:spcPct val="90000"/>
              </a:lnSpc>
              <a:buNone/>
            </a:pPr>
            <a:r>
              <a:rPr lang="en-US" dirty="0"/>
              <a:t>The data set included:</a:t>
            </a:r>
          </a:p>
          <a:p>
            <a:pPr marL="0" indent="0">
              <a:lnSpc>
                <a:spcPct val="90000"/>
              </a:lnSpc>
              <a:buNone/>
            </a:pPr>
            <a:endParaRPr lang="en-US" dirty="0"/>
          </a:p>
          <a:p>
            <a:pPr fontAlgn="base">
              <a:lnSpc>
                <a:spcPct val="90000"/>
              </a:lnSpc>
            </a:pPr>
            <a:r>
              <a:rPr lang="en-US" dirty="0"/>
              <a:t>Country - The country that the wine is from</a:t>
            </a:r>
          </a:p>
          <a:p>
            <a:pPr fontAlgn="base">
              <a:lnSpc>
                <a:spcPct val="90000"/>
              </a:lnSpc>
            </a:pPr>
            <a:r>
              <a:rPr lang="en-US" dirty="0"/>
              <a:t>Title – The title of the wine review, which often contains the vintage if you're interested in extracting that feature</a:t>
            </a:r>
          </a:p>
          <a:p>
            <a:pPr fontAlgn="base">
              <a:lnSpc>
                <a:spcPct val="90000"/>
              </a:lnSpc>
            </a:pPr>
            <a:r>
              <a:rPr lang="en-US" dirty="0"/>
              <a:t>Description</a:t>
            </a:r>
          </a:p>
          <a:p>
            <a:pPr fontAlgn="base">
              <a:lnSpc>
                <a:spcPct val="90000"/>
              </a:lnSpc>
            </a:pPr>
            <a:r>
              <a:rPr lang="en-US" dirty="0"/>
              <a:t>Designation - The vineyard within the winery where the grapes that made the wine are from</a:t>
            </a:r>
          </a:p>
          <a:p>
            <a:pPr fontAlgn="base">
              <a:lnSpc>
                <a:spcPct val="90000"/>
              </a:lnSpc>
            </a:pPr>
            <a:r>
              <a:rPr lang="en-US" dirty="0"/>
              <a:t>Points - The number of points Wine Enthusiast rated the wine on a scale of 1-100</a:t>
            </a:r>
          </a:p>
          <a:p>
            <a:pPr fontAlgn="base">
              <a:lnSpc>
                <a:spcPct val="90000"/>
              </a:lnSpc>
            </a:pPr>
            <a:r>
              <a:rPr lang="en-US" dirty="0"/>
              <a:t>Price -  The cost for a bottle of the wine</a:t>
            </a:r>
          </a:p>
          <a:p>
            <a:pPr fontAlgn="base">
              <a:lnSpc>
                <a:spcPct val="90000"/>
              </a:lnSpc>
            </a:pPr>
            <a:r>
              <a:rPr lang="en-US" dirty="0"/>
              <a:t>Province -  The province or state that the wine is from</a:t>
            </a:r>
          </a:p>
          <a:p>
            <a:pPr fontAlgn="base">
              <a:lnSpc>
                <a:spcPct val="90000"/>
              </a:lnSpc>
            </a:pPr>
            <a:r>
              <a:rPr lang="en-US" dirty="0"/>
              <a:t>Variety - The type of grapes used to make the wine (</a:t>
            </a:r>
            <a:r>
              <a:rPr lang="en-US" dirty="0" err="1"/>
              <a:t>ie</a:t>
            </a:r>
            <a:r>
              <a:rPr lang="en-US" dirty="0"/>
              <a:t> Pinot Noir)</a:t>
            </a:r>
          </a:p>
          <a:p>
            <a:pPr marL="0" indent="0" fontAlgn="base">
              <a:lnSpc>
                <a:spcPct val="90000"/>
              </a:lnSpc>
              <a:buNone/>
            </a:pPr>
            <a:endParaRPr lang="en-US" dirty="0"/>
          </a:p>
          <a:p>
            <a:pPr marL="0" indent="0" fontAlgn="base">
              <a:lnSpc>
                <a:spcPct val="90000"/>
              </a:lnSpc>
              <a:buNone/>
            </a:pPr>
            <a:r>
              <a:rPr lang="en-US" dirty="0">
                <a:hlinkClick r:id="rId2"/>
              </a:rPr>
              <a:t>https://www.kaggle.com/zynicide/wine-reviews</a:t>
            </a:r>
            <a:endParaRPr lang="en-US" dirty="0"/>
          </a:p>
          <a:p>
            <a:pPr marL="0" indent="0" fontAlgn="base">
              <a:lnSpc>
                <a:spcPct val="90000"/>
              </a:lnSpc>
              <a:buNone/>
            </a:pPr>
            <a:endParaRPr lang="en-US" sz="1100" dirty="0"/>
          </a:p>
        </p:txBody>
      </p:sp>
    </p:spTree>
    <p:extLst>
      <p:ext uri="{BB962C8B-B14F-4D97-AF65-F5344CB8AC3E}">
        <p14:creationId xmlns:p14="http://schemas.microsoft.com/office/powerpoint/2010/main" val="251394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129F-1C88-42F6-A422-B6C4F1954D3D}"/>
              </a:ext>
            </a:extLst>
          </p:cNvPr>
          <p:cNvSpPr>
            <a:spLocks noGrp="1"/>
          </p:cNvSpPr>
          <p:nvPr>
            <p:ph type="title"/>
          </p:nvPr>
        </p:nvSpPr>
        <p:spPr/>
        <p:txBody>
          <a:bodyPr/>
          <a:lstStyle/>
          <a:p>
            <a:r>
              <a:rPr lang="en-US" dirty="0"/>
              <a:t>What does the point system mean?</a:t>
            </a:r>
          </a:p>
        </p:txBody>
      </p:sp>
      <p:sp>
        <p:nvSpPr>
          <p:cNvPr id="3" name="Content Placeholder 2">
            <a:extLst>
              <a:ext uri="{FF2B5EF4-FFF2-40B4-BE49-F238E27FC236}">
                <a16:creationId xmlns:a16="http://schemas.microsoft.com/office/drawing/2014/main" id="{16043AA5-9C9E-444A-87A5-E1865DCD6580}"/>
              </a:ext>
            </a:extLst>
          </p:cNvPr>
          <p:cNvSpPr>
            <a:spLocks noGrp="1"/>
          </p:cNvSpPr>
          <p:nvPr>
            <p:ph idx="1"/>
          </p:nvPr>
        </p:nvSpPr>
        <p:spPr>
          <a:xfrm>
            <a:off x="1154954" y="2405575"/>
            <a:ext cx="10127335" cy="4135901"/>
          </a:xfrm>
        </p:spPr>
        <p:txBody>
          <a:bodyPr>
            <a:normAutofit/>
          </a:bodyPr>
          <a:lstStyle/>
          <a:p>
            <a:r>
              <a:rPr lang="en-US" sz="2400" dirty="0"/>
              <a:t>95-100 Classic: a great wine </a:t>
            </a:r>
          </a:p>
          <a:p>
            <a:r>
              <a:rPr lang="en-US" sz="2400" dirty="0"/>
              <a:t>90-94 Outstanding: a wine of superior character and style </a:t>
            </a:r>
          </a:p>
          <a:p>
            <a:r>
              <a:rPr lang="en-US" sz="2400" dirty="0"/>
              <a:t>85-89 Very good: a wine with special qualities </a:t>
            </a:r>
          </a:p>
          <a:p>
            <a:r>
              <a:rPr lang="en-US" sz="2400" dirty="0"/>
              <a:t>80-84 Good: a solid, well-made wine </a:t>
            </a:r>
          </a:p>
          <a:p>
            <a:r>
              <a:rPr lang="en-US" sz="2400" dirty="0"/>
              <a:t>75-79 Mediocre: a drinkable wine that may have minor flaws </a:t>
            </a:r>
          </a:p>
          <a:p>
            <a:r>
              <a:rPr lang="en-US" sz="2400" dirty="0"/>
              <a:t>50-74 Not recommended </a:t>
            </a:r>
          </a:p>
          <a:p>
            <a:pPr marL="0" indent="0">
              <a:buNone/>
            </a:pPr>
            <a:r>
              <a:rPr lang="en-US" sz="2400" dirty="0"/>
              <a:t>According to Wine Spectator(</a:t>
            </a:r>
            <a:r>
              <a:rPr lang="en-US" sz="1400" dirty="0"/>
              <a:t>https://www.winespectator.com/display/show/id/scoring-scale</a:t>
            </a:r>
            <a:r>
              <a:rPr lang="en-US" sz="2400" dirty="0"/>
              <a:t>). A revered website in the whole wine world.</a:t>
            </a:r>
          </a:p>
        </p:txBody>
      </p:sp>
    </p:spTree>
    <p:extLst>
      <p:ext uri="{BB962C8B-B14F-4D97-AF65-F5344CB8AC3E}">
        <p14:creationId xmlns:p14="http://schemas.microsoft.com/office/powerpoint/2010/main" val="168955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3">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1" name="Rectangle 25">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7">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A320CF7D-4DC4-4052-946D-478D7DD50671}"/>
              </a:ext>
            </a:extLst>
          </p:cNvPr>
          <p:cNvPicPr>
            <a:picLocks noChangeAspect="1"/>
          </p:cNvPicPr>
          <p:nvPr/>
        </p:nvPicPr>
        <p:blipFill>
          <a:blip r:embed="rId3"/>
          <a:stretch>
            <a:fillRect/>
          </a:stretch>
        </p:blipFill>
        <p:spPr>
          <a:xfrm>
            <a:off x="1575582" y="1003615"/>
            <a:ext cx="8496886" cy="4876679"/>
          </a:xfrm>
          <a:prstGeom prst="rect">
            <a:avLst/>
          </a:prstGeom>
        </p:spPr>
      </p:pic>
    </p:spTree>
    <p:extLst>
      <p:ext uri="{BB962C8B-B14F-4D97-AF65-F5344CB8AC3E}">
        <p14:creationId xmlns:p14="http://schemas.microsoft.com/office/powerpoint/2010/main" val="3352703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C166-C6BD-4E3B-8506-67CAFF7DA568}"/>
              </a:ext>
            </a:extLst>
          </p:cNvPr>
          <p:cNvSpPr>
            <a:spLocks noGrp="1"/>
          </p:cNvSpPr>
          <p:nvPr>
            <p:ph type="title"/>
          </p:nvPr>
        </p:nvSpPr>
        <p:spPr/>
        <p:txBody>
          <a:bodyPr/>
          <a:lstStyle/>
          <a:p>
            <a:pPr algn="ctr"/>
            <a:r>
              <a:rPr lang="en-US" dirty="0"/>
              <a:t>The Top 10 Varieties of Wine </a:t>
            </a:r>
          </a:p>
        </p:txBody>
      </p:sp>
      <p:graphicFrame>
        <p:nvGraphicFramePr>
          <p:cNvPr id="4" name="Content Placeholder 3">
            <a:extLst>
              <a:ext uri="{FF2B5EF4-FFF2-40B4-BE49-F238E27FC236}">
                <a16:creationId xmlns:a16="http://schemas.microsoft.com/office/drawing/2014/main" id="{F4AF2C7B-551F-4B44-B897-32A112344F9A}"/>
              </a:ext>
            </a:extLst>
          </p:cNvPr>
          <p:cNvGraphicFramePr>
            <a:graphicFrameLocks noGrp="1"/>
          </p:cNvGraphicFramePr>
          <p:nvPr>
            <p:ph idx="1"/>
            <p:extLst>
              <p:ext uri="{D42A27DB-BD31-4B8C-83A1-F6EECF244321}">
                <p14:modId xmlns:p14="http://schemas.microsoft.com/office/powerpoint/2010/main" val="239685028"/>
              </p:ext>
            </p:extLst>
          </p:nvPr>
        </p:nvGraphicFramePr>
        <p:xfrm>
          <a:off x="2278345" y="2574388"/>
          <a:ext cx="6724976" cy="4149968"/>
        </p:xfrm>
        <a:graphic>
          <a:graphicData uri="http://schemas.openxmlformats.org/drawingml/2006/table">
            <a:tbl>
              <a:tblPr/>
              <a:tblGrid>
                <a:gridCol w="1926425">
                  <a:extLst>
                    <a:ext uri="{9D8B030D-6E8A-4147-A177-3AD203B41FA5}">
                      <a16:colId xmlns:a16="http://schemas.microsoft.com/office/drawing/2014/main" val="186854187"/>
                    </a:ext>
                  </a:extLst>
                </a:gridCol>
                <a:gridCol w="1926425">
                  <a:extLst>
                    <a:ext uri="{9D8B030D-6E8A-4147-A177-3AD203B41FA5}">
                      <a16:colId xmlns:a16="http://schemas.microsoft.com/office/drawing/2014/main" val="1307786157"/>
                    </a:ext>
                  </a:extLst>
                </a:gridCol>
                <a:gridCol w="2872126">
                  <a:extLst>
                    <a:ext uri="{9D8B030D-6E8A-4147-A177-3AD203B41FA5}">
                      <a16:colId xmlns:a16="http://schemas.microsoft.com/office/drawing/2014/main" val="1404714761"/>
                    </a:ext>
                  </a:extLst>
                </a:gridCol>
              </a:tblGrid>
              <a:tr h="354301">
                <a:tc>
                  <a:txBody>
                    <a:bodyPr/>
                    <a:lstStyle/>
                    <a:p>
                      <a:pPr algn="r" fontAlgn="ctr"/>
                      <a:r>
                        <a:rPr lang="en-US" sz="1400" b="1">
                          <a:effectLst/>
                        </a:rPr>
                        <a:t>index</a:t>
                      </a:r>
                    </a:p>
                  </a:txBody>
                  <a:tcPr marL="42918" marR="42918" marT="42918" marB="42918" anchor="ctr">
                    <a:lnL>
                      <a:noFill/>
                    </a:lnL>
                    <a:lnR>
                      <a:noFill/>
                    </a:lnR>
                    <a:lnT>
                      <a:noFill/>
                    </a:lnT>
                    <a:lnB>
                      <a:noFill/>
                    </a:lnB>
                  </a:tcPr>
                </a:tc>
                <a:tc>
                  <a:txBody>
                    <a:bodyPr/>
                    <a:lstStyle/>
                    <a:p>
                      <a:pPr algn="r" fontAlgn="ctr"/>
                      <a:r>
                        <a:rPr lang="en-US" sz="1400" b="1">
                          <a:effectLst/>
                        </a:rPr>
                        <a:t>variety</a:t>
                      </a:r>
                    </a:p>
                  </a:txBody>
                  <a:tcPr marL="42918" marR="42918" marT="42918" marB="42918" anchor="ctr">
                    <a:lnL>
                      <a:noFill/>
                    </a:lnL>
                    <a:lnR>
                      <a:noFill/>
                    </a:lnR>
                    <a:lnT>
                      <a:noFill/>
                    </a:lnT>
                    <a:lnB>
                      <a:noFill/>
                    </a:lnB>
                  </a:tcPr>
                </a:tc>
                <a:tc>
                  <a:txBody>
                    <a:bodyPr/>
                    <a:lstStyle/>
                    <a:p>
                      <a:pPr algn="r"/>
                      <a:r>
                        <a:rPr lang="en-US" sz="1400" b="1" dirty="0"/>
                        <a:t>Count</a:t>
                      </a:r>
                      <a:r>
                        <a:rPr lang="en-US" sz="1400" dirty="0"/>
                        <a:t>           </a:t>
                      </a:r>
                    </a:p>
                  </a:txBody>
                  <a:tcPr marL="68669" marR="68669" marT="34335" marB="34335">
                    <a:lnL>
                      <a:noFill/>
                    </a:lnL>
                  </a:tcPr>
                </a:tc>
                <a:extLst>
                  <a:ext uri="{0D108BD9-81ED-4DB2-BD59-A6C34878D82A}">
                    <a16:rowId xmlns:a16="http://schemas.microsoft.com/office/drawing/2014/main" val="737600619"/>
                  </a:ext>
                </a:extLst>
              </a:tr>
              <a:tr h="354301">
                <a:tc>
                  <a:txBody>
                    <a:bodyPr/>
                    <a:lstStyle/>
                    <a:p>
                      <a:pPr algn="r" fontAlgn="ctr"/>
                      <a:r>
                        <a:rPr lang="en-US" sz="1400" b="1">
                          <a:effectLst/>
                        </a:rPr>
                        <a:t>0</a:t>
                      </a:r>
                    </a:p>
                  </a:txBody>
                  <a:tcPr marL="42918" marR="42918" marT="42918" marB="42918" anchor="ctr">
                    <a:lnL>
                      <a:noFill/>
                    </a:lnL>
                    <a:lnR>
                      <a:noFill/>
                    </a:lnR>
                    <a:lnT>
                      <a:noFill/>
                    </a:lnT>
                    <a:lnB>
                      <a:noFill/>
                    </a:lnB>
                    <a:solidFill>
                      <a:srgbClr val="F5F5F5"/>
                    </a:solidFill>
                  </a:tcPr>
                </a:tc>
                <a:tc>
                  <a:txBody>
                    <a:bodyPr/>
                    <a:lstStyle/>
                    <a:p>
                      <a:pPr algn="r" fontAlgn="ctr"/>
                      <a:r>
                        <a:rPr lang="en-US" sz="1400">
                          <a:effectLst/>
                        </a:rPr>
                        <a:t>Pinot Noir</a:t>
                      </a:r>
                    </a:p>
                  </a:txBody>
                  <a:tcPr marL="42918" marR="42918" marT="42918" marB="42918" anchor="ctr">
                    <a:lnL>
                      <a:noFill/>
                    </a:lnL>
                    <a:lnR>
                      <a:noFill/>
                    </a:lnR>
                    <a:lnT>
                      <a:noFill/>
                    </a:lnT>
                    <a:lnB>
                      <a:noFill/>
                    </a:lnB>
                    <a:solidFill>
                      <a:srgbClr val="F5F5F5"/>
                    </a:solidFill>
                  </a:tcPr>
                </a:tc>
                <a:tc>
                  <a:txBody>
                    <a:bodyPr/>
                    <a:lstStyle/>
                    <a:p>
                      <a:pPr algn="r" fontAlgn="ctr"/>
                      <a:r>
                        <a:rPr lang="en-US" sz="1400">
                          <a:effectLst/>
                        </a:rPr>
                        <a:t>11693</a:t>
                      </a:r>
                    </a:p>
                  </a:txBody>
                  <a:tcPr marL="42918" marR="42918" marT="42918" marB="42918" anchor="ctr">
                    <a:lnL>
                      <a:noFill/>
                    </a:lnL>
                    <a:lnR>
                      <a:noFill/>
                    </a:lnR>
                    <a:lnB>
                      <a:noFill/>
                    </a:lnB>
                    <a:solidFill>
                      <a:srgbClr val="F5F5F5"/>
                    </a:solidFill>
                  </a:tcPr>
                </a:tc>
                <a:extLst>
                  <a:ext uri="{0D108BD9-81ED-4DB2-BD59-A6C34878D82A}">
                    <a16:rowId xmlns:a16="http://schemas.microsoft.com/office/drawing/2014/main" val="2199107314"/>
                  </a:ext>
                </a:extLst>
              </a:tr>
              <a:tr h="354301">
                <a:tc>
                  <a:txBody>
                    <a:bodyPr/>
                    <a:lstStyle/>
                    <a:p>
                      <a:pPr algn="r" fontAlgn="ctr"/>
                      <a:r>
                        <a:rPr lang="en-US" sz="1400" b="1">
                          <a:effectLst/>
                        </a:rPr>
                        <a:t>1</a:t>
                      </a:r>
                    </a:p>
                  </a:txBody>
                  <a:tcPr marL="42918" marR="42918" marT="42918" marB="42918" anchor="ctr">
                    <a:lnL>
                      <a:noFill/>
                    </a:lnL>
                    <a:lnR>
                      <a:noFill/>
                    </a:lnR>
                    <a:lnT>
                      <a:noFill/>
                    </a:lnT>
                    <a:lnB>
                      <a:noFill/>
                    </a:lnB>
                  </a:tcPr>
                </a:tc>
                <a:tc>
                  <a:txBody>
                    <a:bodyPr/>
                    <a:lstStyle/>
                    <a:p>
                      <a:pPr algn="r" fontAlgn="ctr"/>
                      <a:r>
                        <a:rPr lang="en-US" sz="1400">
                          <a:effectLst/>
                        </a:rPr>
                        <a:t>Chardonnay</a:t>
                      </a:r>
                    </a:p>
                  </a:txBody>
                  <a:tcPr marL="42918" marR="42918" marT="42918" marB="42918" anchor="ctr">
                    <a:lnL>
                      <a:noFill/>
                    </a:lnL>
                    <a:lnR>
                      <a:noFill/>
                    </a:lnR>
                    <a:lnT>
                      <a:noFill/>
                    </a:lnT>
                    <a:lnB>
                      <a:noFill/>
                    </a:lnB>
                  </a:tcPr>
                </a:tc>
                <a:tc>
                  <a:txBody>
                    <a:bodyPr/>
                    <a:lstStyle/>
                    <a:p>
                      <a:pPr algn="r" fontAlgn="ctr"/>
                      <a:r>
                        <a:rPr lang="en-US" sz="1400">
                          <a:effectLst/>
                        </a:rPr>
                        <a:t>10070</a:t>
                      </a:r>
                    </a:p>
                  </a:txBody>
                  <a:tcPr marL="42918" marR="42918" marT="42918" marB="42918" anchor="ctr">
                    <a:lnL>
                      <a:noFill/>
                    </a:lnL>
                    <a:lnR>
                      <a:noFill/>
                    </a:lnR>
                    <a:lnT>
                      <a:noFill/>
                    </a:lnT>
                    <a:lnB>
                      <a:noFill/>
                    </a:lnB>
                  </a:tcPr>
                </a:tc>
                <a:extLst>
                  <a:ext uri="{0D108BD9-81ED-4DB2-BD59-A6C34878D82A}">
                    <a16:rowId xmlns:a16="http://schemas.microsoft.com/office/drawing/2014/main" val="464104566"/>
                  </a:ext>
                </a:extLst>
              </a:tr>
              <a:tr h="354301">
                <a:tc>
                  <a:txBody>
                    <a:bodyPr/>
                    <a:lstStyle/>
                    <a:p>
                      <a:pPr algn="r" fontAlgn="ctr"/>
                      <a:r>
                        <a:rPr lang="en-US" sz="1400" b="1">
                          <a:effectLst/>
                        </a:rPr>
                        <a:t>2</a:t>
                      </a:r>
                    </a:p>
                  </a:txBody>
                  <a:tcPr marL="42918" marR="42918" marT="42918" marB="42918" anchor="ctr">
                    <a:lnL>
                      <a:noFill/>
                    </a:lnL>
                    <a:lnR>
                      <a:noFill/>
                    </a:lnR>
                    <a:lnT>
                      <a:noFill/>
                    </a:lnT>
                    <a:lnB>
                      <a:noFill/>
                    </a:lnB>
                    <a:solidFill>
                      <a:srgbClr val="F5F5F5"/>
                    </a:solidFill>
                  </a:tcPr>
                </a:tc>
                <a:tc>
                  <a:txBody>
                    <a:bodyPr/>
                    <a:lstStyle/>
                    <a:p>
                      <a:pPr algn="r" fontAlgn="ctr"/>
                      <a:r>
                        <a:rPr lang="en-US" sz="1400">
                          <a:effectLst/>
                        </a:rPr>
                        <a:t>Cabernet Sauvignon</a:t>
                      </a:r>
                    </a:p>
                  </a:txBody>
                  <a:tcPr marL="42918" marR="42918" marT="42918" marB="42918" anchor="ctr">
                    <a:lnL>
                      <a:noFill/>
                    </a:lnL>
                    <a:lnR>
                      <a:noFill/>
                    </a:lnR>
                    <a:lnT>
                      <a:noFill/>
                    </a:lnT>
                    <a:lnB>
                      <a:noFill/>
                    </a:lnB>
                    <a:solidFill>
                      <a:srgbClr val="F5F5F5"/>
                    </a:solidFill>
                  </a:tcPr>
                </a:tc>
                <a:tc>
                  <a:txBody>
                    <a:bodyPr/>
                    <a:lstStyle/>
                    <a:p>
                      <a:pPr algn="r" fontAlgn="ctr"/>
                      <a:r>
                        <a:rPr lang="en-US" sz="1400">
                          <a:effectLst/>
                        </a:rPr>
                        <a:t>8284</a:t>
                      </a:r>
                    </a:p>
                  </a:txBody>
                  <a:tcPr marL="42918" marR="42918" marT="42918" marB="42918" anchor="ctr">
                    <a:lnL>
                      <a:noFill/>
                    </a:lnL>
                    <a:lnR>
                      <a:noFill/>
                    </a:lnR>
                    <a:lnT>
                      <a:noFill/>
                    </a:lnT>
                    <a:lnB>
                      <a:noFill/>
                    </a:lnB>
                    <a:solidFill>
                      <a:srgbClr val="F5F5F5"/>
                    </a:solidFill>
                  </a:tcPr>
                </a:tc>
                <a:extLst>
                  <a:ext uri="{0D108BD9-81ED-4DB2-BD59-A6C34878D82A}">
                    <a16:rowId xmlns:a16="http://schemas.microsoft.com/office/drawing/2014/main" val="1643031355"/>
                  </a:ext>
                </a:extLst>
              </a:tr>
              <a:tr h="354301">
                <a:tc>
                  <a:txBody>
                    <a:bodyPr/>
                    <a:lstStyle/>
                    <a:p>
                      <a:pPr algn="r" fontAlgn="ctr"/>
                      <a:r>
                        <a:rPr lang="en-US" sz="1400" b="1">
                          <a:effectLst/>
                        </a:rPr>
                        <a:t>3</a:t>
                      </a:r>
                    </a:p>
                  </a:txBody>
                  <a:tcPr marL="42918" marR="42918" marT="42918" marB="42918" anchor="ctr">
                    <a:lnL>
                      <a:noFill/>
                    </a:lnL>
                    <a:lnR>
                      <a:noFill/>
                    </a:lnR>
                    <a:lnT>
                      <a:noFill/>
                    </a:lnT>
                    <a:lnB>
                      <a:noFill/>
                    </a:lnB>
                  </a:tcPr>
                </a:tc>
                <a:tc>
                  <a:txBody>
                    <a:bodyPr/>
                    <a:lstStyle/>
                    <a:p>
                      <a:pPr algn="r" fontAlgn="ctr"/>
                      <a:r>
                        <a:rPr lang="en-US" sz="1400">
                          <a:effectLst/>
                        </a:rPr>
                        <a:t>Red Blend</a:t>
                      </a:r>
                    </a:p>
                  </a:txBody>
                  <a:tcPr marL="42918" marR="42918" marT="42918" marB="42918" anchor="ctr">
                    <a:lnL>
                      <a:noFill/>
                    </a:lnL>
                    <a:lnR>
                      <a:noFill/>
                    </a:lnR>
                    <a:lnT>
                      <a:noFill/>
                    </a:lnT>
                    <a:lnB>
                      <a:noFill/>
                    </a:lnB>
                  </a:tcPr>
                </a:tc>
                <a:tc>
                  <a:txBody>
                    <a:bodyPr/>
                    <a:lstStyle/>
                    <a:p>
                      <a:pPr algn="r" fontAlgn="ctr"/>
                      <a:r>
                        <a:rPr lang="en-US" sz="1400">
                          <a:effectLst/>
                        </a:rPr>
                        <a:t>7537</a:t>
                      </a:r>
                    </a:p>
                  </a:txBody>
                  <a:tcPr marL="42918" marR="42918" marT="42918" marB="42918" anchor="ctr">
                    <a:lnL>
                      <a:noFill/>
                    </a:lnL>
                    <a:lnR>
                      <a:noFill/>
                    </a:lnR>
                    <a:lnT>
                      <a:noFill/>
                    </a:lnT>
                    <a:lnB>
                      <a:noFill/>
                    </a:lnB>
                  </a:tcPr>
                </a:tc>
                <a:extLst>
                  <a:ext uri="{0D108BD9-81ED-4DB2-BD59-A6C34878D82A}">
                    <a16:rowId xmlns:a16="http://schemas.microsoft.com/office/drawing/2014/main" val="3716291572"/>
                  </a:ext>
                </a:extLst>
              </a:tr>
              <a:tr h="606958">
                <a:tc>
                  <a:txBody>
                    <a:bodyPr/>
                    <a:lstStyle/>
                    <a:p>
                      <a:pPr algn="r" fontAlgn="ctr"/>
                      <a:r>
                        <a:rPr lang="en-US" sz="1400" b="1">
                          <a:effectLst/>
                        </a:rPr>
                        <a:t>4</a:t>
                      </a:r>
                    </a:p>
                  </a:txBody>
                  <a:tcPr marL="42918" marR="42918" marT="42918" marB="42918" anchor="ctr">
                    <a:lnL>
                      <a:noFill/>
                    </a:lnL>
                    <a:lnR>
                      <a:noFill/>
                    </a:lnR>
                    <a:lnT>
                      <a:noFill/>
                    </a:lnT>
                    <a:lnB>
                      <a:noFill/>
                    </a:lnB>
                    <a:solidFill>
                      <a:srgbClr val="F5F5F5"/>
                    </a:solidFill>
                  </a:tcPr>
                </a:tc>
                <a:tc>
                  <a:txBody>
                    <a:bodyPr/>
                    <a:lstStyle/>
                    <a:p>
                      <a:pPr algn="r" fontAlgn="ctr"/>
                      <a:r>
                        <a:rPr lang="en-US" sz="1400">
                          <a:effectLst/>
                        </a:rPr>
                        <a:t>Bordeaux-style Red Blend</a:t>
                      </a:r>
                    </a:p>
                  </a:txBody>
                  <a:tcPr marL="42918" marR="42918" marT="42918" marB="42918" anchor="ctr">
                    <a:lnL>
                      <a:noFill/>
                    </a:lnL>
                    <a:lnR>
                      <a:noFill/>
                    </a:lnR>
                    <a:lnT>
                      <a:noFill/>
                    </a:lnT>
                    <a:lnB>
                      <a:noFill/>
                    </a:lnB>
                    <a:solidFill>
                      <a:srgbClr val="F5F5F5"/>
                    </a:solidFill>
                  </a:tcPr>
                </a:tc>
                <a:tc>
                  <a:txBody>
                    <a:bodyPr/>
                    <a:lstStyle/>
                    <a:p>
                      <a:pPr algn="r" fontAlgn="ctr"/>
                      <a:r>
                        <a:rPr lang="en-US" sz="1400">
                          <a:effectLst/>
                        </a:rPr>
                        <a:t>5123</a:t>
                      </a:r>
                    </a:p>
                  </a:txBody>
                  <a:tcPr marL="42918" marR="42918" marT="42918" marB="42918" anchor="ctr">
                    <a:lnL>
                      <a:noFill/>
                    </a:lnL>
                    <a:lnR>
                      <a:noFill/>
                    </a:lnR>
                    <a:lnT>
                      <a:noFill/>
                    </a:lnT>
                    <a:lnB>
                      <a:noFill/>
                    </a:lnB>
                    <a:solidFill>
                      <a:srgbClr val="F5F5F5"/>
                    </a:solidFill>
                  </a:tcPr>
                </a:tc>
                <a:extLst>
                  <a:ext uri="{0D108BD9-81ED-4DB2-BD59-A6C34878D82A}">
                    <a16:rowId xmlns:a16="http://schemas.microsoft.com/office/drawing/2014/main" val="2728456852"/>
                  </a:ext>
                </a:extLst>
              </a:tr>
              <a:tr h="354301">
                <a:tc>
                  <a:txBody>
                    <a:bodyPr/>
                    <a:lstStyle/>
                    <a:p>
                      <a:pPr algn="r" fontAlgn="ctr"/>
                      <a:r>
                        <a:rPr lang="en-US" sz="1400" b="1">
                          <a:effectLst/>
                        </a:rPr>
                        <a:t>5</a:t>
                      </a:r>
                    </a:p>
                  </a:txBody>
                  <a:tcPr marL="42918" marR="42918" marT="42918" marB="42918" anchor="ctr">
                    <a:lnL>
                      <a:noFill/>
                    </a:lnL>
                    <a:lnR>
                      <a:noFill/>
                    </a:lnR>
                    <a:lnT>
                      <a:noFill/>
                    </a:lnT>
                    <a:lnB>
                      <a:noFill/>
                    </a:lnB>
                  </a:tcPr>
                </a:tc>
                <a:tc>
                  <a:txBody>
                    <a:bodyPr/>
                    <a:lstStyle/>
                    <a:p>
                      <a:pPr algn="r" fontAlgn="ctr"/>
                      <a:r>
                        <a:rPr lang="en-US" sz="1400">
                          <a:effectLst/>
                        </a:rPr>
                        <a:t>Syrah</a:t>
                      </a:r>
                    </a:p>
                  </a:txBody>
                  <a:tcPr marL="42918" marR="42918" marT="42918" marB="42918" anchor="ctr">
                    <a:lnL>
                      <a:noFill/>
                    </a:lnL>
                    <a:lnR>
                      <a:noFill/>
                    </a:lnR>
                    <a:lnT>
                      <a:noFill/>
                    </a:lnT>
                    <a:lnB>
                      <a:noFill/>
                    </a:lnB>
                  </a:tcPr>
                </a:tc>
                <a:tc>
                  <a:txBody>
                    <a:bodyPr/>
                    <a:lstStyle/>
                    <a:p>
                      <a:pPr algn="r" fontAlgn="ctr"/>
                      <a:r>
                        <a:rPr lang="en-US" sz="1400">
                          <a:effectLst/>
                        </a:rPr>
                        <a:t>3617</a:t>
                      </a:r>
                    </a:p>
                  </a:txBody>
                  <a:tcPr marL="42918" marR="42918" marT="42918" marB="42918" anchor="ctr">
                    <a:lnL>
                      <a:noFill/>
                    </a:lnL>
                    <a:lnR>
                      <a:noFill/>
                    </a:lnR>
                    <a:lnT>
                      <a:noFill/>
                    </a:lnT>
                    <a:lnB>
                      <a:noFill/>
                    </a:lnB>
                  </a:tcPr>
                </a:tc>
                <a:extLst>
                  <a:ext uri="{0D108BD9-81ED-4DB2-BD59-A6C34878D82A}">
                    <a16:rowId xmlns:a16="http://schemas.microsoft.com/office/drawing/2014/main" val="2838152517"/>
                  </a:ext>
                </a:extLst>
              </a:tr>
              <a:tr h="354301">
                <a:tc>
                  <a:txBody>
                    <a:bodyPr/>
                    <a:lstStyle/>
                    <a:p>
                      <a:pPr algn="r" fontAlgn="ctr"/>
                      <a:r>
                        <a:rPr lang="en-US" sz="1400" b="1">
                          <a:effectLst/>
                        </a:rPr>
                        <a:t>6</a:t>
                      </a:r>
                    </a:p>
                  </a:txBody>
                  <a:tcPr marL="42918" marR="42918" marT="42918" marB="42918" anchor="ctr">
                    <a:lnL>
                      <a:noFill/>
                    </a:lnL>
                    <a:lnR>
                      <a:noFill/>
                    </a:lnR>
                    <a:lnT>
                      <a:noFill/>
                    </a:lnT>
                    <a:lnB>
                      <a:noFill/>
                    </a:lnB>
                    <a:solidFill>
                      <a:srgbClr val="F5F5F5"/>
                    </a:solidFill>
                  </a:tcPr>
                </a:tc>
                <a:tc>
                  <a:txBody>
                    <a:bodyPr/>
                    <a:lstStyle/>
                    <a:p>
                      <a:pPr algn="r" fontAlgn="ctr"/>
                      <a:r>
                        <a:rPr lang="en-US" sz="1400">
                          <a:effectLst/>
                        </a:rPr>
                        <a:t>Sauvignon Blanc</a:t>
                      </a:r>
                    </a:p>
                  </a:txBody>
                  <a:tcPr marL="42918" marR="42918" marT="42918" marB="42918" anchor="ctr">
                    <a:lnL>
                      <a:noFill/>
                    </a:lnL>
                    <a:lnR>
                      <a:noFill/>
                    </a:lnR>
                    <a:lnT>
                      <a:noFill/>
                    </a:lnT>
                    <a:lnB>
                      <a:noFill/>
                    </a:lnB>
                    <a:solidFill>
                      <a:srgbClr val="F5F5F5"/>
                    </a:solidFill>
                  </a:tcPr>
                </a:tc>
                <a:tc>
                  <a:txBody>
                    <a:bodyPr/>
                    <a:lstStyle/>
                    <a:p>
                      <a:pPr algn="r" fontAlgn="ctr"/>
                      <a:r>
                        <a:rPr lang="en-US" sz="1400">
                          <a:effectLst/>
                        </a:rPr>
                        <a:t>3177</a:t>
                      </a:r>
                    </a:p>
                  </a:txBody>
                  <a:tcPr marL="42918" marR="42918" marT="42918" marB="42918" anchor="ctr">
                    <a:lnL>
                      <a:noFill/>
                    </a:lnL>
                    <a:lnR>
                      <a:noFill/>
                    </a:lnR>
                    <a:lnT>
                      <a:noFill/>
                    </a:lnT>
                    <a:lnB>
                      <a:noFill/>
                    </a:lnB>
                    <a:solidFill>
                      <a:srgbClr val="F5F5F5"/>
                    </a:solidFill>
                  </a:tcPr>
                </a:tc>
                <a:extLst>
                  <a:ext uri="{0D108BD9-81ED-4DB2-BD59-A6C34878D82A}">
                    <a16:rowId xmlns:a16="http://schemas.microsoft.com/office/drawing/2014/main" val="1959517620"/>
                  </a:ext>
                </a:extLst>
              </a:tr>
              <a:tr h="354301">
                <a:tc>
                  <a:txBody>
                    <a:bodyPr/>
                    <a:lstStyle/>
                    <a:p>
                      <a:pPr algn="r" fontAlgn="ctr"/>
                      <a:r>
                        <a:rPr lang="en-US" sz="1400" b="1">
                          <a:effectLst/>
                        </a:rPr>
                        <a:t>7</a:t>
                      </a:r>
                    </a:p>
                  </a:txBody>
                  <a:tcPr marL="42918" marR="42918" marT="42918" marB="42918" anchor="ctr">
                    <a:lnL>
                      <a:noFill/>
                    </a:lnL>
                    <a:lnR>
                      <a:noFill/>
                    </a:lnR>
                    <a:lnT>
                      <a:noFill/>
                    </a:lnT>
                    <a:lnB>
                      <a:noFill/>
                    </a:lnB>
                  </a:tcPr>
                </a:tc>
                <a:tc>
                  <a:txBody>
                    <a:bodyPr/>
                    <a:lstStyle/>
                    <a:p>
                      <a:pPr algn="r" fontAlgn="ctr"/>
                      <a:r>
                        <a:rPr lang="en-US" sz="1400">
                          <a:effectLst/>
                        </a:rPr>
                        <a:t>Rosé</a:t>
                      </a:r>
                    </a:p>
                  </a:txBody>
                  <a:tcPr marL="42918" marR="42918" marT="42918" marB="42918" anchor="ctr">
                    <a:lnL>
                      <a:noFill/>
                    </a:lnL>
                    <a:lnR>
                      <a:noFill/>
                    </a:lnR>
                    <a:lnT>
                      <a:noFill/>
                    </a:lnT>
                    <a:lnB>
                      <a:noFill/>
                    </a:lnB>
                  </a:tcPr>
                </a:tc>
                <a:tc>
                  <a:txBody>
                    <a:bodyPr/>
                    <a:lstStyle/>
                    <a:p>
                      <a:pPr algn="r" fontAlgn="ctr"/>
                      <a:r>
                        <a:rPr lang="en-US" sz="1400">
                          <a:effectLst/>
                        </a:rPr>
                        <a:t>2839</a:t>
                      </a:r>
                    </a:p>
                  </a:txBody>
                  <a:tcPr marL="42918" marR="42918" marT="42918" marB="42918" anchor="ctr">
                    <a:lnL>
                      <a:noFill/>
                    </a:lnL>
                    <a:lnR>
                      <a:noFill/>
                    </a:lnR>
                    <a:lnT>
                      <a:noFill/>
                    </a:lnT>
                    <a:lnB>
                      <a:noFill/>
                    </a:lnB>
                  </a:tcPr>
                </a:tc>
                <a:extLst>
                  <a:ext uri="{0D108BD9-81ED-4DB2-BD59-A6C34878D82A}">
                    <a16:rowId xmlns:a16="http://schemas.microsoft.com/office/drawing/2014/main" val="901166451"/>
                  </a:ext>
                </a:extLst>
              </a:tr>
              <a:tr h="354301">
                <a:tc>
                  <a:txBody>
                    <a:bodyPr/>
                    <a:lstStyle/>
                    <a:p>
                      <a:pPr algn="r" fontAlgn="ctr"/>
                      <a:r>
                        <a:rPr lang="en-US" sz="1400" b="1">
                          <a:effectLst/>
                        </a:rPr>
                        <a:t>8</a:t>
                      </a:r>
                    </a:p>
                  </a:txBody>
                  <a:tcPr marL="42918" marR="42918" marT="42918" marB="42918" anchor="ctr">
                    <a:lnL>
                      <a:noFill/>
                    </a:lnL>
                    <a:lnR>
                      <a:noFill/>
                    </a:lnR>
                    <a:lnT>
                      <a:noFill/>
                    </a:lnT>
                    <a:lnB>
                      <a:noFill/>
                    </a:lnB>
                    <a:solidFill>
                      <a:srgbClr val="F5F5F5"/>
                    </a:solidFill>
                  </a:tcPr>
                </a:tc>
                <a:tc>
                  <a:txBody>
                    <a:bodyPr/>
                    <a:lstStyle/>
                    <a:p>
                      <a:pPr algn="r" fontAlgn="ctr"/>
                      <a:r>
                        <a:rPr lang="en-US" sz="1400">
                          <a:effectLst/>
                        </a:rPr>
                        <a:t>Zinfandel</a:t>
                      </a:r>
                    </a:p>
                  </a:txBody>
                  <a:tcPr marL="42918" marR="42918" marT="42918" marB="42918" anchor="ctr">
                    <a:lnL>
                      <a:noFill/>
                    </a:lnL>
                    <a:lnR>
                      <a:noFill/>
                    </a:lnR>
                    <a:lnT>
                      <a:noFill/>
                    </a:lnT>
                    <a:lnB>
                      <a:noFill/>
                    </a:lnB>
                    <a:solidFill>
                      <a:srgbClr val="F5F5F5"/>
                    </a:solidFill>
                  </a:tcPr>
                </a:tc>
                <a:tc>
                  <a:txBody>
                    <a:bodyPr/>
                    <a:lstStyle/>
                    <a:p>
                      <a:pPr algn="r" fontAlgn="ctr"/>
                      <a:r>
                        <a:rPr lang="en-US" sz="1400">
                          <a:effectLst/>
                        </a:rPr>
                        <a:t>2707</a:t>
                      </a:r>
                    </a:p>
                  </a:txBody>
                  <a:tcPr marL="42918" marR="42918" marT="42918" marB="42918" anchor="ctr">
                    <a:lnL>
                      <a:noFill/>
                    </a:lnL>
                    <a:lnR>
                      <a:noFill/>
                    </a:lnR>
                    <a:lnT>
                      <a:noFill/>
                    </a:lnT>
                    <a:lnB>
                      <a:noFill/>
                    </a:lnB>
                    <a:solidFill>
                      <a:srgbClr val="F5F5F5"/>
                    </a:solidFill>
                  </a:tcPr>
                </a:tc>
                <a:extLst>
                  <a:ext uri="{0D108BD9-81ED-4DB2-BD59-A6C34878D82A}">
                    <a16:rowId xmlns:a16="http://schemas.microsoft.com/office/drawing/2014/main" val="955531635"/>
                  </a:ext>
                </a:extLst>
              </a:tr>
              <a:tr h="354301">
                <a:tc>
                  <a:txBody>
                    <a:bodyPr/>
                    <a:lstStyle/>
                    <a:p>
                      <a:pPr algn="r" fontAlgn="ctr"/>
                      <a:r>
                        <a:rPr lang="en-US" sz="1400" b="1">
                          <a:effectLst/>
                        </a:rPr>
                        <a:t>9</a:t>
                      </a:r>
                    </a:p>
                  </a:txBody>
                  <a:tcPr marL="42918" marR="42918" marT="42918" marB="42918" anchor="ctr">
                    <a:lnL>
                      <a:noFill/>
                    </a:lnL>
                    <a:lnR>
                      <a:noFill/>
                    </a:lnR>
                    <a:lnT>
                      <a:noFill/>
                    </a:lnT>
                    <a:lnB>
                      <a:noFill/>
                    </a:lnB>
                  </a:tcPr>
                </a:tc>
                <a:tc>
                  <a:txBody>
                    <a:bodyPr/>
                    <a:lstStyle/>
                    <a:p>
                      <a:pPr algn="r" fontAlgn="ctr"/>
                      <a:r>
                        <a:rPr lang="en-US" sz="1400">
                          <a:effectLst/>
                        </a:rPr>
                        <a:t>Merlot</a:t>
                      </a:r>
                    </a:p>
                  </a:txBody>
                  <a:tcPr marL="42918" marR="42918" marT="42918" marB="42918" anchor="ctr">
                    <a:lnL>
                      <a:noFill/>
                    </a:lnL>
                    <a:lnR>
                      <a:noFill/>
                    </a:lnR>
                    <a:lnT>
                      <a:noFill/>
                    </a:lnT>
                    <a:lnB>
                      <a:noFill/>
                    </a:lnB>
                  </a:tcPr>
                </a:tc>
                <a:tc>
                  <a:txBody>
                    <a:bodyPr/>
                    <a:lstStyle/>
                    <a:p>
                      <a:pPr algn="r" fontAlgn="ctr"/>
                      <a:r>
                        <a:rPr lang="en-US" sz="1400" dirty="0">
                          <a:effectLst/>
                        </a:rPr>
                        <a:t>2630</a:t>
                      </a:r>
                    </a:p>
                  </a:txBody>
                  <a:tcPr marL="42918" marR="42918" marT="42918" marB="42918" anchor="ctr">
                    <a:lnL>
                      <a:noFill/>
                    </a:lnL>
                    <a:lnR>
                      <a:noFill/>
                    </a:lnR>
                    <a:lnT>
                      <a:noFill/>
                    </a:lnT>
                    <a:lnB>
                      <a:noFill/>
                    </a:lnB>
                  </a:tcPr>
                </a:tc>
                <a:extLst>
                  <a:ext uri="{0D108BD9-81ED-4DB2-BD59-A6C34878D82A}">
                    <a16:rowId xmlns:a16="http://schemas.microsoft.com/office/drawing/2014/main" val="571958622"/>
                  </a:ext>
                </a:extLst>
              </a:tr>
            </a:tbl>
          </a:graphicData>
        </a:graphic>
      </p:graphicFrame>
    </p:spTree>
    <p:extLst>
      <p:ext uri="{BB962C8B-B14F-4D97-AF65-F5344CB8AC3E}">
        <p14:creationId xmlns:p14="http://schemas.microsoft.com/office/powerpoint/2010/main" val="284926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5" name="Rectangle 10">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6C5C3A84-5DD2-40DF-8050-26D78B4721D8}"/>
              </a:ext>
            </a:extLst>
          </p:cNvPr>
          <p:cNvPicPr>
            <a:picLocks noChangeAspect="1"/>
          </p:cNvPicPr>
          <p:nvPr/>
        </p:nvPicPr>
        <p:blipFill>
          <a:blip r:embed="rId3"/>
          <a:stretch>
            <a:fillRect/>
          </a:stretch>
        </p:blipFill>
        <p:spPr>
          <a:xfrm>
            <a:off x="2747188" y="1284394"/>
            <a:ext cx="6792792" cy="4283066"/>
          </a:xfrm>
          <a:prstGeom prst="rect">
            <a:avLst/>
          </a:prstGeom>
        </p:spPr>
      </p:pic>
    </p:spTree>
    <p:extLst>
      <p:ext uri="{BB962C8B-B14F-4D97-AF65-F5344CB8AC3E}">
        <p14:creationId xmlns:p14="http://schemas.microsoft.com/office/powerpoint/2010/main" val="189582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99A6AC-8912-4414-B822-542C3C43206F}"/>
              </a:ext>
            </a:extLst>
          </p:cNvPr>
          <p:cNvPicPr>
            <a:picLocks noChangeAspect="1"/>
          </p:cNvPicPr>
          <p:nvPr/>
        </p:nvPicPr>
        <p:blipFill>
          <a:blip r:embed="rId2"/>
          <a:stretch>
            <a:fillRect/>
          </a:stretch>
        </p:blipFill>
        <p:spPr>
          <a:xfrm>
            <a:off x="3673946" y="1899138"/>
            <a:ext cx="8518054" cy="4642340"/>
          </a:xfrm>
          <a:prstGeom prst="rect">
            <a:avLst/>
          </a:prstGeom>
        </p:spPr>
      </p:pic>
      <p:pic>
        <p:nvPicPr>
          <p:cNvPr id="30" name="Picture 29">
            <a:extLst>
              <a:ext uri="{FF2B5EF4-FFF2-40B4-BE49-F238E27FC236}">
                <a16:creationId xmlns:a16="http://schemas.microsoft.com/office/drawing/2014/main" id="{58CBEB5F-B2E2-4FB5-88FD-9540E07F73BB}"/>
              </a:ext>
            </a:extLst>
          </p:cNvPr>
          <p:cNvPicPr>
            <a:picLocks noChangeAspect="1"/>
          </p:cNvPicPr>
          <p:nvPr/>
        </p:nvPicPr>
        <p:blipFill>
          <a:blip r:embed="rId3"/>
          <a:stretch>
            <a:fillRect/>
          </a:stretch>
        </p:blipFill>
        <p:spPr>
          <a:xfrm>
            <a:off x="0" y="206099"/>
            <a:ext cx="4090685" cy="2579304"/>
          </a:xfrm>
          <a:prstGeom prst="rect">
            <a:avLst/>
          </a:prstGeom>
        </p:spPr>
      </p:pic>
      <p:sp>
        <p:nvSpPr>
          <p:cNvPr id="18" name="Rectangle 17">
            <a:extLst>
              <a:ext uri="{FF2B5EF4-FFF2-40B4-BE49-F238E27FC236}">
                <a16:creationId xmlns:a16="http://schemas.microsoft.com/office/drawing/2014/main" id="{778FA0F2-E8A2-4520-A7AE-DC72AC5CCEEF}"/>
              </a:ext>
            </a:extLst>
          </p:cNvPr>
          <p:cNvSpPr/>
          <p:nvPr/>
        </p:nvSpPr>
        <p:spPr>
          <a:xfrm>
            <a:off x="618978" y="900332"/>
            <a:ext cx="647114" cy="49237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7904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6852A1-046E-4656-8C15-6F6E9D4D4157}"/>
              </a:ext>
            </a:extLst>
          </p:cNvPr>
          <p:cNvPicPr>
            <a:picLocks noChangeAspect="1"/>
          </p:cNvPicPr>
          <p:nvPr/>
        </p:nvPicPr>
        <p:blipFill>
          <a:blip r:embed="rId2"/>
          <a:stretch>
            <a:fillRect/>
          </a:stretch>
        </p:blipFill>
        <p:spPr>
          <a:xfrm>
            <a:off x="14067" y="102709"/>
            <a:ext cx="4656256" cy="2935914"/>
          </a:xfrm>
          <a:prstGeom prst="rect">
            <a:avLst/>
          </a:prstGeom>
        </p:spPr>
      </p:pic>
      <p:pic>
        <p:nvPicPr>
          <p:cNvPr id="3" name="Picture 2">
            <a:extLst>
              <a:ext uri="{FF2B5EF4-FFF2-40B4-BE49-F238E27FC236}">
                <a16:creationId xmlns:a16="http://schemas.microsoft.com/office/drawing/2014/main" id="{EDC02726-26A8-4D6F-A80C-FAE56A4A4D62}"/>
              </a:ext>
            </a:extLst>
          </p:cNvPr>
          <p:cNvPicPr>
            <a:picLocks noChangeAspect="1"/>
          </p:cNvPicPr>
          <p:nvPr/>
        </p:nvPicPr>
        <p:blipFill>
          <a:blip r:embed="rId3"/>
          <a:stretch>
            <a:fillRect/>
          </a:stretch>
        </p:blipFill>
        <p:spPr>
          <a:xfrm>
            <a:off x="4529797" y="1026943"/>
            <a:ext cx="7226740" cy="5559538"/>
          </a:xfrm>
          <a:prstGeom prst="rect">
            <a:avLst/>
          </a:prstGeom>
        </p:spPr>
      </p:pic>
      <p:sp>
        <p:nvSpPr>
          <p:cNvPr id="4" name="Rectangle 3">
            <a:extLst>
              <a:ext uri="{FF2B5EF4-FFF2-40B4-BE49-F238E27FC236}">
                <a16:creationId xmlns:a16="http://schemas.microsoft.com/office/drawing/2014/main" id="{171F291F-EC59-46F6-9FF0-8B5A005D22C3}"/>
              </a:ext>
            </a:extLst>
          </p:cNvPr>
          <p:cNvSpPr/>
          <p:nvPr/>
        </p:nvSpPr>
        <p:spPr>
          <a:xfrm>
            <a:off x="731520" y="393895"/>
            <a:ext cx="647114" cy="49237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41620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723</Words>
  <Application>Microsoft Office PowerPoint</Application>
  <PresentationFormat>Widescreen</PresentationFormat>
  <Paragraphs>75</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Don’t Wine About It</vt:lpstr>
      <vt:lpstr>Question </vt:lpstr>
      <vt:lpstr>Explanation about our dataset</vt:lpstr>
      <vt:lpstr>What does the point system mean?</vt:lpstr>
      <vt:lpstr>PowerPoint Presentation</vt:lpstr>
      <vt:lpstr>The Top 10 Varieties of Wine </vt:lpstr>
      <vt:lpstr>PowerPoint Presentation</vt:lpstr>
      <vt:lpstr>PowerPoint Presentation</vt:lpstr>
      <vt:lpstr>PowerPoint Presentation</vt:lpstr>
      <vt:lpstr>PowerPoint Presentation</vt:lpstr>
      <vt:lpstr>PowerPoint Presentation</vt:lpstr>
      <vt:lpstr>Best valued wine.</vt:lpstr>
      <vt:lpstr>PowerPoint Presentation</vt:lpstr>
      <vt:lpstr>Where is the wine coming from?</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Wine About It</dc:title>
  <dc:creator>Alicia Briscoe</dc:creator>
  <cp:lastModifiedBy>Alicia Briscoe</cp:lastModifiedBy>
  <cp:revision>5</cp:revision>
  <dcterms:created xsi:type="dcterms:W3CDTF">2019-01-24T00:18:27Z</dcterms:created>
  <dcterms:modified xsi:type="dcterms:W3CDTF">2019-01-24T02:04:54Z</dcterms:modified>
</cp:coreProperties>
</file>