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58" r:id="rId3"/>
    <p:sldId id="259" r:id="rId4"/>
    <p:sldId id="260"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1" d="100"/>
          <a:sy n="71" d="100"/>
        </p:scale>
        <p:origin x="48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F94971-5E62-42CE-856B-B84D2AF7D64B}" type="datetimeFigureOut">
              <a:rPr lang="en-US" smtClean="0"/>
              <a:t>12/23/2024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8BCBA4-E787-4361-8D01-F0B1A0FDDCB5}" type="slidenum">
              <a:rPr lang="en-US" smtClean="0"/>
              <a:t>‹#›</a:t>
            </a:fld>
            <a:endParaRPr lang="en-US"/>
          </a:p>
        </p:txBody>
      </p:sp>
    </p:spTree>
    <p:extLst>
      <p:ext uri="{BB962C8B-B14F-4D97-AF65-F5344CB8AC3E}">
        <p14:creationId xmlns:p14="http://schemas.microsoft.com/office/powerpoint/2010/main" val="57679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5FC558-8831-4D06-84EE-4CD0ECBB3E4A}"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487B57D-F410-4581-8445-A748325283AC}" type="slidenum">
              <a:rPr lang="en-US" smtClean="0"/>
              <a:t>‹#›</a:t>
            </a:fld>
            <a:endParaRPr lang="en-US"/>
          </a:p>
        </p:txBody>
      </p:sp>
    </p:spTree>
    <p:extLst>
      <p:ext uri="{BB962C8B-B14F-4D97-AF65-F5344CB8AC3E}">
        <p14:creationId xmlns:p14="http://schemas.microsoft.com/office/powerpoint/2010/main" val="454482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FC558-8831-4D06-84EE-4CD0ECBB3E4A}"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87B57D-F410-4581-8445-A748325283AC}" type="slidenum">
              <a:rPr lang="en-US" smtClean="0"/>
              <a:t>‹#›</a:t>
            </a:fld>
            <a:endParaRPr lang="en-US"/>
          </a:p>
        </p:txBody>
      </p:sp>
    </p:spTree>
    <p:extLst>
      <p:ext uri="{BB962C8B-B14F-4D97-AF65-F5344CB8AC3E}">
        <p14:creationId xmlns:p14="http://schemas.microsoft.com/office/powerpoint/2010/main" val="169743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FC558-8831-4D06-84EE-4CD0ECBB3E4A}"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87B57D-F410-4581-8445-A748325283A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5033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5FC558-8831-4D06-84EE-4CD0ECBB3E4A}"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87B57D-F410-4581-8445-A748325283AC}" type="slidenum">
              <a:rPr lang="en-US" smtClean="0"/>
              <a:t>‹#›</a:t>
            </a:fld>
            <a:endParaRPr lang="en-US"/>
          </a:p>
        </p:txBody>
      </p:sp>
    </p:spTree>
    <p:extLst>
      <p:ext uri="{BB962C8B-B14F-4D97-AF65-F5344CB8AC3E}">
        <p14:creationId xmlns:p14="http://schemas.microsoft.com/office/powerpoint/2010/main" val="21987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5FC558-8831-4D06-84EE-4CD0ECBB3E4A}"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87B57D-F410-4581-8445-A748325283A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42404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C5FC558-8831-4D06-84EE-4CD0ECBB3E4A}"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87B57D-F410-4581-8445-A748325283AC}" type="slidenum">
              <a:rPr lang="en-US" smtClean="0"/>
              <a:t>‹#›</a:t>
            </a:fld>
            <a:endParaRPr lang="en-US"/>
          </a:p>
        </p:txBody>
      </p:sp>
    </p:spTree>
    <p:extLst>
      <p:ext uri="{BB962C8B-B14F-4D97-AF65-F5344CB8AC3E}">
        <p14:creationId xmlns:p14="http://schemas.microsoft.com/office/powerpoint/2010/main" val="2680552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FC558-8831-4D06-84EE-4CD0ECBB3E4A}"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87B57D-F410-4581-8445-A748325283AC}" type="slidenum">
              <a:rPr lang="en-US" smtClean="0"/>
              <a:t>‹#›</a:t>
            </a:fld>
            <a:endParaRPr lang="en-US"/>
          </a:p>
        </p:txBody>
      </p:sp>
    </p:spTree>
    <p:extLst>
      <p:ext uri="{BB962C8B-B14F-4D97-AF65-F5344CB8AC3E}">
        <p14:creationId xmlns:p14="http://schemas.microsoft.com/office/powerpoint/2010/main" val="4211073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FC558-8831-4D06-84EE-4CD0ECBB3E4A}"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87B57D-F410-4581-8445-A748325283AC}" type="slidenum">
              <a:rPr lang="en-US" smtClean="0"/>
              <a:t>‹#›</a:t>
            </a:fld>
            <a:endParaRPr lang="en-US"/>
          </a:p>
        </p:txBody>
      </p:sp>
    </p:spTree>
    <p:extLst>
      <p:ext uri="{BB962C8B-B14F-4D97-AF65-F5344CB8AC3E}">
        <p14:creationId xmlns:p14="http://schemas.microsoft.com/office/powerpoint/2010/main" val="140901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FC558-8831-4D06-84EE-4CD0ECBB3E4A}"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487B57D-F410-4581-8445-A748325283AC}" type="slidenum">
              <a:rPr lang="en-US" smtClean="0"/>
              <a:t>‹#›</a:t>
            </a:fld>
            <a:endParaRPr lang="en-US"/>
          </a:p>
        </p:txBody>
      </p:sp>
    </p:spTree>
    <p:extLst>
      <p:ext uri="{BB962C8B-B14F-4D97-AF65-F5344CB8AC3E}">
        <p14:creationId xmlns:p14="http://schemas.microsoft.com/office/powerpoint/2010/main" val="393932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FC558-8831-4D06-84EE-4CD0ECBB3E4A}"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487B57D-F410-4581-8445-A748325283AC}" type="slidenum">
              <a:rPr lang="en-US" smtClean="0"/>
              <a:t>‹#›</a:t>
            </a:fld>
            <a:endParaRPr lang="en-US"/>
          </a:p>
        </p:txBody>
      </p:sp>
    </p:spTree>
    <p:extLst>
      <p:ext uri="{BB962C8B-B14F-4D97-AF65-F5344CB8AC3E}">
        <p14:creationId xmlns:p14="http://schemas.microsoft.com/office/powerpoint/2010/main" val="83346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5FC558-8831-4D06-84EE-4CD0ECBB3E4A}"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487B57D-F410-4581-8445-A748325283AC}" type="slidenum">
              <a:rPr lang="en-US" smtClean="0"/>
              <a:t>‹#›</a:t>
            </a:fld>
            <a:endParaRPr lang="en-US"/>
          </a:p>
        </p:txBody>
      </p:sp>
    </p:spTree>
    <p:extLst>
      <p:ext uri="{BB962C8B-B14F-4D97-AF65-F5344CB8AC3E}">
        <p14:creationId xmlns:p14="http://schemas.microsoft.com/office/powerpoint/2010/main" val="24930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5FC558-8831-4D06-84EE-4CD0ECBB3E4A}" type="datetimeFigureOut">
              <a:rPr lang="en-US" smtClean="0"/>
              <a:t>12/23/2024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487B57D-F410-4581-8445-A748325283AC}" type="slidenum">
              <a:rPr lang="en-US" smtClean="0"/>
              <a:t>‹#›</a:t>
            </a:fld>
            <a:endParaRPr lang="en-US"/>
          </a:p>
        </p:txBody>
      </p:sp>
    </p:spTree>
    <p:extLst>
      <p:ext uri="{BB962C8B-B14F-4D97-AF65-F5344CB8AC3E}">
        <p14:creationId xmlns:p14="http://schemas.microsoft.com/office/powerpoint/2010/main" val="2215021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5FC558-8831-4D06-84EE-4CD0ECBB3E4A}" type="datetimeFigureOut">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487B57D-F410-4581-8445-A748325283AC}" type="slidenum">
              <a:rPr lang="en-US" smtClean="0"/>
              <a:t>‹#›</a:t>
            </a:fld>
            <a:endParaRPr lang="en-US"/>
          </a:p>
        </p:txBody>
      </p:sp>
    </p:spTree>
    <p:extLst>
      <p:ext uri="{BB962C8B-B14F-4D97-AF65-F5344CB8AC3E}">
        <p14:creationId xmlns:p14="http://schemas.microsoft.com/office/powerpoint/2010/main" val="1286297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FC558-8831-4D06-84EE-4CD0ECBB3E4A}" type="datetimeFigureOut">
              <a:rPr lang="en-US" smtClean="0"/>
              <a:t>12/23/2024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487B57D-F410-4581-8445-A748325283AC}" type="slidenum">
              <a:rPr lang="en-US" smtClean="0"/>
              <a:t>‹#›</a:t>
            </a:fld>
            <a:endParaRPr lang="en-US"/>
          </a:p>
        </p:txBody>
      </p:sp>
    </p:spTree>
    <p:extLst>
      <p:ext uri="{BB962C8B-B14F-4D97-AF65-F5344CB8AC3E}">
        <p14:creationId xmlns:p14="http://schemas.microsoft.com/office/powerpoint/2010/main" val="353777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FC558-8831-4D06-84EE-4CD0ECBB3E4A}"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487B57D-F410-4581-8445-A748325283AC}" type="slidenum">
              <a:rPr lang="en-US" smtClean="0"/>
              <a:t>‹#›</a:t>
            </a:fld>
            <a:endParaRPr lang="en-US"/>
          </a:p>
        </p:txBody>
      </p:sp>
    </p:spTree>
    <p:extLst>
      <p:ext uri="{BB962C8B-B14F-4D97-AF65-F5344CB8AC3E}">
        <p14:creationId xmlns:p14="http://schemas.microsoft.com/office/powerpoint/2010/main" val="2752608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FC558-8831-4D06-84EE-4CD0ECBB3E4A}"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487B57D-F410-4581-8445-A748325283AC}" type="slidenum">
              <a:rPr lang="en-US" smtClean="0"/>
              <a:t>‹#›</a:t>
            </a:fld>
            <a:endParaRPr lang="en-US"/>
          </a:p>
        </p:txBody>
      </p:sp>
    </p:spTree>
    <p:extLst>
      <p:ext uri="{BB962C8B-B14F-4D97-AF65-F5344CB8AC3E}">
        <p14:creationId xmlns:p14="http://schemas.microsoft.com/office/powerpoint/2010/main" val="157701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C5FC558-8831-4D06-84EE-4CD0ECBB3E4A}" type="datetimeFigureOut">
              <a:rPr lang="en-US" smtClean="0"/>
              <a:t>12/23/2024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487B57D-F410-4581-8445-A748325283AC}" type="slidenum">
              <a:rPr lang="en-US" smtClean="0"/>
              <a:t>‹#›</a:t>
            </a:fld>
            <a:endParaRPr lang="en-US"/>
          </a:p>
        </p:txBody>
      </p:sp>
    </p:spTree>
    <p:extLst>
      <p:ext uri="{BB962C8B-B14F-4D97-AF65-F5344CB8AC3E}">
        <p14:creationId xmlns:p14="http://schemas.microsoft.com/office/powerpoint/2010/main" val="1608653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becksddf/churn-in-telecoms-datase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4C3424-6A22-4BFD-84DA-56EB2E948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81" y="781050"/>
            <a:ext cx="7950200" cy="5295900"/>
          </a:xfrm>
          <a:prstGeom prst="rect">
            <a:avLst/>
          </a:prstGeom>
        </p:spPr>
      </p:pic>
      <p:sp>
        <p:nvSpPr>
          <p:cNvPr id="4" name="TextBox 3">
            <a:extLst>
              <a:ext uri="{FF2B5EF4-FFF2-40B4-BE49-F238E27FC236}">
                <a16:creationId xmlns:a16="http://schemas.microsoft.com/office/drawing/2014/main" id="{40CF2A0E-7A92-4103-B175-B5FB73D441FB}"/>
              </a:ext>
            </a:extLst>
          </p:cNvPr>
          <p:cNvSpPr txBox="1"/>
          <p:nvPr/>
        </p:nvSpPr>
        <p:spPr>
          <a:xfrm>
            <a:off x="8239226" y="1405288"/>
            <a:ext cx="3731394" cy="707886"/>
          </a:xfrm>
          <a:prstGeom prst="rect">
            <a:avLst/>
          </a:prstGeom>
          <a:noFill/>
        </p:spPr>
        <p:txBody>
          <a:bodyPr wrap="square" rtlCol="0">
            <a:spAutoFit/>
          </a:bodyPr>
          <a:lstStyle/>
          <a:p>
            <a:pPr algn="ctr"/>
            <a:r>
              <a:rPr lang="en-US" sz="2000" dirty="0">
                <a:latin typeface="Lucida Sans Unicode" panose="020B0602030504020204" pitchFamily="34" charset="0"/>
                <a:cs typeface="Lucida Sans Unicode" panose="020B0602030504020204" pitchFamily="34" charset="0"/>
              </a:rPr>
              <a:t>PROJECT </a:t>
            </a:r>
          </a:p>
          <a:p>
            <a:pPr algn="ctr"/>
            <a:r>
              <a:rPr lang="en-US" sz="2000" dirty="0">
                <a:latin typeface="Lucida Sans Unicode" panose="020B0602030504020204" pitchFamily="34" charset="0"/>
                <a:cs typeface="Lucida Sans Unicode" panose="020B0602030504020204" pitchFamily="34" charset="0"/>
              </a:rPr>
              <a:t>SYRIATEL CHURN</a:t>
            </a:r>
          </a:p>
        </p:txBody>
      </p:sp>
      <p:sp>
        <p:nvSpPr>
          <p:cNvPr id="5" name="TextBox 4">
            <a:extLst>
              <a:ext uri="{FF2B5EF4-FFF2-40B4-BE49-F238E27FC236}">
                <a16:creationId xmlns:a16="http://schemas.microsoft.com/office/drawing/2014/main" id="{289A8977-78E3-4FE9-8289-02C08C8A0776}"/>
              </a:ext>
            </a:extLst>
          </p:cNvPr>
          <p:cNvSpPr txBox="1"/>
          <p:nvPr/>
        </p:nvSpPr>
        <p:spPr>
          <a:xfrm>
            <a:off x="8393229" y="2675823"/>
            <a:ext cx="3731394" cy="2031325"/>
          </a:xfrm>
          <a:prstGeom prst="rect">
            <a:avLst/>
          </a:prstGeom>
          <a:noFill/>
        </p:spPr>
        <p:txBody>
          <a:bodyPr wrap="square" rtlCol="0">
            <a:spAutoFit/>
          </a:bodyPr>
          <a:lstStyle/>
          <a:p>
            <a:r>
              <a:rPr lang="en-US" dirty="0"/>
              <a:t>A MACHINE LEARNING CLASSIFICATION METRIC MODEL TO EFFECTIVELY PREDICT CUSTOMER CHURN</a:t>
            </a:r>
          </a:p>
          <a:p>
            <a:endParaRPr lang="en-US" dirty="0"/>
          </a:p>
          <a:p>
            <a:r>
              <a:rPr lang="en-US" dirty="0"/>
              <a:t>WHAT ARE FEATURES THAT LEAD TO CHURN?</a:t>
            </a:r>
          </a:p>
        </p:txBody>
      </p:sp>
    </p:spTree>
    <p:extLst>
      <p:ext uri="{BB962C8B-B14F-4D97-AF65-F5344CB8AC3E}">
        <p14:creationId xmlns:p14="http://schemas.microsoft.com/office/powerpoint/2010/main" val="2694962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A10B4A-2870-4926-9213-97E94AF07104}"/>
              </a:ext>
            </a:extLst>
          </p:cNvPr>
          <p:cNvSpPr txBox="1"/>
          <p:nvPr/>
        </p:nvSpPr>
        <p:spPr>
          <a:xfrm>
            <a:off x="1155032" y="1530417"/>
            <a:ext cx="10135402" cy="4524315"/>
          </a:xfrm>
          <a:prstGeom prst="rect">
            <a:avLst/>
          </a:prstGeom>
          <a:noFill/>
        </p:spPr>
        <p:txBody>
          <a:bodyPr wrap="square" rtlCol="0">
            <a:spAutoFit/>
          </a:bodyPr>
          <a:lstStyle/>
          <a:p>
            <a:pPr algn="ctr"/>
            <a:r>
              <a:rPr lang="en-US" sz="4800" dirty="0">
                <a:latin typeface="Sitka Text" pitchFamily="2" charset="0"/>
              </a:rPr>
              <a:t>CONTENTS</a:t>
            </a:r>
          </a:p>
          <a:p>
            <a:pPr algn="ctr"/>
            <a:endParaRPr lang="en-US" sz="4000" dirty="0">
              <a:latin typeface="Sitka Text" pitchFamily="2" charset="0"/>
            </a:endParaRPr>
          </a:p>
          <a:p>
            <a:pPr marL="571500" indent="-571500" algn="ctr">
              <a:buFont typeface="Wingdings" panose="05000000000000000000" pitchFamily="2" charset="2"/>
              <a:buChar char="Ø"/>
            </a:pPr>
            <a:r>
              <a:rPr lang="en-US" sz="4000" dirty="0">
                <a:latin typeface="Sitka Text" pitchFamily="2" charset="0"/>
              </a:rPr>
              <a:t>OVERVIEW</a:t>
            </a:r>
          </a:p>
          <a:p>
            <a:pPr marL="571500" indent="-571500" algn="ctr">
              <a:buFont typeface="Wingdings" panose="05000000000000000000" pitchFamily="2" charset="2"/>
              <a:buChar char="Ø"/>
            </a:pPr>
            <a:r>
              <a:rPr lang="en-US" sz="4000" dirty="0">
                <a:latin typeface="Sitka Text" pitchFamily="2" charset="0"/>
              </a:rPr>
              <a:t>BUSINESS &amp; DATA UNDERSTANDING</a:t>
            </a:r>
          </a:p>
          <a:p>
            <a:pPr marL="571500" indent="-571500" algn="ctr">
              <a:buFont typeface="Wingdings" panose="05000000000000000000" pitchFamily="2" charset="2"/>
              <a:buChar char="Ø"/>
            </a:pPr>
            <a:r>
              <a:rPr lang="en-US" sz="4000" dirty="0">
                <a:latin typeface="Sitka Text" pitchFamily="2" charset="0"/>
              </a:rPr>
              <a:t>MODELLING</a:t>
            </a:r>
          </a:p>
          <a:p>
            <a:pPr marL="571500" indent="-571500" algn="ctr">
              <a:buFont typeface="Wingdings" panose="05000000000000000000" pitchFamily="2" charset="2"/>
              <a:buChar char="Ø"/>
            </a:pPr>
            <a:r>
              <a:rPr lang="en-US" sz="4000" dirty="0">
                <a:latin typeface="Sitka Text" pitchFamily="2" charset="0"/>
              </a:rPr>
              <a:t>EVALUTION</a:t>
            </a:r>
          </a:p>
          <a:p>
            <a:pPr marL="571500" indent="-571500" algn="ctr">
              <a:buFont typeface="Wingdings" panose="05000000000000000000" pitchFamily="2" charset="2"/>
              <a:buChar char="Ø"/>
            </a:pPr>
            <a:r>
              <a:rPr lang="en-US" sz="4000" dirty="0">
                <a:latin typeface="Sitka Text" pitchFamily="2" charset="0"/>
              </a:rPr>
              <a:t>RECOMMENDATIONS</a:t>
            </a:r>
          </a:p>
        </p:txBody>
      </p:sp>
      <p:pic>
        <p:nvPicPr>
          <p:cNvPr id="7" name="Picture 6">
            <a:extLst>
              <a:ext uri="{FF2B5EF4-FFF2-40B4-BE49-F238E27FC236}">
                <a16:creationId xmlns:a16="http://schemas.microsoft.com/office/drawing/2014/main" id="{D0537ACE-3C4E-40A6-9EFF-4B430A424E7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912527" y="930447"/>
            <a:ext cx="8999313" cy="5994750"/>
          </a:xfrm>
          <a:prstGeom prst="rect">
            <a:avLst/>
          </a:prstGeom>
        </p:spPr>
      </p:pic>
    </p:spTree>
    <p:extLst>
      <p:ext uri="{BB962C8B-B14F-4D97-AF65-F5344CB8AC3E}">
        <p14:creationId xmlns:p14="http://schemas.microsoft.com/office/powerpoint/2010/main" val="188442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Photo female student using mobile device">
            <a:extLst>
              <a:ext uri="{FF2B5EF4-FFF2-40B4-BE49-F238E27FC236}">
                <a16:creationId xmlns:a16="http://schemas.microsoft.com/office/drawing/2014/main" id="{06AB934C-DA85-4C3C-818A-290B97873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54" y="1567544"/>
            <a:ext cx="6222889" cy="41452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7617594-D5F2-4C95-A703-58239147813F}"/>
              </a:ext>
            </a:extLst>
          </p:cNvPr>
          <p:cNvSpPr txBox="1"/>
          <p:nvPr/>
        </p:nvSpPr>
        <p:spPr>
          <a:xfrm>
            <a:off x="6940731" y="1680754"/>
            <a:ext cx="5007429" cy="3970318"/>
          </a:xfrm>
          <a:prstGeom prst="rect">
            <a:avLst/>
          </a:prstGeom>
          <a:noFill/>
        </p:spPr>
        <p:txBody>
          <a:bodyPr wrap="square" rtlCol="0">
            <a:spAutoFit/>
          </a:bodyPr>
          <a:lstStyle/>
          <a:p>
            <a:r>
              <a:rPr lang="en-US" sz="1800" dirty="0">
                <a:latin typeface="Goudy" panose="02020502050305020303" pitchFamily="18" charset="0"/>
              </a:rPr>
              <a:t>It is imperative to want to retain acquired customers as acquiring new customers involves huge marketing costs, that include huge advertising budgets and commissions to sales agents. </a:t>
            </a:r>
          </a:p>
          <a:p>
            <a:endParaRPr lang="en-US" dirty="0">
              <a:latin typeface="Goudy" panose="02020502050305020303" pitchFamily="18" charset="0"/>
            </a:endParaRPr>
          </a:p>
          <a:p>
            <a:r>
              <a:rPr lang="en-US" dirty="0">
                <a:latin typeface="Goudy" panose="02020502050305020303" pitchFamily="18" charset="0"/>
              </a:rPr>
              <a:t>This project delves in the telecommunication industry with sourced data from Kaggle for </a:t>
            </a:r>
            <a:r>
              <a:rPr lang="en-US" dirty="0" err="1">
                <a:latin typeface="Goudy" panose="02020502050305020303" pitchFamily="18" charset="0"/>
              </a:rPr>
              <a:t>SyriaTel</a:t>
            </a:r>
            <a:r>
              <a:rPr lang="en-US" dirty="0">
                <a:latin typeface="Goudy" panose="02020502050305020303" pitchFamily="18" charset="0"/>
              </a:rPr>
              <a:t> using Classification prediction modelling, to predict the likelihood of loosing customer’s business “Churn”.</a:t>
            </a:r>
          </a:p>
          <a:p>
            <a:endParaRPr lang="en-US" dirty="0">
              <a:latin typeface="Goudy" panose="02020502050305020303" pitchFamily="18" charset="0"/>
            </a:endParaRPr>
          </a:p>
          <a:p>
            <a:r>
              <a:rPr lang="en-US" dirty="0">
                <a:latin typeface="Goudy" panose="02020502050305020303" pitchFamily="18" charset="0"/>
              </a:rPr>
              <a:t>The company aims to go ahead of any hinderance that there  can be and develop initiatives to ensure they retain the customer.</a:t>
            </a:r>
            <a:endParaRPr lang="en-US" dirty="0"/>
          </a:p>
        </p:txBody>
      </p:sp>
      <p:sp>
        <p:nvSpPr>
          <p:cNvPr id="3" name="TextBox 2">
            <a:extLst>
              <a:ext uri="{FF2B5EF4-FFF2-40B4-BE49-F238E27FC236}">
                <a16:creationId xmlns:a16="http://schemas.microsoft.com/office/drawing/2014/main" id="{69BEE1EB-4A15-4176-9E46-8818CB014E07}"/>
              </a:ext>
            </a:extLst>
          </p:cNvPr>
          <p:cNvSpPr txBox="1"/>
          <p:nvPr/>
        </p:nvSpPr>
        <p:spPr>
          <a:xfrm>
            <a:off x="3448594" y="940526"/>
            <a:ext cx="4110446" cy="584775"/>
          </a:xfrm>
          <a:prstGeom prst="rect">
            <a:avLst/>
          </a:prstGeom>
          <a:noFill/>
        </p:spPr>
        <p:txBody>
          <a:bodyPr wrap="square" rtlCol="0">
            <a:spAutoFit/>
          </a:bodyPr>
          <a:lstStyle/>
          <a:p>
            <a:pPr algn="ctr"/>
            <a:r>
              <a:rPr lang="en-US" sz="3200" dirty="0"/>
              <a:t>OVERVIEW</a:t>
            </a:r>
          </a:p>
        </p:txBody>
      </p:sp>
    </p:spTree>
    <p:extLst>
      <p:ext uri="{BB962C8B-B14F-4D97-AF65-F5344CB8AC3E}">
        <p14:creationId xmlns:p14="http://schemas.microsoft.com/office/powerpoint/2010/main" val="3049604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700A1-A479-4DFA-BF7B-75454B003C38}"/>
              </a:ext>
            </a:extLst>
          </p:cNvPr>
          <p:cNvSpPr txBox="1"/>
          <p:nvPr/>
        </p:nvSpPr>
        <p:spPr>
          <a:xfrm>
            <a:off x="1637211" y="1767840"/>
            <a:ext cx="9353006" cy="4678204"/>
          </a:xfrm>
          <a:prstGeom prst="rect">
            <a:avLst/>
          </a:prstGeom>
          <a:noFill/>
        </p:spPr>
        <p:txBody>
          <a:bodyPr wrap="square" rtlCol="0">
            <a:spAutoFit/>
          </a:bodyPr>
          <a:lstStyle/>
          <a:p>
            <a:pPr algn="l">
              <a:lnSpc>
                <a:spcPct val="100000"/>
              </a:lnSpc>
            </a:pPr>
            <a:endParaRPr lang="en-GB" cap="none" spc="50" dirty="0">
              <a:latin typeface="Goudy" panose="02020502050305020303" pitchFamily="18" charset="0"/>
            </a:endParaRPr>
          </a:p>
          <a:p>
            <a:pPr algn="ctr">
              <a:lnSpc>
                <a:spcPct val="100000"/>
              </a:lnSpc>
            </a:pPr>
            <a:r>
              <a:rPr lang="en-GB" sz="2800" spc="50" dirty="0">
                <a:latin typeface="Goudy" panose="02020502050305020303" pitchFamily="18" charset="0"/>
              </a:rPr>
              <a:t>BUSINESS &amp; DATA UNDERSTANDING</a:t>
            </a:r>
          </a:p>
          <a:p>
            <a:pPr algn="l">
              <a:lnSpc>
                <a:spcPct val="100000"/>
              </a:lnSpc>
            </a:pPr>
            <a:endParaRPr lang="en-GB" cap="none" spc="50" dirty="0">
              <a:latin typeface="Goudy" panose="02020502050305020303" pitchFamily="18" charset="0"/>
            </a:endParaRPr>
          </a:p>
          <a:p>
            <a:pPr algn="l">
              <a:lnSpc>
                <a:spcPct val="100000"/>
              </a:lnSpc>
            </a:pPr>
            <a:endParaRPr lang="en-GB" spc="50" dirty="0">
              <a:latin typeface="Goudy" panose="02020502050305020303" pitchFamily="18" charset="0"/>
            </a:endParaRPr>
          </a:p>
          <a:p>
            <a:pPr algn="l">
              <a:lnSpc>
                <a:spcPct val="100000"/>
              </a:lnSpc>
            </a:pPr>
            <a:r>
              <a:rPr lang="en-GB" cap="none" spc="50" dirty="0">
                <a:latin typeface="Goudy" panose="02020502050305020303" pitchFamily="18" charset="0"/>
              </a:rPr>
              <a:t>Lucky for us the data provided for </a:t>
            </a:r>
            <a:r>
              <a:rPr lang="en-GB" cap="none" spc="50" dirty="0">
                <a:latin typeface="Goudy" panose="02020502050305020303" pitchFamily="18" charset="0"/>
                <a:hlinkClick r:id="rId2"/>
              </a:rPr>
              <a:t>Churn data </a:t>
            </a:r>
            <a:r>
              <a:rPr lang="en-GB" cap="none" spc="50" dirty="0">
                <a:latin typeface="Goudy" panose="02020502050305020303" pitchFamily="18" charset="0"/>
              </a:rPr>
              <a:t>is straight forward data that require minimal to zero iterations, containing various information about the customer.</a:t>
            </a:r>
          </a:p>
          <a:p>
            <a:pPr algn="l">
              <a:lnSpc>
                <a:spcPct val="100000"/>
              </a:lnSpc>
            </a:pPr>
            <a:endParaRPr lang="en-GB" spc="50" dirty="0">
              <a:latin typeface="Goudy" panose="02020502050305020303" pitchFamily="18" charset="0"/>
            </a:endParaRPr>
          </a:p>
          <a:p>
            <a:pPr algn="l">
              <a:lnSpc>
                <a:spcPct val="100000"/>
              </a:lnSpc>
            </a:pPr>
            <a:r>
              <a:rPr lang="en-GB" cap="none" spc="50" dirty="0">
                <a:latin typeface="Goudy" panose="02020502050305020303" pitchFamily="18" charset="0"/>
              </a:rPr>
              <a:t>With this presentation the company should be able to: </a:t>
            </a:r>
          </a:p>
          <a:p>
            <a:pPr algn="l">
              <a:lnSpc>
                <a:spcPct val="100000"/>
              </a:lnSpc>
            </a:pPr>
            <a:endParaRPr lang="en-GB" spc="50" dirty="0">
              <a:latin typeface="Goudy" panose="02020502050305020303" pitchFamily="18" charset="0"/>
            </a:endParaRPr>
          </a:p>
          <a:p>
            <a:pPr marL="285750" indent="-285750" algn="l">
              <a:lnSpc>
                <a:spcPct val="100000"/>
              </a:lnSpc>
              <a:buFont typeface="Arial" panose="020B0604020202020204" pitchFamily="34" charset="0"/>
              <a:buChar char="•"/>
            </a:pPr>
            <a:r>
              <a:rPr lang="en-GB" spc="50" dirty="0">
                <a:latin typeface="Goudy" panose="02020502050305020303" pitchFamily="18" charset="0"/>
              </a:rPr>
              <a:t>Curate customer centric initiatives that will ensure retention of the customers.</a:t>
            </a:r>
          </a:p>
          <a:p>
            <a:pPr marL="285750" indent="-285750" algn="l">
              <a:lnSpc>
                <a:spcPct val="100000"/>
              </a:lnSpc>
              <a:buFont typeface="Arial" panose="020B0604020202020204" pitchFamily="34" charset="0"/>
              <a:buChar char="•"/>
            </a:pPr>
            <a:r>
              <a:rPr lang="en-GB" cap="none" spc="50" dirty="0">
                <a:latin typeface="Goudy" panose="02020502050305020303" pitchFamily="18" charset="0"/>
              </a:rPr>
              <a:t>Id</a:t>
            </a:r>
            <a:r>
              <a:rPr lang="en-GB" spc="50" dirty="0">
                <a:latin typeface="Goudy" panose="02020502050305020303" pitchFamily="18" charset="0"/>
              </a:rPr>
              <a:t>entify problems that the customers meet and address.</a:t>
            </a:r>
          </a:p>
          <a:p>
            <a:pPr marL="285750" indent="-285750" algn="l">
              <a:lnSpc>
                <a:spcPct val="100000"/>
              </a:lnSpc>
              <a:buFont typeface="Arial" panose="020B0604020202020204" pitchFamily="34" charset="0"/>
              <a:buChar char="•"/>
            </a:pPr>
            <a:r>
              <a:rPr lang="en-GB" cap="none" spc="50" dirty="0">
                <a:latin typeface="Goudy" panose="02020502050305020303" pitchFamily="18" charset="0"/>
              </a:rPr>
              <a:t>Curate different experientials for the customer to experience meeting their </a:t>
            </a:r>
            <a:r>
              <a:rPr lang="en-GB" spc="50" dirty="0">
                <a:latin typeface="Goudy" panose="02020502050305020303" pitchFamily="18" charset="0"/>
              </a:rPr>
              <a:t>needs hence customer satisfaction.</a:t>
            </a:r>
          </a:p>
          <a:p>
            <a:pPr marL="285750" indent="-285750" algn="l">
              <a:lnSpc>
                <a:spcPct val="100000"/>
              </a:lnSpc>
              <a:buFont typeface="Arial" panose="020B0604020202020204" pitchFamily="34" charset="0"/>
              <a:buChar char="•"/>
            </a:pPr>
            <a:endParaRPr lang="en-GB" cap="none" spc="50" dirty="0">
              <a:latin typeface="Goudy" panose="02020502050305020303" pitchFamily="18" charset="0"/>
            </a:endParaRPr>
          </a:p>
          <a:p>
            <a:pPr algn="l">
              <a:lnSpc>
                <a:spcPct val="100000"/>
              </a:lnSpc>
            </a:pPr>
            <a:endParaRPr lang="en-GB" cap="none" spc="50" dirty="0">
              <a:latin typeface="Goudy" panose="02020502050305020303" pitchFamily="18" charset="0"/>
            </a:endParaRPr>
          </a:p>
          <a:p>
            <a:endParaRPr lang="en-US" dirty="0"/>
          </a:p>
        </p:txBody>
      </p:sp>
    </p:spTree>
    <p:extLst>
      <p:ext uri="{BB962C8B-B14F-4D97-AF65-F5344CB8AC3E}">
        <p14:creationId xmlns:p14="http://schemas.microsoft.com/office/powerpoint/2010/main" val="58252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6AD204-6483-46BD-A735-EBEB52A0378C}"/>
              </a:ext>
            </a:extLst>
          </p:cNvPr>
          <p:cNvPicPr>
            <a:picLocks noChangeAspect="1"/>
          </p:cNvPicPr>
          <p:nvPr/>
        </p:nvPicPr>
        <p:blipFill>
          <a:blip r:embed="rId2"/>
          <a:stretch>
            <a:fillRect/>
          </a:stretch>
        </p:blipFill>
        <p:spPr>
          <a:xfrm>
            <a:off x="1371599" y="238996"/>
            <a:ext cx="9614731" cy="6380007"/>
          </a:xfrm>
          <a:prstGeom prst="rect">
            <a:avLst/>
          </a:prstGeom>
        </p:spPr>
      </p:pic>
    </p:spTree>
    <p:extLst>
      <p:ext uri="{BB962C8B-B14F-4D97-AF65-F5344CB8AC3E}">
        <p14:creationId xmlns:p14="http://schemas.microsoft.com/office/powerpoint/2010/main" val="4019668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DD59C2-7A43-4B2B-BC30-6930D9471EFE}"/>
              </a:ext>
            </a:extLst>
          </p:cNvPr>
          <p:cNvSpPr txBox="1"/>
          <p:nvPr/>
        </p:nvSpPr>
        <p:spPr>
          <a:xfrm>
            <a:off x="1191986" y="1183821"/>
            <a:ext cx="10401300" cy="4247317"/>
          </a:xfrm>
          <a:prstGeom prst="rect">
            <a:avLst/>
          </a:prstGeom>
          <a:noFill/>
        </p:spPr>
        <p:txBody>
          <a:bodyPr wrap="square" rtlCol="0">
            <a:spAutoFit/>
          </a:bodyPr>
          <a:lstStyle/>
          <a:p>
            <a:r>
              <a:rPr lang="en-US" b="0" dirty="0">
                <a:effectLst/>
                <a:latin typeface="Goudy" panose="02020502050305020303"/>
              </a:rPr>
              <a:t>- Accuracy is a measure of how often the model gets the prediction right, and in this case measures how often the model correctly predicts whether a customer will churn or not. An test accuracy score of 0.91 from the best Random Forest Ensemble Model means that our model was able to predict correctly 91% of the time. </a:t>
            </a:r>
          </a:p>
          <a:p>
            <a:r>
              <a:rPr lang="en-US" b="0" dirty="0">
                <a:effectLst/>
                <a:latin typeface="Goudy" panose="02020502050305020303"/>
              </a:rPr>
              <a:t>- Random Forest and Decision Tree models have perfect accuracy and AUC scores of 1.000, suggesting they fit the training data perfectly. However, this could indicate overfitting, as these models may have memorized the training data rather than generalizing well.</a:t>
            </a:r>
          </a:p>
          <a:p>
            <a:r>
              <a:rPr lang="en-US" b="0" dirty="0">
                <a:effectLst/>
                <a:latin typeface="Goudy" panose="02020502050305020303"/>
              </a:rPr>
              <a:t>- When evaluated on the test data, the Random Forest classifier stands out with the highest AUC (0.863270) and accuracy (92%). It outperforms the other two models, indicating better generalization and performance on unseen data. The Decision Tree model has a relatively high accuracy but a lower AUC, suggesting it may not handle the complexity of the data as well as Random Forest. Logistic Regression also has a lower AUC and accuracy compared to Random Forest.</a:t>
            </a:r>
          </a:p>
          <a:p>
            <a:br>
              <a:rPr lang="en-US" b="0" dirty="0">
                <a:effectLst/>
                <a:latin typeface="Goudy" panose="02020502050305020303"/>
              </a:rPr>
            </a:br>
            <a:r>
              <a:rPr lang="en-US" b="1" dirty="0">
                <a:effectLst/>
                <a:latin typeface="Goudy" panose="02020502050305020303"/>
              </a:rPr>
              <a:t>Conclusion ;</a:t>
            </a:r>
            <a:r>
              <a:rPr lang="en-US" b="0" dirty="0">
                <a:effectLst/>
                <a:latin typeface="Goudy" panose="02020502050305020303"/>
              </a:rPr>
              <a:t>The Random Forest classifier is the best model to use, as it achieves the highest accuracy and AUC on both training and test data, with the best generalization capability to unseen data.</a:t>
            </a:r>
          </a:p>
          <a:p>
            <a:endParaRPr lang="en-US" dirty="0"/>
          </a:p>
        </p:txBody>
      </p:sp>
    </p:spTree>
    <p:extLst>
      <p:ext uri="{BB962C8B-B14F-4D97-AF65-F5344CB8AC3E}">
        <p14:creationId xmlns:p14="http://schemas.microsoft.com/office/powerpoint/2010/main" val="656072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AEA6C8-74A4-4AFB-BBD7-2BBE5BEBC5B1}"/>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78175" y="5014912"/>
            <a:ext cx="2457450" cy="1843088"/>
          </a:xfrm>
          <a:prstGeom prst="rect">
            <a:avLst/>
          </a:prstGeom>
        </p:spPr>
      </p:pic>
      <p:sp>
        <p:nvSpPr>
          <p:cNvPr id="4" name="TextBox 3">
            <a:extLst>
              <a:ext uri="{FF2B5EF4-FFF2-40B4-BE49-F238E27FC236}">
                <a16:creationId xmlns:a16="http://schemas.microsoft.com/office/drawing/2014/main" id="{4C9AEC57-9D88-44F8-8496-375E47B36C17}"/>
              </a:ext>
            </a:extLst>
          </p:cNvPr>
          <p:cNvSpPr txBox="1"/>
          <p:nvPr/>
        </p:nvSpPr>
        <p:spPr>
          <a:xfrm>
            <a:off x="2796988" y="788894"/>
            <a:ext cx="6221506" cy="646331"/>
          </a:xfrm>
          <a:prstGeom prst="rect">
            <a:avLst/>
          </a:prstGeom>
          <a:noFill/>
        </p:spPr>
        <p:txBody>
          <a:bodyPr wrap="square" rtlCol="0">
            <a:spAutoFit/>
          </a:bodyPr>
          <a:lstStyle/>
          <a:p>
            <a:pPr algn="ctr"/>
            <a:r>
              <a:rPr lang="en-US" sz="3600" dirty="0"/>
              <a:t>RECOMMENDATIONS</a:t>
            </a:r>
          </a:p>
        </p:txBody>
      </p:sp>
      <p:sp>
        <p:nvSpPr>
          <p:cNvPr id="5" name="TextBox 4">
            <a:extLst>
              <a:ext uri="{FF2B5EF4-FFF2-40B4-BE49-F238E27FC236}">
                <a16:creationId xmlns:a16="http://schemas.microsoft.com/office/drawing/2014/main" id="{F30381EC-012E-47A7-AE2D-1A944408B228}"/>
              </a:ext>
            </a:extLst>
          </p:cNvPr>
          <p:cNvSpPr txBox="1"/>
          <p:nvPr/>
        </p:nvSpPr>
        <p:spPr>
          <a:xfrm>
            <a:off x="1739153" y="1640541"/>
            <a:ext cx="9708776" cy="3970318"/>
          </a:xfrm>
          <a:prstGeom prst="rect">
            <a:avLst/>
          </a:prstGeom>
          <a:noFill/>
        </p:spPr>
        <p:txBody>
          <a:bodyPr wrap="square" rtlCol="0">
            <a:spAutoFit/>
          </a:bodyPr>
          <a:lstStyle/>
          <a:p>
            <a:pPr marL="285750" indent="-285750">
              <a:buFont typeface="Wingdings" panose="05000000000000000000" pitchFamily="2" charset="2"/>
              <a:buChar char="ü"/>
            </a:pPr>
            <a:r>
              <a:rPr lang="en-US" sz="2400" spc="50" dirty="0">
                <a:latin typeface="Goudy" panose="02020502050305020303"/>
              </a:rPr>
              <a:t>The performance of the 3 models is indicative that the features in the </a:t>
            </a:r>
            <a:r>
              <a:rPr lang="en-US" sz="2400" spc="50" dirty="0" err="1">
                <a:latin typeface="Goudy" panose="02020502050305020303"/>
              </a:rPr>
              <a:t>SyriaTel</a:t>
            </a:r>
            <a:r>
              <a:rPr lang="en-US" sz="2400" spc="50" dirty="0">
                <a:latin typeface="Goudy" panose="02020502050305020303"/>
              </a:rPr>
              <a:t> data set have good predictive power.</a:t>
            </a:r>
          </a:p>
          <a:p>
            <a:pPr marL="285750" indent="-285750">
              <a:buFont typeface="Wingdings" panose="05000000000000000000" pitchFamily="2" charset="2"/>
              <a:buChar char="ü"/>
            </a:pPr>
            <a:r>
              <a:rPr lang="en-US" sz="2400" b="0" dirty="0">
                <a:effectLst/>
                <a:latin typeface="Goudy" panose="02020502050305020303"/>
              </a:rPr>
              <a:t>Provide targeted offers and discounts to customers based on their patterns and preferences enhancing retention.</a:t>
            </a:r>
          </a:p>
          <a:p>
            <a:pPr marL="285750" indent="-285750">
              <a:buFont typeface="Wingdings" panose="05000000000000000000" pitchFamily="2" charset="2"/>
              <a:buChar char="ü"/>
            </a:pPr>
            <a:r>
              <a:rPr lang="en-US" sz="2400" b="0" dirty="0">
                <a:effectLst/>
                <a:latin typeface="Goudy" panose="02020502050305020303"/>
              </a:rPr>
              <a:t>Analyze customer service interaction to identify common ailing issues to the customers and address each promptly.</a:t>
            </a:r>
          </a:p>
          <a:p>
            <a:pPr marL="285750" indent="-285750">
              <a:buFont typeface="Wingdings" panose="05000000000000000000" pitchFamily="2" charset="2"/>
              <a:buChar char="ü"/>
            </a:pPr>
            <a:r>
              <a:rPr lang="en-US" sz="2400" dirty="0">
                <a:latin typeface="Goudy" panose="02020502050305020303"/>
              </a:rPr>
              <a:t>A</a:t>
            </a:r>
            <a:r>
              <a:rPr lang="en-US" sz="2400" b="0" dirty="0">
                <a:effectLst/>
                <a:latin typeface="Goudy" panose="02020502050305020303"/>
              </a:rPr>
              <a:t>ddress any issue that may hinder experience enhancement.</a:t>
            </a:r>
          </a:p>
          <a:p>
            <a:pPr marL="285750" indent="-285750">
              <a:buFont typeface="Wingdings" panose="05000000000000000000" pitchFamily="2" charset="2"/>
              <a:buChar char="ü"/>
            </a:pPr>
            <a:r>
              <a:rPr lang="en-GB" sz="2400" spc="50" dirty="0">
                <a:latin typeface="Goudy" panose="02020502050305020303"/>
              </a:rPr>
              <a:t>Customer Service Calls also have an impact on churn, meaning a customer calling customer service more is more likely to churn.</a:t>
            </a:r>
            <a:endParaRPr lang="en-US" sz="2400" spc="50" dirty="0">
              <a:latin typeface="Goudy" panose="02020502050305020303"/>
            </a:endParaRPr>
          </a:p>
          <a:p>
            <a:endParaRPr lang="en-US" spc="50" dirty="0">
              <a:latin typeface="Goudy" panose="02020502050305020303" pitchFamily="18" charset="0"/>
            </a:endParaRPr>
          </a:p>
          <a:p>
            <a:endParaRPr lang="en-US" dirty="0"/>
          </a:p>
        </p:txBody>
      </p:sp>
    </p:spTree>
    <p:extLst>
      <p:ext uri="{BB962C8B-B14F-4D97-AF65-F5344CB8AC3E}">
        <p14:creationId xmlns:p14="http://schemas.microsoft.com/office/powerpoint/2010/main" val="353919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2290BE-7533-47BD-B04A-A7D006FC9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894" y="1845235"/>
            <a:ext cx="4751294" cy="3167529"/>
          </a:xfrm>
          <a:prstGeom prst="rect">
            <a:avLst/>
          </a:prstGeom>
        </p:spPr>
      </p:pic>
      <p:sp>
        <p:nvSpPr>
          <p:cNvPr id="6" name="TextBox 5">
            <a:extLst>
              <a:ext uri="{FF2B5EF4-FFF2-40B4-BE49-F238E27FC236}">
                <a16:creationId xmlns:a16="http://schemas.microsoft.com/office/drawing/2014/main" id="{A0B52341-B251-4849-8BC9-ABFD2067E1FF}"/>
              </a:ext>
            </a:extLst>
          </p:cNvPr>
          <p:cNvSpPr txBox="1"/>
          <p:nvPr/>
        </p:nvSpPr>
        <p:spPr>
          <a:xfrm>
            <a:off x="6714565" y="2061882"/>
            <a:ext cx="5100917" cy="923330"/>
          </a:xfrm>
          <a:prstGeom prst="rect">
            <a:avLst/>
          </a:prstGeom>
          <a:noFill/>
        </p:spPr>
        <p:txBody>
          <a:bodyPr wrap="square" rtlCol="0">
            <a:spAutoFit/>
          </a:bodyPr>
          <a:lstStyle/>
          <a:p>
            <a:r>
              <a:rPr lang="en-US" dirty="0"/>
              <a:t>Spencer </a:t>
            </a:r>
            <a:r>
              <a:rPr lang="en-US" dirty="0" err="1"/>
              <a:t>Lugalia</a:t>
            </a:r>
            <a:endParaRPr lang="en-US" dirty="0"/>
          </a:p>
          <a:p>
            <a:endParaRPr lang="en-US" dirty="0"/>
          </a:p>
          <a:p>
            <a:r>
              <a:rPr lang="en-US" dirty="0"/>
              <a:t>Phase 3 Machine Learning Project</a:t>
            </a:r>
          </a:p>
        </p:txBody>
      </p:sp>
    </p:spTree>
    <p:extLst>
      <p:ext uri="{BB962C8B-B14F-4D97-AF65-F5344CB8AC3E}">
        <p14:creationId xmlns:p14="http://schemas.microsoft.com/office/powerpoint/2010/main" val="37139231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61</TotalTime>
  <Words>516</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Century Gothic</vt:lpstr>
      <vt:lpstr>Goudy</vt:lpstr>
      <vt:lpstr>Lucida Sans Unicode</vt:lpstr>
      <vt:lpstr>Sitka Text</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SPENCER LUGALIA</dc:creator>
  <cp:lastModifiedBy>SPENCER LUGALIA</cp:lastModifiedBy>
  <cp:revision>8</cp:revision>
  <dcterms:created xsi:type="dcterms:W3CDTF">2024-12-23T14:48:15Z</dcterms:created>
  <dcterms:modified xsi:type="dcterms:W3CDTF">2024-12-23T15:50:03Z</dcterms:modified>
</cp:coreProperties>
</file>