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994F-C6E6-4649-94D0-95599C5AC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E498D-E0B9-4F92-8730-AE1A46ACB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B0F19-269E-48C4-AA05-1CBD1319239B}"/>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32AC17C8-0DDC-487F-8B74-746FC968E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F5492-65D9-4396-BE1E-21629E2B4AED}"/>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97953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75DE-2061-4738-95A0-DB466D7B39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B00D5-04FE-49D7-836F-C0ECC15F9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6A80F-E5F9-4C13-9A6B-3BC7BE7BE403}"/>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B0AB55F5-AFC1-4522-B73A-1CEB71A0C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AE5A1-8FBC-41E4-BAD7-F5C0E933E4E0}"/>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290839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E5F2F-CFE1-4BB8-8609-881C68676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2F07-2C2D-4D6F-B278-750728A7E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FF94B-35DF-4DEC-B299-B79F1E2AD390}"/>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5E701C5C-6E2C-49E4-909D-BBFF41709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6F26-D9F1-4407-9B8D-52D37095E851}"/>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203247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CA8F-48BA-438B-AF2A-20F5D94362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B0C7C-0DA5-4293-86F2-3E996C71E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D5F5D-2109-4AF0-85A8-F32354AB6895}"/>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D1133BEF-6CDD-4E4C-899A-B5227CA96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F22CA-13F6-4201-B11B-463404006525}"/>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310431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133B-3930-4957-B3CC-518BC2444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2269E5-E6F9-46FD-8124-505AD9AAB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B39D82-11E2-4175-A3F9-598F7A308F77}"/>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5A3A3ED8-4722-4796-A50F-EEBA33F3C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5A9A4-D22B-4E44-9477-4C7B996B88F8}"/>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8658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BB25-4519-4BE5-8033-3F16D3830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AE137-EE2A-42CE-AFA8-2CDA8FD09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75D69-E992-47B7-8AC0-A1A0A47CF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247F4-970D-4E37-BA96-F99DD0AE4529}"/>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6" name="Footer Placeholder 5">
            <a:extLst>
              <a:ext uri="{FF2B5EF4-FFF2-40B4-BE49-F238E27FC236}">
                <a16:creationId xmlns:a16="http://schemas.microsoft.com/office/drawing/2014/main" id="{57D2E764-378C-4814-B027-AAC32FF34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5D739-00B6-4186-82F1-E2AB21B08A6E}"/>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18192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6290-582F-4AF2-AA58-D5741A866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DC523F-31A8-4908-9259-EC4620BEE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D6A85-3617-47A0-9A59-1E70AF548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44F6-F54E-420A-A3A5-60BF917CC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2DDE7-0AE1-4E93-A320-71D1BACD6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42F4F-72E9-423B-9A30-968C4FE3FFBC}"/>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8" name="Footer Placeholder 7">
            <a:extLst>
              <a:ext uri="{FF2B5EF4-FFF2-40B4-BE49-F238E27FC236}">
                <a16:creationId xmlns:a16="http://schemas.microsoft.com/office/drawing/2014/main" id="{9EB4A668-281E-4B0A-B661-CF0F54BA04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B98DE-4A6C-48B8-9FB7-B3644A957743}"/>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427118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60FD-026E-4601-A61D-3B02EE8FD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7C867-D961-4C8D-A710-1D26B68613AC}"/>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4" name="Footer Placeholder 3">
            <a:extLst>
              <a:ext uri="{FF2B5EF4-FFF2-40B4-BE49-F238E27FC236}">
                <a16:creationId xmlns:a16="http://schemas.microsoft.com/office/drawing/2014/main" id="{34159CAC-1784-464A-AD35-271609994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CE7F76-B0B6-4E23-B679-040DC95034AB}"/>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318369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1816D-EB92-4F9B-A6C6-201E54063036}"/>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3" name="Footer Placeholder 2">
            <a:extLst>
              <a:ext uri="{FF2B5EF4-FFF2-40B4-BE49-F238E27FC236}">
                <a16:creationId xmlns:a16="http://schemas.microsoft.com/office/drawing/2014/main" id="{AD7762E7-78AE-4C1F-8C04-6C42A03E8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13EDA-479A-4821-B72C-47FE69BF66C6}"/>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416720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028-E750-4AB4-BEF6-5911812F8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C43A1-0A83-4C7A-9F88-49EC0E251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788CF4-0B6D-4176-B364-CB15314F7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B3F21-E54A-4503-94FB-7A2E28CB9AD6}"/>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6" name="Footer Placeholder 5">
            <a:extLst>
              <a:ext uri="{FF2B5EF4-FFF2-40B4-BE49-F238E27FC236}">
                <a16:creationId xmlns:a16="http://schemas.microsoft.com/office/drawing/2014/main" id="{D953497C-244B-4DA0-B2F6-8524498A6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86683-4C44-47C2-A28F-2A14A57EE0C8}"/>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30932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B9A-0AEE-429F-B520-0FE8F8345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7F181-DBB9-440C-B02A-2E8D2ECE2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7077A-1CDF-4A8E-8363-8DA8DDB4F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561C2-484E-43AE-9451-BBE3194182B6}"/>
              </a:ext>
            </a:extLst>
          </p:cNvPr>
          <p:cNvSpPr>
            <a:spLocks noGrp="1"/>
          </p:cNvSpPr>
          <p:nvPr>
            <p:ph type="dt" sz="half" idx="10"/>
          </p:nvPr>
        </p:nvSpPr>
        <p:spPr/>
        <p:txBody>
          <a:bodyPr/>
          <a:lstStyle/>
          <a:p>
            <a:fld id="{28EF599A-D8BF-46D7-A409-1611A7E34379}" type="datetimeFigureOut">
              <a:rPr lang="en-US" smtClean="0"/>
              <a:t>10/26/2021</a:t>
            </a:fld>
            <a:endParaRPr lang="en-US"/>
          </a:p>
        </p:txBody>
      </p:sp>
      <p:sp>
        <p:nvSpPr>
          <p:cNvPr id="6" name="Footer Placeholder 5">
            <a:extLst>
              <a:ext uri="{FF2B5EF4-FFF2-40B4-BE49-F238E27FC236}">
                <a16:creationId xmlns:a16="http://schemas.microsoft.com/office/drawing/2014/main" id="{221D2A2F-B553-4F06-BED9-74E706E51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90E76-F885-4B74-9C1F-53D88E768AD7}"/>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10145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07CE9-B36A-4489-A3B7-906FF3C61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13685-888A-43EB-A488-4BC71D5D4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2D421-025D-4AEE-B2D2-C9FC4AF7B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F599A-D8BF-46D7-A409-1611A7E34379}" type="datetimeFigureOut">
              <a:rPr lang="en-US" smtClean="0"/>
              <a:t>10/26/2021</a:t>
            </a:fld>
            <a:endParaRPr lang="en-US"/>
          </a:p>
        </p:txBody>
      </p:sp>
      <p:sp>
        <p:nvSpPr>
          <p:cNvPr id="5" name="Footer Placeholder 4">
            <a:extLst>
              <a:ext uri="{FF2B5EF4-FFF2-40B4-BE49-F238E27FC236}">
                <a16:creationId xmlns:a16="http://schemas.microsoft.com/office/drawing/2014/main" id="{D857A182-FED6-46CF-90A9-E33944885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23EC3-AC4E-429E-8355-CF9363AC6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1E76-8BF6-4F3E-A029-303F9694CD4E}" type="slidenum">
              <a:rPr lang="en-US" smtClean="0"/>
              <a:t>‹#›</a:t>
            </a:fld>
            <a:endParaRPr lang="en-US"/>
          </a:p>
        </p:txBody>
      </p:sp>
    </p:spTree>
    <p:extLst>
      <p:ext uri="{BB962C8B-B14F-4D97-AF65-F5344CB8AC3E}">
        <p14:creationId xmlns:p14="http://schemas.microsoft.com/office/powerpoint/2010/main" val="183789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6703-674F-4527-9306-D0C4A68D159B}"/>
              </a:ext>
            </a:extLst>
          </p:cNvPr>
          <p:cNvSpPr>
            <a:spLocks noGrp="1"/>
          </p:cNvSpPr>
          <p:nvPr>
            <p:ph type="ctrTitle"/>
          </p:nvPr>
        </p:nvSpPr>
        <p:spPr/>
        <p:txBody>
          <a:bodyPr/>
          <a:lstStyle/>
          <a:p>
            <a:r>
              <a:rPr lang="en-US" dirty="0"/>
              <a:t>Salary Prediction Cleaning</a:t>
            </a:r>
          </a:p>
        </p:txBody>
      </p:sp>
      <p:sp>
        <p:nvSpPr>
          <p:cNvPr id="3" name="Subtitle 2">
            <a:extLst>
              <a:ext uri="{FF2B5EF4-FFF2-40B4-BE49-F238E27FC236}">
                <a16:creationId xmlns:a16="http://schemas.microsoft.com/office/drawing/2014/main" id="{856252F1-61E9-4B3D-9906-D35AA7971EAA}"/>
              </a:ext>
            </a:extLst>
          </p:cNvPr>
          <p:cNvSpPr>
            <a:spLocks noGrp="1"/>
          </p:cNvSpPr>
          <p:nvPr>
            <p:ph type="subTitle" idx="1"/>
          </p:nvPr>
        </p:nvSpPr>
        <p:spPr/>
        <p:txBody>
          <a:bodyPr/>
          <a:lstStyle/>
          <a:p>
            <a:r>
              <a:rPr lang="en-US" dirty="0"/>
              <a:t>By: Spencer Reno</a:t>
            </a:r>
          </a:p>
        </p:txBody>
      </p:sp>
    </p:spTree>
    <p:extLst>
      <p:ext uri="{BB962C8B-B14F-4D97-AF65-F5344CB8AC3E}">
        <p14:creationId xmlns:p14="http://schemas.microsoft.com/office/powerpoint/2010/main" val="225486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A07C52AA-B0CC-4C69-A422-FA4853B13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 y="0"/>
            <a:ext cx="10879494" cy="3900848"/>
          </a:xfrm>
          <a:prstGeom prst="rect">
            <a:avLst/>
          </a:prstGeom>
        </p:spPr>
      </p:pic>
      <p:sp>
        <p:nvSpPr>
          <p:cNvPr id="6" name="TextBox 5">
            <a:extLst>
              <a:ext uri="{FF2B5EF4-FFF2-40B4-BE49-F238E27FC236}">
                <a16:creationId xmlns:a16="http://schemas.microsoft.com/office/drawing/2014/main" id="{835B43DF-70AF-4C38-A024-DA73FFD90A96}"/>
              </a:ext>
            </a:extLst>
          </p:cNvPr>
          <p:cNvSpPr txBox="1"/>
          <p:nvPr/>
        </p:nvSpPr>
        <p:spPr>
          <a:xfrm>
            <a:off x="973123" y="4217437"/>
            <a:ext cx="10428885" cy="2308324"/>
          </a:xfrm>
          <a:prstGeom prst="rect">
            <a:avLst/>
          </a:prstGeom>
          <a:noFill/>
        </p:spPr>
        <p:txBody>
          <a:bodyPr wrap="square" rtlCol="0">
            <a:spAutoFit/>
          </a:bodyPr>
          <a:lstStyle/>
          <a:p>
            <a:r>
              <a:rPr lang="en-US" dirty="0"/>
              <a:t>After handling all the missing values looking at the describe() of the dataset there were two inconsistencies that stood out. One was that </a:t>
            </a:r>
            <a:r>
              <a:rPr lang="en-US" dirty="0" err="1"/>
              <a:t>basesalary</a:t>
            </a:r>
            <a:r>
              <a:rPr lang="en-US" dirty="0"/>
              <a:t> was a min of 0. T</a:t>
            </a:r>
            <a:r>
              <a:rPr lang="en-US" b="0" dirty="0">
                <a:effectLst/>
              </a:rPr>
              <a:t>his could be due to several things such as unpaid internships etc. However, there is a bonus and </a:t>
            </a:r>
            <a:r>
              <a:rPr lang="en-US" b="0" dirty="0" err="1">
                <a:effectLst/>
              </a:rPr>
              <a:t>totalyearlycompensation</a:t>
            </a:r>
            <a:r>
              <a:rPr lang="en-US" b="0" dirty="0">
                <a:effectLst/>
              </a:rPr>
              <a:t> columns. Since just the </a:t>
            </a:r>
            <a:r>
              <a:rPr lang="en-US" b="0" dirty="0" err="1">
                <a:effectLst/>
              </a:rPr>
              <a:t>totalyearlycompensation</a:t>
            </a:r>
            <a:r>
              <a:rPr lang="en-US" b="0" dirty="0">
                <a:effectLst/>
              </a:rPr>
              <a:t> would cover the </a:t>
            </a:r>
            <a:r>
              <a:rPr lang="en-US" b="0" dirty="0" err="1">
                <a:effectLst/>
              </a:rPr>
              <a:t>basesalary</a:t>
            </a:r>
            <a:r>
              <a:rPr lang="en-US" b="0" dirty="0">
                <a:effectLst/>
              </a:rPr>
              <a:t> alone we can drop the </a:t>
            </a:r>
            <a:r>
              <a:rPr lang="en-US" b="0" dirty="0" err="1">
                <a:effectLst/>
              </a:rPr>
              <a:t>baseSalary</a:t>
            </a:r>
            <a:r>
              <a:rPr lang="en-US" b="0" dirty="0">
                <a:effectLst/>
              </a:rPr>
              <a:t> column. The second inconsistency was a major outlier in </a:t>
            </a:r>
            <a:r>
              <a:rPr lang="en-US" b="0" dirty="0" err="1">
                <a:effectLst/>
              </a:rPr>
              <a:t>yearsofexperience</a:t>
            </a:r>
            <a:r>
              <a:rPr lang="en-US" b="0" dirty="0">
                <a:effectLst/>
              </a:rPr>
              <a:t> and </a:t>
            </a:r>
            <a:r>
              <a:rPr lang="en-US" b="0" dirty="0" err="1">
                <a:effectLst/>
              </a:rPr>
              <a:t>yearsatcompany</a:t>
            </a:r>
            <a:r>
              <a:rPr lang="en-US" b="0" dirty="0">
                <a:effectLst/>
              </a:rPr>
              <a:t> of 69. Now this could be true since its only one row. However, its very unlikely that someone would stay at the same job for 69 years. </a:t>
            </a:r>
            <a:r>
              <a:rPr lang="en-US" dirty="0"/>
              <a:t>I</a:t>
            </a:r>
            <a:r>
              <a:rPr lang="en-US" b="0" dirty="0">
                <a:effectLst/>
              </a:rPr>
              <a:t> dropped this row to not skew any of our data later.</a:t>
            </a:r>
          </a:p>
          <a:p>
            <a:endParaRPr lang="en-US" dirty="0"/>
          </a:p>
        </p:txBody>
      </p:sp>
    </p:spTree>
    <p:extLst>
      <p:ext uri="{BB962C8B-B14F-4D97-AF65-F5344CB8AC3E}">
        <p14:creationId xmlns:p14="http://schemas.microsoft.com/office/powerpoint/2010/main" val="333196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DC37D18B-A3E8-45CA-8909-FBDD18FA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065" y="0"/>
            <a:ext cx="9591869" cy="3076984"/>
          </a:xfrm>
          <a:prstGeom prst="rect">
            <a:avLst/>
          </a:prstGeom>
        </p:spPr>
      </p:pic>
      <p:sp>
        <p:nvSpPr>
          <p:cNvPr id="6" name="TextBox 5">
            <a:extLst>
              <a:ext uri="{FF2B5EF4-FFF2-40B4-BE49-F238E27FC236}">
                <a16:creationId xmlns:a16="http://schemas.microsoft.com/office/drawing/2014/main" id="{2CF6B1D3-1E10-4A5B-AF2A-1F343CE5DAC7}"/>
              </a:ext>
            </a:extLst>
          </p:cNvPr>
          <p:cNvSpPr txBox="1"/>
          <p:nvPr/>
        </p:nvSpPr>
        <p:spPr>
          <a:xfrm>
            <a:off x="1380931" y="3536302"/>
            <a:ext cx="9302620" cy="2862322"/>
          </a:xfrm>
          <a:prstGeom prst="rect">
            <a:avLst/>
          </a:prstGeom>
          <a:noFill/>
        </p:spPr>
        <p:txBody>
          <a:bodyPr wrap="square" rtlCol="0">
            <a:spAutoFit/>
          </a:bodyPr>
          <a:lstStyle/>
          <a:p>
            <a:r>
              <a:rPr lang="en-US" dirty="0"/>
              <a:t>While it was nice to have columns pre </a:t>
            </a:r>
            <a:r>
              <a:rPr lang="en-US" dirty="0" err="1"/>
              <a:t>ohe</a:t>
            </a:r>
            <a:r>
              <a:rPr lang="en-US" dirty="0"/>
              <a:t> its still good to check them for issues. One that I did find for both sets the school and race columns was there are missing values. They might not be </a:t>
            </a:r>
            <a:r>
              <a:rPr lang="en-US" dirty="0" err="1"/>
              <a:t>be</a:t>
            </a:r>
            <a:r>
              <a:rPr lang="en-US" dirty="0"/>
              <a:t> </a:t>
            </a:r>
            <a:r>
              <a:rPr lang="en-US" dirty="0" err="1"/>
              <a:t>NaN</a:t>
            </a:r>
            <a:r>
              <a:rPr lang="en-US" dirty="0"/>
              <a:t> but they were when a all values in the row were specifying a 0. I</a:t>
            </a:r>
            <a:r>
              <a:rPr lang="en-US" b="0" dirty="0">
                <a:effectLst/>
              </a:rPr>
              <a:t>n order to check this I added up all the 1s for each column and subtract that from the total amount of rows. </a:t>
            </a:r>
            <a:r>
              <a:rPr lang="en-US" dirty="0"/>
              <a:t>This showed that for both sets race and schooling more than half are missing for both. </a:t>
            </a:r>
            <a:r>
              <a:rPr lang="en-US" b="0" dirty="0">
                <a:effectLst/>
              </a:rPr>
              <a:t>Dropping these columns doesn’t change much with a base KNN model ran in a test with all columns the run time took 6 minutes and gave a score of Training:  0.852341136615955   Testing: 0.7662578155179134</a:t>
            </a:r>
            <a:r>
              <a:rPr lang="en-US" dirty="0"/>
              <a:t>. after dropping both sets of </a:t>
            </a:r>
            <a:r>
              <a:rPr lang="en-US" dirty="0" err="1"/>
              <a:t>Ohe</a:t>
            </a:r>
            <a:r>
              <a:rPr lang="en-US" dirty="0"/>
              <a:t> columns this improved the runtime tremendously down to 56 seconds still not great but there are other ways to fix this. Also, with dropping the columns even improved the models scores with the training going up to 0.86 and test going up to 0.78 .</a:t>
            </a:r>
            <a:endParaRPr lang="en-US" b="0" dirty="0">
              <a:effectLst/>
            </a:endParaRPr>
          </a:p>
        </p:txBody>
      </p:sp>
    </p:spTree>
    <p:extLst>
      <p:ext uri="{BB962C8B-B14F-4D97-AF65-F5344CB8AC3E}">
        <p14:creationId xmlns:p14="http://schemas.microsoft.com/office/powerpoint/2010/main" val="397114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C52B0850-1F16-4334-8C41-83E2BE729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660" y="0"/>
            <a:ext cx="6300679" cy="4431247"/>
          </a:xfrm>
          <a:prstGeom prst="rect">
            <a:avLst/>
          </a:prstGeom>
        </p:spPr>
      </p:pic>
    </p:spTree>
    <p:extLst>
      <p:ext uri="{BB962C8B-B14F-4D97-AF65-F5344CB8AC3E}">
        <p14:creationId xmlns:p14="http://schemas.microsoft.com/office/powerpoint/2010/main" val="375756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8BE6537B-C984-4693-97DC-8BE9D87E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231" y="0"/>
            <a:ext cx="6807538" cy="4922966"/>
          </a:xfrm>
          <a:prstGeom prst="rect">
            <a:avLst/>
          </a:prstGeom>
        </p:spPr>
      </p:pic>
    </p:spTree>
    <p:extLst>
      <p:ext uri="{BB962C8B-B14F-4D97-AF65-F5344CB8AC3E}">
        <p14:creationId xmlns:p14="http://schemas.microsoft.com/office/powerpoint/2010/main" val="356979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94FEF-C355-4764-90A8-A08BBF4B29DE}"/>
              </a:ext>
            </a:extLst>
          </p:cNvPr>
          <p:cNvSpPr txBox="1"/>
          <p:nvPr/>
        </p:nvSpPr>
        <p:spPr>
          <a:xfrm>
            <a:off x="1642188" y="233265"/>
            <a:ext cx="8677469" cy="1107996"/>
          </a:xfrm>
          <a:prstGeom prst="rect">
            <a:avLst/>
          </a:prstGeom>
          <a:noFill/>
        </p:spPr>
        <p:txBody>
          <a:bodyPr wrap="square" rtlCol="0">
            <a:spAutoFit/>
          </a:bodyPr>
          <a:lstStyle/>
          <a:p>
            <a:pPr algn="ctr"/>
            <a:r>
              <a:rPr lang="en-US" sz="6600" dirty="0">
                <a:latin typeface="+mj-lt"/>
              </a:rPr>
              <a:t>Model Preparations</a:t>
            </a:r>
          </a:p>
        </p:txBody>
      </p:sp>
      <p:pic>
        <p:nvPicPr>
          <p:cNvPr id="6" name="Picture 5" descr="Graphical user interface, text, website&#10;&#10;Description automatically generated">
            <a:extLst>
              <a:ext uri="{FF2B5EF4-FFF2-40B4-BE49-F238E27FC236}">
                <a16:creationId xmlns:a16="http://schemas.microsoft.com/office/drawing/2014/main" id="{F3A419F3-2664-4294-ADA0-6E6842605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0" y="1635248"/>
            <a:ext cx="9619861" cy="1726329"/>
          </a:xfrm>
          <a:prstGeom prst="rect">
            <a:avLst/>
          </a:prstGeom>
        </p:spPr>
      </p:pic>
      <p:sp>
        <p:nvSpPr>
          <p:cNvPr id="7" name="TextBox 6">
            <a:extLst>
              <a:ext uri="{FF2B5EF4-FFF2-40B4-BE49-F238E27FC236}">
                <a16:creationId xmlns:a16="http://schemas.microsoft.com/office/drawing/2014/main" id="{6DDBA336-03FE-4CDF-ACFB-104472E5F595}"/>
              </a:ext>
            </a:extLst>
          </p:cNvPr>
          <p:cNvSpPr txBox="1"/>
          <p:nvPr/>
        </p:nvSpPr>
        <p:spPr>
          <a:xfrm>
            <a:off x="2452395" y="4376057"/>
            <a:ext cx="7287209" cy="1200329"/>
          </a:xfrm>
          <a:prstGeom prst="rect">
            <a:avLst/>
          </a:prstGeom>
          <a:noFill/>
        </p:spPr>
        <p:txBody>
          <a:bodyPr wrap="square" rtlCol="0">
            <a:spAutoFit/>
          </a:bodyPr>
          <a:lstStyle/>
          <a:p>
            <a:r>
              <a:rPr lang="en-US" dirty="0"/>
              <a:t>While the country and title columns are nice to have for data visualizations, they increase the run times for models since it would have to one hot encode each of the 80 countries and each job title for the machine learning preparations these were dropped.</a:t>
            </a:r>
          </a:p>
        </p:txBody>
      </p:sp>
    </p:spTree>
    <p:extLst>
      <p:ext uri="{BB962C8B-B14F-4D97-AF65-F5344CB8AC3E}">
        <p14:creationId xmlns:p14="http://schemas.microsoft.com/office/powerpoint/2010/main" val="354984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6E19109-30CB-4DC3-AA5B-0C767257A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16" y="591910"/>
            <a:ext cx="10170366" cy="26338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883B6AE-6095-48F3-B1B1-DEA8CFE34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16" y="3632233"/>
            <a:ext cx="10170367" cy="2633857"/>
          </a:xfrm>
          <a:prstGeom prst="rect">
            <a:avLst/>
          </a:prstGeom>
        </p:spPr>
      </p:pic>
    </p:spTree>
    <p:extLst>
      <p:ext uri="{BB962C8B-B14F-4D97-AF65-F5344CB8AC3E}">
        <p14:creationId xmlns:p14="http://schemas.microsoft.com/office/powerpoint/2010/main" val="364077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D96BFF7-2DE6-451C-B6B9-14D26ED6A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845" y="681037"/>
            <a:ext cx="7088155" cy="245332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2C03E0D-DCA3-4728-BD2F-F67C6751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845" y="3358633"/>
            <a:ext cx="7088155" cy="2594054"/>
          </a:xfrm>
          <a:prstGeom prst="rect">
            <a:avLst/>
          </a:prstGeom>
        </p:spPr>
      </p:pic>
      <p:sp>
        <p:nvSpPr>
          <p:cNvPr id="10" name="TextBox 9">
            <a:extLst>
              <a:ext uri="{FF2B5EF4-FFF2-40B4-BE49-F238E27FC236}">
                <a16:creationId xmlns:a16="http://schemas.microsoft.com/office/drawing/2014/main" id="{2ED31545-BA34-4667-8691-231669BEF1FC}"/>
              </a:ext>
            </a:extLst>
          </p:cNvPr>
          <p:cNvSpPr txBox="1"/>
          <p:nvPr/>
        </p:nvSpPr>
        <p:spPr>
          <a:xfrm>
            <a:off x="569167" y="1101012"/>
            <a:ext cx="4320074" cy="4247317"/>
          </a:xfrm>
          <a:prstGeom prst="rect">
            <a:avLst/>
          </a:prstGeom>
          <a:noFill/>
        </p:spPr>
        <p:txBody>
          <a:bodyPr wrap="square" rtlCol="0">
            <a:spAutoFit/>
          </a:bodyPr>
          <a:lstStyle/>
          <a:p>
            <a:r>
              <a:rPr lang="en-US" dirty="0"/>
              <a:t>Looking at the base data there were some columns that aren’t really needed for the task at hand. Timestamp was dropped as I won't be doing any time tracking for visualizations, and this will be useless for predictions. The tag column had a lot of missing values and trying to replace wouldn’t add any value to our predictions. The race and Education columns were dropped since they both had a lot of null values and already had correlated one hot encoded columns within the dataset. </a:t>
            </a:r>
            <a:r>
              <a:rPr lang="en-US" dirty="0" err="1"/>
              <a:t>Otherdetails</a:t>
            </a:r>
            <a:r>
              <a:rPr lang="en-US" dirty="0"/>
              <a:t> and </a:t>
            </a:r>
            <a:r>
              <a:rPr lang="en-US" dirty="0" err="1"/>
              <a:t>RowNumber</a:t>
            </a:r>
            <a:r>
              <a:rPr lang="en-US" dirty="0"/>
              <a:t> were redundant columns with information already specified else where in the data.</a:t>
            </a:r>
          </a:p>
        </p:txBody>
      </p:sp>
    </p:spTree>
    <p:extLst>
      <p:ext uri="{BB962C8B-B14F-4D97-AF65-F5344CB8AC3E}">
        <p14:creationId xmlns:p14="http://schemas.microsoft.com/office/powerpoint/2010/main" val="333688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FE6FB2F-AC12-4012-AE61-33F635B2E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069" y="385762"/>
            <a:ext cx="4276725" cy="6086475"/>
          </a:xfrm>
          <a:prstGeom prst="rect">
            <a:avLst/>
          </a:prstGeom>
        </p:spPr>
      </p:pic>
      <p:sp>
        <p:nvSpPr>
          <p:cNvPr id="6" name="TextBox 5">
            <a:extLst>
              <a:ext uri="{FF2B5EF4-FFF2-40B4-BE49-F238E27FC236}">
                <a16:creationId xmlns:a16="http://schemas.microsoft.com/office/drawing/2014/main" id="{A4DF498F-511E-42E9-BEA7-3EEFD7E833F3}"/>
              </a:ext>
            </a:extLst>
          </p:cNvPr>
          <p:cNvSpPr txBox="1"/>
          <p:nvPr/>
        </p:nvSpPr>
        <p:spPr>
          <a:xfrm>
            <a:off x="992155" y="2901820"/>
            <a:ext cx="5103845" cy="923330"/>
          </a:xfrm>
          <a:prstGeom prst="rect">
            <a:avLst/>
          </a:prstGeom>
          <a:noFill/>
        </p:spPr>
        <p:txBody>
          <a:bodyPr wrap="square" rtlCol="0">
            <a:spAutoFit/>
          </a:bodyPr>
          <a:lstStyle/>
          <a:p>
            <a:r>
              <a:rPr lang="en-US" dirty="0"/>
              <a:t>There were a lot of data points that were missing within this data and were handled after this point in many interesting ways.</a:t>
            </a:r>
          </a:p>
        </p:txBody>
      </p:sp>
    </p:spTree>
    <p:extLst>
      <p:ext uri="{BB962C8B-B14F-4D97-AF65-F5344CB8AC3E}">
        <p14:creationId xmlns:p14="http://schemas.microsoft.com/office/powerpoint/2010/main" val="374842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92A0209-C7E7-45C8-AD74-6FC0E407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507" y="0"/>
            <a:ext cx="8228985" cy="4189445"/>
          </a:xfrm>
          <a:prstGeom prst="rect">
            <a:avLst/>
          </a:prstGeom>
        </p:spPr>
      </p:pic>
      <p:sp>
        <p:nvSpPr>
          <p:cNvPr id="6" name="TextBox 5">
            <a:extLst>
              <a:ext uri="{FF2B5EF4-FFF2-40B4-BE49-F238E27FC236}">
                <a16:creationId xmlns:a16="http://schemas.microsoft.com/office/drawing/2014/main" id="{AA99CEBE-A868-4B61-8731-1074C8745825}"/>
              </a:ext>
            </a:extLst>
          </p:cNvPr>
          <p:cNvSpPr txBox="1"/>
          <p:nvPr/>
        </p:nvSpPr>
        <p:spPr>
          <a:xfrm>
            <a:off x="1763485" y="4572000"/>
            <a:ext cx="8649477" cy="2031325"/>
          </a:xfrm>
          <a:prstGeom prst="rect">
            <a:avLst/>
          </a:prstGeom>
          <a:noFill/>
        </p:spPr>
        <p:txBody>
          <a:bodyPr wrap="square" rtlCol="0">
            <a:spAutoFit/>
          </a:bodyPr>
          <a:lstStyle/>
          <a:p>
            <a:r>
              <a:rPr lang="en-US" dirty="0"/>
              <a:t>Looking at the company column at first it was just 5 missing data points. However, after looking deeper into the data within the column I seen there were 1632 different companies and this would be very difficult to determine how to handle these missing values. After comparing different ways to combat this my final choice was to compare all the data based on FAANG companies (Facebook, Amazon, Apple, Netflix, Google) vs non </a:t>
            </a:r>
            <a:r>
              <a:rPr lang="en-US" dirty="0" err="1"/>
              <a:t>faang</a:t>
            </a:r>
            <a:r>
              <a:rPr lang="en-US" dirty="0"/>
              <a:t> companies. This was done by renaming all the FAANG companies to FAANG and the others to </a:t>
            </a:r>
            <a:r>
              <a:rPr lang="en-US" dirty="0" err="1"/>
              <a:t>non_FAANG</a:t>
            </a:r>
            <a:r>
              <a:rPr lang="en-US" dirty="0"/>
              <a:t>.</a:t>
            </a:r>
          </a:p>
        </p:txBody>
      </p:sp>
    </p:spTree>
    <p:extLst>
      <p:ext uri="{BB962C8B-B14F-4D97-AF65-F5344CB8AC3E}">
        <p14:creationId xmlns:p14="http://schemas.microsoft.com/office/powerpoint/2010/main" val="367738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D4615AC-C791-4977-A5A2-193B27713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34" y="-1"/>
            <a:ext cx="9584132" cy="2668554"/>
          </a:xfrm>
          <a:prstGeom prst="rect">
            <a:avLst/>
          </a:prstGeom>
        </p:spPr>
      </p:pic>
      <p:sp>
        <p:nvSpPr>
          <p:cNvPr id="7" name="TextBox 6">
            <a:extLst>
              <a:ext uri="{FF2B5EF4-FFF2-40B4-BE49-F238E27FC236}">
                <a16:creationId xmlns:a16="http://schemas.microsoft.com/office/drawing/2014/main" id="{DCC3D95F-4A03-4E90-92D0-361BE5B66469}"/>
              </a:ext>
            </a:extLst>
          </p:cNvPr>
          <p:cNvSpPr txBox="1"/>
          <p:nvPr/>
        </p:nvSpPr>
        <p:spPr>
          <a:xfrm>
            <a:off x="1259633" y="3429000"/>
            <a:ext cx="9787812" cy="1200329"/>
          </a:xfrm>
          <a:prstGeom prst="rect">
            <a:avLst/>
          </a:prstGeom>
          <a:noFill/>
        </p:spPr>
        <p:txBody>
          <a:bodyPr wrap="square" rtlCol="0">
            <a:spAutoFit/>
          </a:bodyPr>
          <a:lstStyle/>
          <a:p>
            <a:r>
              <a:rPr lang="en-US" b="0" dirty="0">
                <a:effectLst/>
              </a:rPr>
              <a:t>There is a significant amount of missing values in the gender column this might be due to these workers not wanting to share that information, so I thought it was best to be filled with 'unknown’ rather than assuming. </a:t>
            </a:r>
            <a:r>
              <a:rPr lang="en-US" dirty="0"/>
              <a:t>Also,</a:t>
            </a:r>
            <a:r>
              <a:rPr lang="en-US" b="0" dirty="0">
                <a:effectLst/>
              </a:rPr>
              <a:t> there is one lingering 'Title: Senior Software Engineer' so that was also changed to 'unknown’.</a:t>
            </a:r>
          </a:p>
        </p:txBody>
      </p:sp>
    </p:spTree>
    <p:extLst>
      <p:ext uri="{BB962C8B-B14F-4D97-AF65-F5344CB8AC3E}">
        <p14:creationId xmlns:p14="http://schemas.microsoft.com/office/powerpoint/2010/main" val="46571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website&#10;&#10;Description automatically generated">
            <a:extLst>
              <a:ext uri="{FF2B5EF4-FFF2-40B4-BE49-F238E27FC236}">
                <a16:creationId xmlns:a16="http://schemas.microsoft.com/office/drawing/2014/main" id="{1F3094CF-9E5A-4ABB-B52E-4CABEE5A7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46012"/>
            <a:ext cx="10515600" cy="1434712"/>
          </a:xfrm>
        </p:spPr>
      </p:pic>
      <p:sp>
        <p:nvSpPr>
          <p:cNvPr id="6" name="TextBox 5">
            <a:extLst>
              <a:ext uri="{FF2B5EF4-FFF2-40B4-BE49-F238E27FC236}">
                <a16:creationId xmlns:a16="http://schemas.microsoft.com/office/drawing/2014/main" id="{6E3A1A33-A2B9-4C7E-A318-33BD1620569B}"/>
              </a:ext>
            </a:extLst>
          </p:cNvPr>
          <p:cNvSpPr txBox="1"/>
          <p:nvPr/>
        </p:nvSpPr>
        <p:spPr>
          <a:xfrm>
            <a:off x="1492898" y="3806890"/>
            <a:ext cx="9470571" cy="923330"/>
          </a:xfrm>
          <a:prstGeom prst="rect">
            <a:avLst/>
          </a:prstGeom>
          <a:noFill/>
        </p:spPr>
        <p:txBody>
          <a:bodyPr wrap="square" rtlCol="0">
            <a:spAutoFit/>
          </a:bodyPr>
          <a:lstStyle/>
          <a:p>
            <a:r>
              <a:rPr lang="en-US" dirty="0"/>
              <a:t>With the levels column this was focused on trying to specify a worker's job position or ‘level’ at the company. There was however other columns within the data set that told a similar or same story/idea. So, to limit the redundancy this column was dropped. </a:t>
            </a:r>
          </a:p>
        </p:txBody>
      </p:sp>
    </p:spTree>
    <p:extLst>
      <p:ext uri="{BB962C8B-B14F-4D97-AF65-F5344CB8AC3E}">
        <p14:creationId xmlns:p14="http://schemas.microsoft.com/office/powerpoint/2010/main" val="144422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8BB0570D-F49D-41BD-B1B7-46DD560C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72" y="0"/>
            <a:ext cx="8010456" cy="4096138"/>
          </a:xfrm>
          <a:prstGeom prst="rect">
            <a:avLst/>
          </a:prstGeom>
        </p:spPr>
      </p:pic>
      <p:sp>
        <p:nvSpPr>
          <p:cNvPr id="6" name="TextBox 5">
            <a:extLst>
              <a:ext uri="{FF2B5EF4-FFF2-40B4-BE49-F238E27FC236}">
                <a16:creationId xmlns:a16="http://schemas.microsoft.com/office/drawing/2014/main" id="{2D43BE34-8AE7-4466-BFD8-85117ADE60F3}"/>
              </a:ext>
            </a:extLst>
          </p:cNvPr>
          <p:cNvSpPr txBox="1"/>
          <p:nvPr/>
        </p:nvSpPr>
        <p:spPr>
          <a:xfrm>
            <a:off x="1719942" y="4478693"/>
            <a:ext cx="8752115" cy="2308324"/>
          </a:xfrm>
          <a:prstGeom prst="rect">
            <a:avLst/>
          </a:prstGeom>
          <a:noFill/>
        </p:spPr>
        <p:txBody>
          <a:bodyPr wrap="square" rtlCol="0">
            <a:spAutoFit/>
          </a:bodyPr>
          <a:lstStyle/>
          <a:p>
            <a:r>
              <a:rPr lang="en-US" dirty="0"/>
              <a:t>With in the location column the states were specified with City State, but other countries were just listed as their country. So, with reverse indexing you could obtain the country and for any united states that weren’t specified with 3 values it would just give the state abbreviation. After making that new column and using a lambda function to specify if the value within the new column was of the </a:t>
            </a:r>
            <a:r>
              <a:rPr lang="en-US" dirty="0" err="1"/>
              <a:t>len</a:t>
            </a:r>
            <a:r>
              <a:rPr lang="en-US" dirty="0"/>
              <a:t> of 2 aka a state abbreviation and to replace it with the str of United States. After all the previous steps this led to having the country column list all different countries within the data. Now that we have this column the location and </a:t>
            </a:r>
            <a:r>
              <a:rPr lang="en-US" dirty="0" err="1"/>
              <a:t>cityID</a:t>
            </a:r>
            <a:r>
              <a:rPr lang="en-US" dirty="0"/>
              <a:t> columns are no longer needed and were dropped.</a:t>
            </a:r>
          </a:p>
        </p:txBody>
      </p:sp>
    </p:spTree>
    <p:extLst>
      <p:ext uri="{BB962C8B-B14F-4D97-AF65-F5344CB8AC3E}">
        <p14:creationId xmlns:p14="http://schemas.microsoft.com/office/powerpoint/2010/main" val="427749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978DE6ED-2E3E-4E59-89A2-790FD9DA3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401359"/>
          </a:xfrm>
          <a:prstGeom prst="rect">
            <a:avLst/>
          </a:prstGeom>
        </p:spPr>
      </p:pic>
      <p:sp>
        <p:nvSpPr>
          <p:cNvPr id="6" name="TextBox 5">
            <a:extLst>
              <a:ext uri="{FF2B5EF4-FFF2-40B4-BE49-F238E27FC236}">
                <a16:creationId xmlns:a16="http://schemas.microsoft.com/office/drawing/2014/main" id="{FCA4FE06-7755-4E9E-BC91-574B066064BC}"/>
              </a:ext>
            </a:extLst>
          </p:cNvPr>
          <p:cNvSpPr txBox="1"/>
          <p:nvPr/>
        </p:nvSpPr>
        <p:spPr>
          <a:xfrm>
            <a:off x="1772816" y="4879910"/>
            <a:ext cx="8985380" cy="923330"/>
          </a:xfrm>
          <a:prstGeom prst="rect">
            <a:avLst/>
          </a:prstGeom>
          <a:noFill/>
        </p:spPr>
        <p:txBody>
          <a:bodyPr wrap="square" rtlCol="0">
            <a:spAutoFit/>
          </a:bodyPr>
          <a:lstStyle/>
          <a:p>
            <a:r>
              <a:rPr lang="en-US" dirty="0"/>
              <a:t>The final column with a missing value was the </a:t>
            </a:r>
            <a:r>
              <a:rPr lang="en-US" dirty="0" err="1"/>
              <a:t>dmaid</a:t>
            </a:r>
            <a:r>
              <a:rPr lang="en-US" dirty="0"/>
              <a:t>. At first, I wasn’t sure of what </a:t>
            </a:r>
            <a:r>
              <a:rPr lang="en-US" dirty="0" err="1"/>
              <a:t>dmaid</a:t>
            </a:r>
            <a:r>
              <a:rPr lang="en-US" dirty="0"/>
              <a:t> was so after research I found how others have combatted this within the data and found that they used median to fill the missing values to help with the gap within the hist plot of the column.</a:t>
            </a:r>
          </a:p>
        </p:txBody>
      </p:sp>
    </p:spTree>
    <p:extLst>
      <p:ext uri="{BB962C8B-B14F-4D97-AF65-F5344CB8AC3E}">
        <p14:creationId xmlns:p14="http://schemas.microsoft.com/office/powerpoint/2010/main" val="126419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907</Words>
  <Application>Microsoft Office PowerPoint</Application>
  <PresentationFormat>Widescreen</PresentationFormat>
  <Paragraphs>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Salary Prediction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Cleaning</dc:title>
  <dc:creator>Spencer Reno</dc:creator>
  <cp:lastModifiedBy>Spencer Reno</cp:lastModifiedBy>
  <cp:revision>3</cp:revision>
  <dcterms:created xsi:type="dcterms:W3CDTF">2021-10-26T22:49:10Z</dcterms:created>
  <dcterms:modified xsi:type="dcterms:W3CDTF">2021-10-27T03:53:36Z</dcterms:modified>
</cp:coreProperties>
</file>