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994F-C6E6-4649-94D0-95599C5AC9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E498D-E0B9-4F92-8730-AE1A46ACB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4B0F19-269E-48C4-AA05-1CBD1319239B}"/>
              </a:ext>
            </a:extLst>
          </p:cNvPr>
          <p:cNvSpPr>
            <a:spLocks noGrp="1"/>
          </p:cNvSpPr>
          <p:nvPr>
            <p:ph type="dt" sz="half" idx="10"/>
          </p:nvPr>
        </p:nvSpPr>
        <p:spPr/>
        <p:txBody>
          <a:bodyPr/>
          <a:lstStyle/>
          <a:p>
            <a:fld id="{28EF599A-D8BF-46D7-A409-1611A7E34379}" type="datetimeFigureOut">
              <a:rPr lang="en-US" smtClean="0"/>
              <a:t>11/6/2021</a:t>
            </a:fld>
            <a:endParaRPr lang="en-US"/>
          </a:p>
        </p:txBody>
      </p:sp>
      <p:sp>
        <p:nvSpPr>
          <p:cNvPr id="5" name="Footer Placeholder 4">
            <a:extLst>
              <a:ext uri="{FF2B5EF4-FFF2-40B4-BE49-F238E27FC236}">
                <a16:creationId xmlns:a16="http://schemas.microsoft.com/office/drawing/2014/main" id="{32AC17C8-0DDC-487F-8B74-746FC968E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F5492-65D9-4396-BE1E-21629E2B4AED}"/>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97953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75DE-2061-4738-95A0-DB466D7B39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B00D5-04FE-49D7-836F-C0ECC15F9B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6A80F-E5F9-4C13-9A6B-3BC7BE7BE403}"/>
              </a:ext>
            </a:extLst>
          </p:cNvPr>
          <p:cNvSpPr>
            <a:spLocks noGrp="1"/>
          </p:cNvSpPr>
          <p:nvPr>
            <p:ph type="dt" sz="half" idx="10"/>
          </p:nvPr>
        </p:nvSpPr>
        <p:spPr/>
        <p:txBody>
          <a:bodyPr/>
          <a:lstStyle/>
          <a:p>
            <a:fld id="{28EF599A-D8BF-46D7-A409-1611A7E34379}" type="datetimeFigureOut">
              <a:rPr lang="en-US" smtClean="0"/>
              <a:t>11/6/2021</a:t>
            </a:fld>
            <a:endParaRPr lang="en-US"/>
          </a:p>
        </p:txBody>
      </p:sp>
      <p:sp>
        <p:nvSpPr>
          <p:cNvPr id="5" name="Footer Placeholder 4">
            <a:extLst>
              <a:ext uri="{FF2B5EF4-FFF2-40B4-BE49-F238E27FC236}">
                <a16:creationId xmlns:a16="http://schemas.microsoft.com/office/drawing/2014/main" id="{B0AB55F5-AFC1-4522-B73A-1CEB71A0C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AE5A1-8FBC-41E4-BAD7-F5C0E933E4E0}"/>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290839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EE5F2F-CFE1-4BB8-8609-881C68676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662F07-2C2D-4D6F-B278-750728A7E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FF94B-35DF-4DEC-B299-B79F1E2AD390}"/>
              </a:ext>
            </a:extLst>
          </p:cNvPr>
          <p:cNvSpPr>
            <a:spLocks noGrp="1"/>
          </p:cNvSpPr>
          <p:nvPr>
            <p:ph type="dt" sz="half" idx="10"/>
          </p:nvPr>
        </p:nvSpPr>
        <p:spPr/>
        <p:txBody>
          <a:bodyPr/>
          <a:lstStyle/>
          <a:p>
            <a:fld id="{28EF599A-D8BF-46D7-A409-1611A7E34379}" type="datetimeFigureOut">
              <a:rPr lang="en-US" smtClean="0"/>
              <a:t>11/6/2021</a:t>
            </a:fld>
            <a:endParaRPr lang="en-US"/>
          </a:p>
        </p:txBody>
      </p:sp>
      <p:sp>
        <p:nvSpPr>
          <p:cNvPr id="5" name="Footer Placeholder 4">
            <a:extLst>
              <a:ext uri="{FF2B5EF4-FFF2-40B4-BE49-F238E27FC236}">
                <a16:creationId xmlns:a16="http://schemas.microsoft.com/office/drawing/2014/main" id="{5E701C5C-6E2C-49E4-909D-BBFF41709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C6F26-D9F1-4407-9B8D-52D37095E851}"/>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203247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CA8F-48BA-438B-AF2A-20F5D94362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B0C7C-0DA5-4293-86F2-3E996C71E8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D5F5D-2109-4AF0-85A8-F32354AB6895}"/>
              </a:ext>
            </a:extLst>
          </p:cNvPr>
          <p:cNvSpPr>
            <a:spLocks noGrp="1"/>
          </p:cNvSpPr>
          <p:nvPr>
            <p:ph type="dt" sz="half" idx="10"/>
          </p:nvPr>
        </p:nvSpPr>
        <p:spPr/>
        <p:txBody>
          <a:bodyPr/>
          <a:lstStyle/>
          <a:p>
            <a:fld id="{28EF599A-D8BF-46D7-A409-1611A7E34379}" type="datetimeFigureOut">
              <a:rPr lang="en-US" smtClean="0"/>
              <a:t>11/6/2021</a:t>
            </a:fld>
            <a:endParaRPr lang="en-US"/>
          </a:p>
        </p:txBody>
      </p:sp>
      <p:sp>
        <p:nvSpPr>
          <p:cNvPr id="5" name="Footer Placeholder 4">
            <a:extLst>
              <a:ext uri="{FF2B5EF4-FFF2-40B4-BE49-F238E27FC236}">
                <a16:creationId xmlns:a16="http://schemas.microsoft.com/office/drawing/2014/main" id="{D1133BEF-6CDD-4E4C-899A-B5227CA96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F22CA-13F6-4201-B11B-463404006525}"/>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310431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133B-3930-4957-B3CC-518BC24441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2269E5-E6F9-46FD-8124-505AD9AAB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B39D82-11E2-4175-A3F9-598F7A308F77}"/>
              </a:ext>
            </a:extLst>
          </p:cNvPr>
          <p:cNvSpPr>
            <a:spLocks noGrp="1"/>
          </p:cNvSpPr>
          <p:nvPr>
            <p:ph type="dt" sz="half" idx="10"/>
          </p:nvPr>
        </p:nvSpPr>
        <p:spPr/>
        <p:txBody>
          <a:bodyPr/>
          <a:lstStyle/>
          <a:p>
            <a:fld id="{28EF599A-D8BF-46D7-A409-1611A7E34379}" type="datetimeFigureOut">
              <a:rPr lang="en-US" smtClean="0"/>
              <a:t>11/6/2021</a:t>
            </a:fld>
            <a:endParaRPr lang="en-US"/>
          </a:p>
        </p:txBody>
      </p:sp>
      <p:sp>
        <p:nvSpPr>
          <p:cNvPr id="5" name="Footer Placeholder 4">
            <a:extLst>
              <a:ext uri="{FF2B5EF4-FFF2-40B4-BE49-F238E27FC236}">
                <a16:creationId xmlns:a16="http://schemas.microsoft.com/office/drawing/2014/main" id="{5A3A3ED8-4722-4796-A50F-EEBA33F3C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5A9A4-D22B-4E44-9477-4C7B996B88F8}"/>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8658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BB25-4519-4BE5-8033-3F16D3830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AE137-EE2A-42CE-AFA8-2CDA8FD09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75D69-E992-47B7-8AC0-A1A0A47CF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247F4-970D-4E37-BA96-F99DD0AE4529}"/>
              </a:ext>
            </a:extLst>
          </p:cNvPr>
          <p:cNvSpPr>
            <a:spLocks noGrp="1"/>
          </p:cNvSpPr>
          <p:nvPr>
            <p:ph type="dt" sz="half" idx="10"/>
          </p:nvPr>
        </p:nvSpPr>
        <p:spPr/>
        <p:txBody>
          <a:bodyPr/>
          <a:lstStyle/>
          <a:p>
            <a:fld id="{28EF599A-D8BF-46D7-A409-1611A7E34379}" type="datetimeFigureOut">
              <a:rPr lang="en-US" smtClean="0"/>
              <a:t>11/6/2021</a:t>
            </a:fld>
            <a:endParaRPr lang="en-US"/>
          </a:p>
        </p:txBody>
      </p:sp>
      <p:sp>
        <p:nvSpPr>
          <p:cNvPr id="6" name="Footer Placeholder 5">
            <a:extLst>
              <a:ext uri="{FF2B5EF4-FFF2-40B4-BE49-F238E27FC236}">
                <a16:creationId xmlns:a16="http://schemas.microsoft.com/office/drawing/2014/main" id="{57D2E764-378C-4814-B027-AAC32FF34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C5D739-00B6-4186-82F1-E2AB21B08A6E}"/>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118192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6290-582F-4AF2-AA58-D5741A866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DC523F-31A8-4908-9259-EC4620BEE6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BD6A85-3617-47A0-9A59-1E70AF5484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D44F6-F54E-420A-A3A5-60BF917CC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82DDE7-0AE1-4E93-A320-71D1BACD6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842F4F-72E9-423B-9A30-968C4FE3FFBC}"/>
              </a:ext>
            </a:extLst>
          </p:cNvPr>
          <p:cNvSpPr>
            <a:spLocks noGrp="1"/>
          </p:cNvSpPr>
          <p:nvPr>
            <p:ph type="dt" sz="half" idx="10"/>
          </p:nvPr>
        </p:nvSpPr>
        <p:spPr/>
        <p:txBody>
          <a:bodyPr/>
          <a:lstStyle/>
          <a:p>
            <a:fld id="{28EF599A-D8BF-46D7-A409-1611A7E34379}" type="datetimeFigureOut">
              <a:rPr lang="en-US" smtClean="0"/>
              <a:t>11/6/2021</a:t>
            </a:fld>
            <a:endParaRPr lang="en-US"/>
          </a:p>
        </p:txBody>
      </p:sp>
      <p:sp>
        <p:nvSpPr>
          <p:cNvPr id="8" name="Footer Placeholder 7">
            <a:extLst>
              <a:ext uri="{FF2B5EF4-FFF2-40B4-BE49-F238E27FC236}">
                <a16:creationId xmlns:a16="http://schemas.microsoft.com/office/drawing/2014/main" id="{9EB4A668-281E-4B0A-B661-CF0F54BA04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B98DE-4A6C-48B8-9FB7-B3644A957743}"/>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427118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60FD-026E-4601-A61D-3B02EE8FD0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17C867-D961-4C8D-A710-1D26B68613AC}"/>
              </a:ext>
            </a:extLst>
          </p:cNvPr>
          <p:cNvSpPr>
            <a:spLocks noGrp="1"/>
          </p:cNvSpPr>
          <p:nvPr>
            <p:ph type="dt" sz="half" idx="10"/>
          </p:nvPr>
        </p:nvSpPr>
        <p:spPr/>
        <p:txBody>
          <a:bodyPr/>
          <a:lstStyle/>
          <a:p>
            <a:fld id="{28EF599A-D8BF-46D7-A409-1611A7E34379}" type="datetimeFigureOut">
              <a:rPr lang="en-US" smtClean="0"/>
              <a:t>11/6/2021</a:t>
            </a:fld>
            <a:endParaRPr lang="en-US"/>
          </a:p>
        </p:txBody>
      </p:sp>
      <p:sp>
        <p:nvSpPr>
          <p:cNvPr id="4" name="Footer Placeholder 3">
            <a:extLst>
              <a:ext uri="{FF2B5EF4-FFF2-40B4-BE49-F238E27FC236}">
                <a16:creationId xmlns:a16="http://schemas.microsoft.com/office/drawing/2014/main" id="{34159CAC-1784-464A-AD35-2716099946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CE7F76-B0B6-4E23-B679-040DC95034AB}"/>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318369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1816D-EB92-4F9B-A6C6-201E54063036}"/>
              </a:ext>
            </a:extLst>
          </p:cNvPr>
          <p:cNvSpPr>
            <a:spLocks noGrp="1"/>
          </p:cNvSpPr>
          <p:nvPr>
            <p:ph type="dt" sz="half" idx="10"/>
          </p:nvPr>
        </p:nvSpPr>
        <p:spPr/>
        <p:txBody>
          <a:bodyPr/>
          <a:lstStyle/>
          <a:p>
            <a:fld id="{28EF599A-D8BF-46D7-A409-1611A7E34379}" type="datetimeFigureOut">
              <a:rPr lang="en-US" smtClean="0"/>
              <a:t>11/6/2021</a:t>
            </a:fld>
            <a:endParaRPr lang="en-US"/>
          </a:p>
        </p:txBody>
      </p:sp>
      <p:sp>
        <p:nvSpPr>
          <p:cNvPr id="3" name="Footer Placeholder 2">
            <a:extLst>
              <a:ext uri="{FF2B5EF4-FFF2-40B4-BE49-F238E27FC236}">
                <a16:creationId xmlns:a16="http://schemas.microsoft.com/office/drawing/2014/main" id="{AD7762E7-78AE-4C1F-8C04-6C42A03E8E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913EDA-479A-4821-B72C-47FE69BF66C6}"/>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416720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028-E750-4AB4-BEF6-5911812F8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0C43A1-0A83-4C7A-9F88-49EC0E251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788CF4-0B6D-4176-B364-CB15314F7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B3F21-E54A-4503-94FB-7A2E28CB9AD6}"/>
              </a:ext>
            </a:extLst>
          </p:cNvPr>
          <p:cNvSpPr>
            <a:spLocks noGrp="1"/>
          </p:cNvSpPr>
          <p:nvPr>
            <p:ph type="dt" sz="half" idx="10"/>
          </p:nvPr>
        </p:nvSpPr>
        <p:spPr/>
        <p:txBody>
          <a:bodyPr/>
          <a:lstStyle/>
          <a:p>
            <a:fld id="{28EF599A-D8BF-46D7-A409-1611A7E34379}" type="datetimeFigureOut">
              <a:rPr lang="en-US" smtClean="0"/>
              <a:t>11/6/2021</a:t>
            </a:fld>
            <a:endParaRPr lang="en-US"/>
          </a:p>
        </p:txBody>
      </p:sp>
      <p:sp>
        <p:nvSpPr>
          <p:cNvPr id="6" name="Footer Placeholder 5">
            <a:extLst>
              <a:ext uri="{FF2B5EF4-FFF2-40B4-BE49-F238E27FC236}">
                <a16:creationId xmlns:a16="http://schemas.microsoft.com/office/drawing/2014/main" id="{D953497C-244B-4DA0-B2F6-8524498A6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86683-4C44-47C2-A28F-2A14A57EE0C8}"/>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130932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B9A-0AEE-429F-B520-0FE8F8345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7F181-DBB9-440C-B02A-2E8D2ECE2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77077A-1CDF-4A8E-8363-8DA8DDB4F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561C2-484E-43AE-9451-BBE3194182B6}"/>
              </a:ext>
            </a:extLst>
          </p:cNvPr>
          <p:cNvSpPr>
            <a:spLocks noGrp="1"/>
          </p:cNvSpPr>
          <p:nvPr>
            <p:ph type="dt" sz="half" idx="10"/>
          </p:nvPr>
        </p:nvSpPr>
        <p:spPr/>
        <p:txBody>
          <a:bodyPr/>
          <a:lstStyle/>
          <a:p>
            <a:fld id="{28EF599A-D8BF-46D7-A409-1611A7E34379}" type="datetimeFigureOut">
              <a:rPr lang="en-US" smtClean="0"/>
              <a:t>11/6/2021</a:t>
            </a:fld>
            <a:endParaRPr lang="en-US"/>
          </a:p>
        </p:txBody>
      </p:sp>
      <p:sp>
        <p:nvSpPr>
          <p:cNvPr id="6" name="Footer Placeholder 5">
            <a:extLst>
              <a:ext uri="{FF2B5EF4-FFF2-40B4-BE49-F238E27FC236}">
                <a16:creationId xmlns:a16="http://schemas.microsoft.com/office/drawing/2014/main" id="{221D2A2F-B553-4F06-BED9-74E706E51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90E76-F885-4B74-9C1F-53D88E768AD7}"/>
              </a:ext>
            </a:extLst>
          </p:cNvPr>
          <p:cNvSpPr>
            <a:spLocks noGrp="1"/>
          </p:cNvSpPr>
          <p:nvPr>
            <p:ph type="sldNum" sz="quarter" idx="12"/>
          </p:nvPr>
        </p:nvSpPr>
        <p:spPr/>
        <p:txBody>
          <a:bodyPr/>
          <a:lstStyle/>
          <a:p>
            <a:fld id="{95321E76-8BF6-4F3E-A029-303F9694CD4E}" type="slidenum">
              <a:rPr lang="en-US" smtClean="0"/>
              <a:t>‹#›</a:t>
            </a:fld>
            <a:endParaRPr lang="en-US"/>
          </a:p>
        </p:txBody>
      </p:sp>
    </p:spTree>
    <p:extLst>
      <p:ext uri="{BB962C8B-B14F-4D97-AF65-F5344CB8AC3E}">
        <p14:creationId xmlns:p14="http://schemas.microsoft.com/office/powerpoint/2010/main" val="110145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007CE9-B36A-4489-A3B7-906FF3C61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D13685-888A-43EB-A488-4BC71D5D4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2D421-025D-4AEE-B2D2-C9FC4AF7B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F599A-D8BF-46D7-A409-1611A7E34379}" type="datetimeFigureOut">
              <a:rPr lang="en-US" smtClean="0"/>
              <a:t>11/6/2021</a:t>
            </a:fld>
            <a:endParaRPr lang="en-US"/>
          </a:p>
        </p:txBody>
      </p:sp>
      <p:sp>
        <p:nvSpPr>
          <p:cNvPr id="5" name="Footer Placeholder 4">
            <a:extLst>
              <a:ext uri="{FF2B5EF4-FFF2-40B4-BE49-F238E27FC236}">
                <a16:creationId xmlns:a16="http://schemas.microsoft.com/office/drawing/2014/main" id="{D857A182-FED6-46CF-90A9-E33944885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23EC3-AC4E-429E-8355-CF9363AC6E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21E76-8BF6-4F3E-A029-303F9694CD4E}" type="slidenum">
              <a:rPr lang="en-US" smtClean="0"/>
              <a:t>‹#›</a:t>
            </a:fld>
            <a:endParaRPr lang="en-US"/>
          </a:p>
        </p:txBody>
      </p:sp>
    </p:spTree>
    <p:extLst>
      <p:ext uri="{BB962C8B-B14F-4D97-AF65-F5344CB8AC3E}">
        <p14:creationId xmlns:p14="http://schemas.microsoft.com/office/powerpoint/2010/main" val="183789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6703-674F-4527-9306-D0C4A68D159B}"/>
              </a:ext>
            </a:extLst>
          </p:cNvPr>
          <p:cNvSpPr>
            <a:spLocks noGrp="1"/>
          </p:cNvSpPr>
          <p:nvPr>
            <p:ph type="ctrTitle"/>
          </p:nvPr>
        </p:nvSpPr>
        <p:spPr/>
        <p:txBody>
          <a:bodyPr/>
          <a:lstStyle/>
          <a:p>
            <a:r>
              <a:rPr lang="en-US" dirty="0"/>
              <a:t>Salary Prediction Cleaning</a:t>
            </a:r>
          </a:p>
        </p:txBody>
      </p:sp>
      <p:sp>
        <p:nvSpPr>
          <p:cNvPr id="3" name="Subtitle 2">
            <a:extLst>
              <a:ext uri="{FF2B5EF4-FFF2-40B4-BE49-F238E27FC236}">
                <a16:creationId xmlns:a16="http://schemas.microsoft.com/office/drawing/2014/main" id="{856252F1-61E9-4B3D-9906-D35AA7971EAA}"/>
              </a:ext>
            </a:extLst>
          </p:cNvPr>
          <p:cNvSpPr>
            <a:spLocks noGrp="1"/>
          </p:cNvSpPr>
          <p:nvPr>
            <p:ph type="subTitle" idx="1"/>
          </p:nvPr>
        </p:nvSpPr>
        <p:spPr/>
        <p:txBody>
          <a:bodyPr/>
          <a:lstStyle/>
          <a:p>
            <a:r>
              <a:rPr lang="en-US" dirty="0"/>
              <a:t>By: Spencer Reno</a:t>
            </a:r>
          </a:p>
        </p:txBody>
      </p:sp>
    </p:spTree>
    <p:extLst>
      <p:ext uri="{BB962C8B-B14F-4D97-AF65-F5344CB8AC3E}">
        <p14:creationId xmlns:p14="http://schemas.microsoft.com/office/powerpoint/2010/main" val="225486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A07C52AA-B0CC-4C69-A422-FA4853B13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9" y="0"/>
            <a:ext cx="10879494" cy="3900848"/>
          </a:xfrm>
          <a:prstGeom prst="rect">
            <a:avLst/>
          </a:prstGeom>
        </p:spPr>
      </p:pic>
      <p:sp>
        <p:nvSpPr>
          <p:cNvPr id="6" name="TextBox 5">
            <a:extLst>
              <a:ext uri="{FF2B5EF4-FFF2-40B4-BE49-F238E27FC236}">
                <a16:creationId xmlns:a16="http://schemas.microsoft.com/office/drawing/2014/main" id="{835B43DF-70AF-4C38-A024-DA73FFD90A96}"/>
              </a:ext>
            </a:extLst>
          </p:cNvPr>
          <p:cNvSpPr txBox="1"/>
          <p:nvPr/>
        </p:nvSpPr>
        <p:spPr>
          <a:xfrm>
            <a:off x="973123" y="4217437"/>
            <a:ext cx="1042888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Two inconsistencies that stand out are Base Salary min is 0, And a major outlier within Years at company.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just the </a:t>
            </a:r>
            <a:r>
              <a:rPr lang="en-US" dirty="0" err="1"/>
              <a:t>totalyearlycompensation</a:t>
            </a:r>
            <a:r>
              <a:rPr lang="en-US" dirty="0"/>
              <a:t> would cover the </a:t>
            </a:r>
            <a:r>
              <a:rPr lang="en-US" dirty="0" err="1"/>
              <a:t>basesalary</a:t>
            </a:r>
            <a:r>
              <a:rPr lang="en-US" dirty="0"/>
              <a:t> alone we can drop the </a:t>
            </a:r>
            <a:r>
              <a:rPr lang="en-US" dirty="0" err="1"/>
              <a:t>baseSalary</a:t>
            </a:r>
            <a:r>
              <a:rPr lang="en-US" dirty="0"/>
              <a:t>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very unlikely that someone would stay at the same job for 69 years. I dropped this row to not skew any of our data later</a:t>
            </a:r>
          </a:p>
        </p:txBody>
      </p:sp>
    </p:spTree>
    <p:extLst>
      <p:ext uri="{BB962C8B-B14F-4D97-AF65-F5344CB8AC3E}">
        <p14:creationId xmlns:p14="http://schemas.microsoft.com/office/powerpoint/2010/main" val="333196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DC37D18B-A3E8-45CA-8909-FBDD18FA1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065" y="0"/>
            <a:ext cx="9591869" cy="3076984"/>
          </a:xfrm>
          <a:prstGeom prst="rect">
            <a:avLst/>
          </a:prstGeom>
        </p:spPr>
      </p:pic>
      <p:sp>
        <p:nvSpPr>
          <p:cNvPr id="6" name="TextBox 5">
            <a:extLst>
              <a:ext uri="{FF2B5EF4-FFF2-40B4-BE49-F238E27FC236}">
                <a16:creationId xmlns:a16="http://schemas.microsoft.com/office/drawing/2014/main" id="{2CF6B1D3-1E10-4A5B-AF2A-1F343CE5DAC7}"/>
              </a:ext>
            </a:extLst>
          </p:cNvPr>
          <p:cNvSpPr txBox="1"/>
          <p:nvPr/>
        </p:nvSpPr>
        <p:spPr>
          <a:xfrm>
            <a:off x="1380931" y="3536302"/>
            <a:ext cx="930262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Since we have pre-</a:t>
            </a:r>
            <a:r>
              <a:rPr lang="en-US" dirty="0" err="1"/>
              <a:t>Ohe</a:t>
            </a:r>
            <a:r>
              <a:rPr lang="en-US" dirty="0"/>
              <a:t> columns I checked these for any missing values (all columns being 0)</a:t>
            </a:r>
          </a:p>
          <a:p>
            <a:pPr marL="285750" indent="-285750">
              <a:buFont typeface="Arial" panose="020B0604020202020204" pitchFamily="34" charset="0"/>
              <a:buChar char="•"/>
            </a:pPr>
            <a:endParaRPr lang="en-US" b="0" dirty="0">
              <a:effectLst/>
            </a:endParaRPr>
          </a:p>
          <a:p>
            <a:pPr marL="285750" indent="-285750">
              <a:buFont typeface="Arial" panose="020B0604020202020204" pitchFamily="34" charset="0"/>
              <a:buChar char="•"/>
            </a:pPr>
            <a:r>
              <a:rPr lang="en-US" b="0" dirty="0">
                <a:effectLst/>
              </a:rPr>
              <a:t>After adding up all the rows </a:t>
            </a:r>
            <a:r>
              <a:rPr lang="en-US" dirty="0"/>
              <a:t>that didn’t contain a 1. This showed that more than half of the data for both school and race were missing.</a:t>
            </a:r>
          </a:p>
          <a:p>
            <a:pPr marL="285750" indent="-285750">
              <a:buFont typeface="Arial" panose="020B0604020202020204" pitchFamily="34" charset="0"/>
              <a:buChar char="•"/>
            </a:pPr>
            <a:endParaRPr lang="en-US" b="0" dirty="0">
              <a:effectLst/>
            </a:endParaRPr>
          </a:p>
          <a:p>
            <a:pPr marL="285750" indent="-285750">
              <a:buFont typeface="Arial" panose="020B0604020202020204" pitchFamily="34" charset="0"/>
              <a:buChar char="•"/>
            </a:pPr>
            <a:r>
              <a:rPr lang="en-US" dirty="0"/>
              <a:t>a base KNN model ran in a test with all columns the run time took 6 minutes and gave a score of Training:  0.852341136615955   Testing: 0.7662578155179134.</a:t>
            </a:r>
          </a:p>
          <a:p>
            <a:pPr marL="285750" indent="-285750">
              <a:buFont typeface="Arial" panose="020B0604020202020204" pitchFamily="34" charset="0"/>
              <a:buChar char="•"/>
            </a:pPr>
            <a:endParaRPr lang="en-US" b="0" dirty="0">
              <a:effectLst/>
            </a:endParaRPr>
          </a:p>
          <a:p>
            <a:pPr marL="285750" indent="-285750">
              <a:buFont typeface="Arial" panose="020B0604020202020204" pitchFamily="34" charset="0"/>
              <a:buChar char="•"/>
            </a:pPr>
            <a:r>
              <a:rPr lang="en-US" dirty="0"/>
              <a:t>With all the pre-</a:t>
            </a:r>
            <a:r>
              <a:rPr lang="en-US" dirty="0" err="1"/>
              <a:t>ohe</a:t>
            </a:r>
            <a:r>
              <a:rPr lang="en-US" dirty="0"/>
              <a:t> dropped the scores increased to a train: 0.86 and test: 0.78 and only took 56 seconds.</a:t>
            </a:r>
            <a:endParaRPr lang="en-US" b="0" dirty="0">
              <a:effectLst/>
            </a:endParaRPr>
          </a:p>
        </p:txBody>
      </p:sp>
    </p:spTree>
    <p:extLst>
      <p:ext uri="{BB962C8B-B14F-4D97-AF65-F5344CB8AC3E}">
        <p14:creationId xmlns:p14="http://schemas.microsoft.com/office/powerpoint/2010/main" val="3971145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C52B0850-1F16-4334-8C41-83E2BE729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660" y="0"/>
            <a:ext cx="6300679" cy="4431247"/>
          </a:xfrm>
          <a:prstGeom prst="rect">
            <a:avLst/>
          </a:prstGeom>
        </p:spPr>
      </p:pic>
    </p:spTree>
    <p:extLst>
      <p:ext uri="{BB962C8B-B14F-4D97-AF65-F5344CB8AC3E}">
        <p14:creationId xmlns:p14="http://schemas.microsoft.com/office/powerpoint/2010/main" val="375756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8BE6537B-C984-4693-97DC-8BE9D87E9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231" y="0"/>
            <a:ext cx="6807538" cy="4922966"/>
          </a:xfrm>
          <a:prstGeom prst="rect">
            <a:avLst/>
          </a:prstGeom>
        </p:spPr>
      </p:pic>
    </p:spTree>
    <p:extLst>
      <p:ext uri="{BB962C8B-B14F-4D97-AF65-F5344CB8AC3E}">
        <p14:creationId xmlns:p14="http://schemas.microsoft.com/office/powerpoint/2010/main" val="356979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94FEF-C355-4764-90A8-A08BBF4B29DE}"/>
              </a:ext>
            </a:extLst>
          </p:cNvPr>
          <p:cNvSpPr txBox="1"/>
          <p:nvPr/>
        </p:nvSpPr>
        <p:spPr>
          <a:xfrm>
            <a:off x="1642188" y="233265"/>
            <a:ext cx="8677469" cy="1107996"/>
          </a:xfrm>
          <a:prstGeom prst="rect">
            <a:avLst/>
          </a:prstGeom>
          <a:noFill/>
        </p:spPr>
        <p:txBody>
          <a:bodyPr wrap="square" rtlCol="0">
            <a:spAutoFit/>
          </a:bodyPr>
          <a:lstStyle/>
          <a:p>
            <a:pPr algn="ctr"/>
            <a:r>
              <a:rPr lang="en-US" sz="6600" dirty="0">
                <a:latin typeface="+mj-lt"/>
              </a:rPr>
              <a:t>Model Preparations</a:t>
            </a:r>
          </a:p>
        </p:txBody>
      </p:sp>
      <p:pic>
        <p:nvPicPr>
          <p:cNvPr id="6" name="Picture 5" descr="Graphical user interface, text, website&#10;&#10;Description automatically generated">
            <a:extLst>
              <a:ext uri="{FF2B5EF4-FFF2-40B4-BE49-F238E27FC236}">
                <a16:creationId xmlns:a16="http://schemas.microsoft.com/office/drawing/2014/main" id="{F3A419F3-2664-4294-ADA0-6E6842605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980" y="1635248"/>
            <a:ext cx="9619861" cy="1726329"/>
          </a:xfrm>
          <a:prstGeom prst="rect">
            <a:avLst/>
          </a:prstGeom>
        </p:spPr>
      </p:pic>
      <p:sp>
        <p:nvSpPr>
          <p:cNvPr id="7" name="TextBox 6">
            <a:extLst>
              <a:ext uri="{FF2B5EF4-FFF2-40B4-BE49-F238E27FC236}">
                <a16:creationId xmlns:a16="http://schemas.microsoft.com/office/drawing/2014/main" id="{6DDBA336-03FE-4CDF-ACFB-104472E5F595}"/>
              </a:ext>
            </a:extLst>
          </p:cNvPr>
          <p:cNvSpPr txBox="1"/>
          <p:nvPr/>
        </p:nvSpPr>
        <p:spPr>
          <a:xfrm>
            <a:off x="2452395" y="4376057"/>
            <a:ext cx="7287209" cy="1200329"/>
          </a:xfrm>
          <a:prstGeom prst="rect">
            <a:avLst/>
          </a:prstGeom>
          <a:noFill/>
        </p:spPr>
        <p:txBody>
          <a:bodyPr wrap="square" rtlCol="0">
            <a:spAutoFit/>
          </a:bodyPr>
          <a:lstStyle/>
          <a:p>
            <a:r>
              <a:rPr lang="en-US" dirty="0"/>
              <a:t>While the country and title columns are nice to have for data visualizations. They increased the run times for models since it would have to one hot encode each of the 80 countries, and each job title. So, for the machine learning preparations these were dropped.</a:t>
            </a:r>
          </a:p>
        </p:txBody>
      </p:sp>
    </p:spTree>
    <p:extLst>
      <p:ext uri="{BB962C8B-B14F-4D97-AF65-F5344CB8AC3E}">
        <p14:creationId xmlns:p14="http://schemas.microsoft.com/office/powerpoint/2010/main" val="354984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6E19109-30CB-4DC3-AA5B-0C767257A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816" y="591910"/>
            <a:ext cx="10170366" cy="263385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2883B6AE-6095-48F3-B1B1-DEA8CFE34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816" y="3632233"/>
            <a:ext cx="10170367" cy="2633857"/>
          </a:xfrm>
          <a:prstGeom prst="rect">
            <a:avLst/>
          </a:prstGeom>
        </p:spPr>
      </p:pic>
    </p:spTree>
    <p:extLst>
      <p:ext uri="{BB962C8B-B14F-4D97-AF65-F5344CB8AC3E}">
        <p14:creationId xmlns:p14="http://schemas.microsoft.com/office/powerpoint/2010/main" val="364077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2D96BFF7-2DE6-451C-B6B9-14D26ED6A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845" y="681037"/>
            <a:ext cx="7088155" cy="2453321"/>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A2C03E0D-DCA3-4728-BD2F-F67C6751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845" y="3358633"/>
            <a:ext cx="7088155" cy="2594054"/>
          </a:xfrm>
          <a:prstGeom prst="rect">
            <a:avLst/>
          </a:prstGeom>
        </p:spPr>
      </p:pic>
      <p:sp>
        <p:nvSpPr>
          <p:cNvPr id="10" name="TextBox 9">
            <a:extLst>
              <a:ext uri="{FF2B5EF4-FFF2-40B4-BE49-F238E27FC236}">
                <a16:creationId xmlns:a16="http://schemas.microsoft.com/office/drawing/2014/main" id="{2ED31545-BA34-4667-8691-231669BEF1FC}"/>
              </a:ext>
            </a:extLst>
          </p:cNvPr>
          <p:cNvSpPr txBox="1"/>
          <p:nvPr/>
        </p:nvSpPr>
        <p:spPr>
          <a:xfrm>
            <a:off x="569167" y="1101012"/>
            <a:ext cx="432007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Timestamp was dropped as I won't be using time for visualizations, and it’s not needed for predictions.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tag column had a lot of missing values and  didn’t add any value to our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The race and education columns had a lot of null values and there are other correlated one hot encoded columns within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dirty="0" err="1"/>
              <a:t>Otherdetails</a:t>
            </a:r>
            <a:r>
              <a:rPr lang="en-US" dirty="0"/>
              <a:t> and </a:t>
            </a:r>
            <a:r>
              <a:rPr lang="en-US" dirty="0" err="1"/>
              <a:t>RowNumber</a:t>
            </a:r>
            <a:r>
              <a:rPr lang="en-US" dirty="0"/>
              <a:t> were redundant columns with information already specified else where in the data.</a:t>
            </a:r>
          </a:p>
        </p:txBody>
      </p:sp>
    </p:spTree>
    <p:extLst>
      <p:ext uri="{BB962C8B-B14F-4D97-AF65-F5344CB8AC3E}">
        <p14:creationId xmlns:p14="http://schemas.microsoft.com/office/powerpoint/2010/main" val="333688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FFE6FB2F-AC12-4012-AE61-33F635B2E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069" y="385762"/>
            <a:ext cx="4276725" cy="6086475"/>
          </a:xfrm>
          <a:prstGeom prst="rect">
            <a:avLst/>
          </a:prstGeom>
        </p:spPr>
      </p:pic>
      <p:sp>
        <p:nvSpPr>
          <p:cNvPr id="6" name="TextBox 5">
            <a:extLst>
              <a:ext uri="{FF2B5EF4-FFF2-40B4-BE49-F238E27FC236}">
                <a16:creationId xmlns:a16="http://schemas.microsoft.com/office/drawing/2014/main" id="{A4DF498F-511E-42E9-BEA7-3EEFD7E833F3}"/>
              </a:ext>
            </a:extLst>
          </p:cNvPr>
          <p:cNvSpPr txBox="1"/>
          <p:nvPr/>
        </p:nvSpPr>
        <p:spPr>
          <a:xfrm>
            <a:off x="992155" y="2901820"/>
            <a:ext cx="5103845" cy="923330"/>
          </a:xfrm>
          <a:prstGeom prst="rect">
            <a:avLst/>
          </a:prstGeom>
          <a:noFill/>
        </p:spPr>
        <p:txBody>
          <a:bodyPr wrap="square" rtlCol="0">
            <a:spAutoFit/>
          </a:bodyPr>
          <a:lstStyle/>
          <a:p>
            <a:r>
              <a:rPr lang="en-US" dirty="0"/>
              <a:t>There were a lot of data points that were missing within this data and were handled after this point in many interesting ways.</a:t>
            </a:r>
          </a:p>
        </p:txBody>
      </p:sp>
    </p:spTree>
    <p:extLst>
      <p:ext uri="{BB962C8B-B14F-4D97-AF65-F5344CB8AC3E}">
        <p14:creationId xmlns:p14="http://schemas.microsoft.com/office/powerpoint/2010/main" val="374842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92A0209-C7E7-45C8-AD74-6FC0E4072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507" y="0"/>
            <a:ext cx="8228985" cy="4189445"/>
          </a:xfrm>
          <a:prstGeom prst="rect">
            <a:avLst/>
          </a:prstGeom>
        </p:spPr>
      </p:pic>
      <p:sp>
        <p:nvSpPr>
          <p:cNvPr id="6" name="TextBox 5">
            <a:extLst>
              <a:ext uri="{FF2B5EF4-FFF2-40B4-BE49-F238E27FC236}">
                <a16:creationId xmlns:a16="http://schemas.microsoft.com/office/drawing/2014/main" id="{AA99CEBE-A868-4B61-8731-1074C8745825}"/>
              </a:ext>
            </a:extLst>
          </p:cNvPr>
          <p:cNvSpPr txBox="1"/>
          <p:nvPr/>
        </p:nvSpPr>
        <p:spPr>
          <a:xfrm>
            <a:off x="3911066" y="4295163"/>
            <a:ext cx="8649477" cy="369332"/>
          </a:xfrm>
          <a:prstGeom prst="rect">
            <a:avLst/>
          </a:prstGeom>
          <a:noFill/>
        </p:spPr>
        <p:txBody>
          <a:bodyPr wrap="square" rtlCol="0">
            <a:spAutoFit/>
          </a:bodyPr>
          <a:lstStyle/>
          <a:p>
            <a:pPr marL="285750" indent="-285750">
              <a:buFont typeface="Arial" panose="020B0604020202020204" pitchFamily="34" charset="0"/>
              <a:buChar char="•"/>
            </a:pPr>
            <a:r>
              <a:rPr lang="en-US" dirty="0"/>
              <a:t>5 Missing Values in Company column</a:t>
            </a:r>
          </a:p>
        </p:txBody>
      </p:sp>
      <p:sp>
        <p:nvSpPr>
          <p:cNvPr id="2" name="TextBox 1">
            <a:extLst>
              <a:ext uri="{FF2B5EF4-FFF2-40B4-BE49-F238E27FC236}">
                <a16:creationId xmlns:a16="http://schemas.microsoft.com/office/drawing/2014/main" id="{9D8677FD-DEBE-4021-827A-126BDAE73446}"/>
              </a:ext>
            </a:extLst>
          </p:cNvPr>
          <p:cNvSpPr txBox="1"/>
          <p:nvPr/>
        </p:nvSpPr>
        <p:spPr>
          <a:xfrm>
            <a:off x="1981507" y="4899171"/>
            <a:ext cx="8362119" cy="646331"/>
          </a:xfrm>
          <a:prstGeom prst="rect">
            <a:avLst/>
          </a:prstGeom>
          <a:noFill/>
        </p:spPr>
        <p:txBody>
          <a:bodyPr wrap="square" rtlCol="0">
            <a:spAutoFit/>
          </a:bodyPr>
          <a:lstStyle/>
          <a:p>
            <a:pPr marL="285750" indent="-285750">
              <a:buFont typeface="Arial" panose="020B0604020202020204" pitchFamily="34" charset="0"/>
              <a:buChar char="•"/>
            </a:pPr>
            <a:r>
              <a:rPr lang="en-US" dirty="0"/>
              <a:t>Since there are 1632 different companies, I changed all companies within FAANG to FAANG and others to </a:t>
            </a:r>
            <a:r>
              <a:rPr lang="en-US" dirty="0" err="1"/>
              <a:t>not_FAANG</a:t>
            </a:r>
            <a:endParaRPr lang="en-US" dirty="0"/>
          </a:p>
        </p:txBody>
      </p:sp>
    </p:spTree>
    <p:extLst>
      <p:ext uri="{BB962C8B-B14F-4D97-AF65-F5344CB8AC3E}">
        <p14:creationId xmlns:p14="http://schemas.microsoft.com/office/powerpoint/2010/main" val="367738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CD4615AC-C791-4977-A5A2-193B27713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934" y="-1"/>
            <a:ext cx="9584132" cy="2852258"/>
          </a:xfrm>
          <a:prstGeom prst="rect">
            <a:avLst/>
          </a:prstGeom>
        </p:spPr>
      </p:pic>
      <p:sp>
        <p:nvSpPr>
          <p:cNvPr id="2" name="TextBox 1">
            <a:extLst>
              <a:ext uri="{FF2B5EF4-FFF2-40B4-BE49-F238E27FC236}">
                <a16:creationId xmlns:a16="http://schemas.microsoft.com/office/drawing/2014/main" id="{53FCD232-A4D5-46D0-ABE2-B875217F5316}"/>
              </a:ext>
            </a:extLst>
          </p:cNvPr>
          <p:cNvSpPr txBox="1"/>
          <p:nvPr/>
        </p:nvSpPr>
        <p:spPr>
          <a:xfrm>
            <a:off x="1568741" y="3429000"/>
            <a:ext cx="896783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Missing values within gender column most likely are due to workers not wanting to share that information or other unknown reasons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Filled all missing values with “unknown”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Replaced other inconsistencies within the column</a:t>
            </a:r>
          </a:p>
        </p:txBody>
      </p:sp>
    </p:spTree>
    <p:extLst>
      <p:ext uri="{BB962C8B-B14F-4D97-AF65-F5344CB8AC3E}">
        <p14:creationId xmlns:p14="http://schemas.microsoft.com/office/powerpoint/2010/main" val="46571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website&#10;&#10;Description automatically generated">
            <a:extLst>
              <a:ext uri="{FF2B5EF4-FFF2-40B4-BE49-F238E27FC236}">
                <a16:creationId xmlns:a16="http://schemas.microsoft.com/office/drawing/2014/main" id="{1F3094CF-9E5A-4ABB-B52E-4CABEE5A7A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46012"/>
            <a:ext cx="10515600" cy="1434712"/>
          </a:xfrm>
        </p:spPr>
      </p:pic>
      <p:sp>
        <p:nvSpPr>
          <p:cNvPr id="6" name="TextBox 5">
            <a:extLst>
              <a:ext uri="{FF2B5EF4-FFF2-40B4-BE49-F238E27FC236}">
                <a16:creationId xmlns:a16="http://schemas.microsoft.com/office/drawing/2014/main" id="{6E3A1A33-A2B9-4C7E-A318-33BD1620569B}"/>
              </a:ext>
            </a:extLst>
          </p:cNvPr>
          <p:cNvSpPr txBox="1"/>
          <p:nvPr/>
        </p:nvSpPr>
        <p:spPr>
          <a:xfrm>
            <a:off x="1492898" y="3806890"/>
            <a:ext cx="94705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levels column this was focused on trying to specify a worker's job position or ‘level’ at the company. </a:t>
            </a:r>
          </a:p>
          <a:p>
            <a:pPr marL="285750" indent="-285750">
              <a:buFont typeface="Arial" panose="020B0604020202020204" pitchFamily="34" charset="0"/>
              <a:buChar char="•"/>
            </a:pPr>
            <a:r>
              <a:rPr lang="en-US" dirty="0"/>
              <a:t>There are other columns within the data set that relay a similar or same story/idea. So, to limit the redundancy this column was dropped. </a:t>
            </a:r>
          </a:p>
        </p:txBody>
      </p:sp>
    </p:spTree>
    <p:extLst>
      <p:ext uri="{BB962C8B-B14F-4D97-AF65-F5344CB8AC3E}">
        <p14:creationId xmlns:p14="http://schemas.microsoft.com/office/powerpoint/2010/main" val="144422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8BB0570D-F49D-41BD-B1B7-46DD560C3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772" y="0"/>
            <a:ext cx="8010456" cy="4096138"/>
          </a:xfrm>
          <a:prstGeom prst="rect">
            <a:avLst/>
          </a:prstGeom>
        </p:spPr>
      </p:pic>
      <p:sp>
        <p:nvSpPr>
          <p:cNvPr id="2" name="TextBox 1">
            <a:extLst>
              <a:ext uri="{FF2B5EF4-FFF2-40B4-BE49-F238E27FC236}">
                <a16:creationId xmlns:a16="http://schemas.microsoft.com/office/drawing/2014/main" id="{14857B62-CA3D-4C51-BB32-9034B1B2FBA6}"/>
              </a:ext>
            </a:extLst>
          </p:cNvPr>
          <p:cNvSpPr txBox="1"/>
          <p:nvPr/>
        </p:nvSpPr>
        <p:spPr>
          <a:xfrm>
            <a:off x="1669409" y="4446165"/>
            <a:ext cx="873294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Split country column values by the last value to get the countries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Fix inconsistent states abv that were listed to be under United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Dropped Lactation and </a:t>
            </a:r>
            <a:r>
              <a:rPr lang="en-US" dirty="0" err="1"/>
              <a:t>cityId</a:t>
            </a:r>
            <a:r>
              <a:rPr lang="en-US" dirty="0"/>
              <a:t> columns as they are no longer needed</a:t>
            </a:r>
          </a:p>
        </p:txBody>
      </p:sp>
    </p:spTree>
    <p:extLst>
      <p:ext uri="{BB962C8B-B14F-4D97-AF65-F5344CB8AC3E}">
        <p14:creationId xmlns:p14="http://schemas.microsoft.com/office/powerpoint/2010/main" val="4277493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978DE6ED-2E3E-4E59-89A2-790FD9DA3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401359"/>
          </a:xfrm>
          <a:prstGeom prst="rect">
            <a:avLst/>
          </a:prstGeom>
        </p:spPr>
      </p:pic>
      <p:sp>
        <p:nvSpPr>
          <p:cNvPr id="6" name="TextBox 5">
            <a:extLst>
              <a:ext uri="{FF2B5EF4-FFF2-40B4-BE49-F238E27FC236}">
                <a16:creationId xmlns:a16="http://schemas.microsoft.com/office/drawing/2014/main" id="{FCA4FE06-7755-4E9E-BC91-574B066064BC}"/>
              </a:ext>
            </a:extLst>
          </p:cNvPr>
          <p:cNvSpPr txBox="1"/>
          <p:nvPr/>
        </p:nvSpPr>
        <p:spPr>
          <a:xfrm>
            <a:off x="1772816" y="4879910"/>
            <a:ext cx="8985380" cy="646331"/>
          </a:xfrm>
          <a:prstGeom prst="rect">
            <a:avLst/>
          </a:prstGeom>
          <a:noFill/>
        </p:spPr>
        <p:txBody>
          <a:bodyPr wrap="square" rtlCol="0">
            <a:spAutoFit/>
          </a:bodyPr>
          <a:lstStyle/>
          <a:p>
            <a:pPr marL="285750" indent="-285750">
              <a:buFont typeface="Arial" panose="020B0604020202020204" pitchFamily="34" charset="0"/>
              <a:buChar char="•"/>
            </a:pPr>
            <a:r>
              <a:rPr lang="en-US" dirty="0"/>
              <a:t>After research I found how others have combatted the missing data within this column and found that they used median to fill the missing values to help with the gap in the hist plot.</a:t>
            </a:r>
          </a:p>
        </p:txBody>
      </p:sp>
    </p:spTree>
    <p:extLst>
      <p:ext uri="{BB962C8B-B14F-4D97-AF65-F5344CB8AC3E}">
        <p14:creationId xmlns:p14="http://schemas.microsoft.com/office/powerpoint/2010/main" val="1264195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508</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Salary Prediction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Cleaning</dc:title>
  <dc:creator>Spencer Reno</dc:creator>
  <cp:lastModifiedBy>Spencer Reno</cp:lastModifiedBy>
  <cp:revision>4</cp:revision>
  <dcterms:created xsi:type="dcterms:W3CDTF">2021-10-26T22:49:10Z</dcterms:created>
  <dcterms:modified xsi:type="dcterms:W3CDTF">2021-11-06T07:19:28Z</dcterms:modified>
</cp:coreProperties>
</file>