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2" r:id="rId4"/>
    <p:sldId id="265" r:id="rId5"/>
    <p:sldId id="266" r:id="rId6"/>
    <p:sldId id="270" r:id="rId7"/>
    <p:sldId id="268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F4AA-448E-8C42-9AB3-42FD0FD657F7}" type="datetimeFigureOut">
              <a:rPr lang="en-US" smtClean="0"/>
              <a:pPr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B838-E6A5-7C4A-8481-491BCFC57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F4AA-448E-8C42-9AB3-42FD0FD657F7}" type="datetimeFigureOut">
              <a:rPr lang="en-US" smtClean="0"/>
              <a:pPr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B838-E6A5-7C4A-8481-491BCFC57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F4AA-448E-8C42-9AB3-42FD0FD657F7}" type="datetimeFigureOut">
              <a:rPr lang="en-US" smtClean="0"/>
              <a:pPr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B838-E6A5-7C4A-8481-491BCFC57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F4AA-448E-8C42-9AB3-42FD0FD657F7}" type="datetimeFigureOut">
              <a:rPr lang="en-US" smtClean="0"/>
              <a:pPr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B838-E6A5-7C4A-8481-491BCFC57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F4AA-448E-8C42-9AB3-42FD0FD657F7}" type="datetimeFigureOut">
              <a:rPr lang="en-US" smtClean="0"/>
              <a:pPr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B838-E6A5-7C4A-8481-491BCFC57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F4AA-448E-8C42-9AB3-42FD0FD657F7}" type="datetimeFigureOut">
              <a:rPr lang="en-US" smtClean="0"/>
              <a:pPr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B838-E6A5-7C4A-8481-491BCFC57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F4AA-448E-8C42-9AB3-42FD0FD657F7}" type="datetimeFigureOut">
              <a:rPr lang="en-US" smtClean="0"/>
              <a:pPr/>
              <a:t>3/7/17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B838-E6A5-7C4A-8481-491BCFC57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F4AA-448E-8C42-9AB3-42FD0FD657F7}" type="datetimeFigureOut">
              <a:rPr lang="en-US" smtClean="0"/>
              <a:pPr/>
              <a:t>3/7/17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B838-E6A5-7C4A-8481-491BCFC57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F4AA-448E-8C42-9AB3-42FD0FD657F7}" type="datetimeFigureOut">
              <a:rPr lang="en-US" smtClean="0"/>
              <a:pPr/>
              <a:t>3/7/17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B838-E6A5-7C4A-8481-491BCFC57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F4AA-448E-8C42-9AB3-42FD0FD657F7}" type="datetimeFigureOut">
              <a:rPr lang="en-US" smtClean="0"/>
              <a:pPr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B838-E6A5-7C4A-8481-491BCFC57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F4AA-448E-8C42-9AB3-42FD0FD657F7}" type="datetimeFigureOut">
              <a:rPr lang="en-US" smtClean="0"/>
              <a:pPr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5B838-E6A5-7C4A-8481-491BCFC57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CF4AA-448E-8C42-9AB3-42FD0FD657F7}" type="datetimeFigureOut">
              <a:rPr lang="en-US" smtClean="0"/>
              <a:pPr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5B838-E6A5-7C4A-8481-491BCFC57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#5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notes for</a:t>
            </a:r>
          </a:p>
          <a:p>
            <a:r>
              <a:rPr lang="en-US" dirty="0" smtClean="0"/>
              <a:t>CSCI-GA.2590</a:t>
            </a:r>
          </a:p>
          <a:p>
            <a:r>
              <a:rPr lang="en-US" dirty="0" smtClean="0"/>
              <a:t>Prof. Grishman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Project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Indviduals</a:t>
            </a:r>
            <a:r>
              <a:rPr lang="en-US" dirty="0" smtClean="0"/>
              <a:t> or groups of 2 or 3 (or more?)</a:t>
            </a:r>
          </a:p>
          <a:p>
            <a:r>
              <a:rPr lang="en-US" dirty="0" smtClean="0"/>
              <a:t>Avoid pure bag of words</a:t>
            </a:r>
          </a:p>
          <a:p>
            <a:r>
              <a:rPr lang="en-US" dirty="0" smtClean="0"/>
              <a:t>Evaluation important</a:t>
            </a:r>
          </a:p>
          <a:p>
            <a:r>
              <a:rPr lang="en-US" dirty="0" smtClean="0"/>
              <a:t>Can build a basic component</a:t>
            </a:r>
          </a:p>
          <a:p>
            <a:pPr lvl="2"/>
            <a:r>
              <a:rPr lang="en-US" dirty="0" smtClean="0"/>
              <a:t>Word segmentation, POS, named entity, </a:t>
            </a:r>
            <a:r>
              <a:rPr lang="en-US" dirty="0" err="1" smtClean="0"/>
              <a:t>coreference</a:t>
            </a:r>
            <a:r>
              <a:rPr lang="en-US" dirty="0" smtClean="0"/>
              <a:t>, </a:t>
            </a:r>
            <a:r>
              <a:rPr lang="en-US" dirty="0" err="1" smtClean="0"/>
              <a:t>Wikification</a:t>
            </a:r>
            <a:r>
              <a:rPr lang="en-US" dirty="0" smtClean="0"/>
              <a:t>, time phrases, relations</a:t>
            </a:r>
          </a:p>
          <a:p>
            <a:r>
              <a:rPr lang="en-US" dirty="0" smtClean="0"/>
              <a:t>Or build a larger system (IE, QA) using existing components</a:t>
            </a:r>
          </a:p>
          <a:p>
            <a:pPr lvl="2"/>
            <a:r>
              <a:rPr lang="en-US" dirty="0" smtClean="0"/>
              <a:t>NLTK, </a:t>
            </a:r>
            <a:r>
              <a:rPr lang="en-US" dirty="0" err="1" smtClean="0"/>
              <a:t>OpenNLP</a:t>
            </a:r>
            <a:r>
              <a:rPr lang="en-US" dirty="0" smtClean="0"/>
              <a:t>, Stanford tools, …</a:t>
            </a:r>
          </a:p>
          <a:p>
            <a:r>
              <a:rPr lang="en-US" dirty="0" smtClean="0"/>
              <a:t>Or write a paper</a:t>
            </a:r>
          </a:p>
          <a:p>
            <a:r>
              <a:rPr lang="en-US" dirty="0" smtClean="0"/>
              <a:t>… will discuss more after Spring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Maxent</a:t>
            </a:r>
            <a:r>
              <a:rPr lang="en-US" dirty="0" smtClean="0"/>
              <a:t>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Input file to train a </a:t>
            </a:r>
            <a:r>
              <a:rPr lang="en-US" dirty="0" err="1" smtClean="0"/>
              <a:t>maxent</a:t>
            </a:r>
            <a:r>
              <a:rPr lang="en-US" dirty="0" smtClean="0"/>
              <a:t> model:</a:t>
            </a:r>
          </a:p>
          <a:p>
            <a:pPr lvl="1"/>
            <a:r>
              <a:rPr lang="en-US" dirty="0" smtClean="0"/>
              <a:t>One line for each data point</a:t>
            </a:r>
          </a:p>
          <a:p>
            <a:pPr lvl="1"/>
            <a:r>
              <a:rPr lang="en-US" dirty="0" smtClean="0"/>
              <a:t>Each line consists of a set of properties E1, E2, … of this data point, followed by the tag to be assigned</a:t>
            </a:r>
            <a:br>
              <a:rPr lang="en-US" dirty="0" smtClean="0"/>
            </a:br>
            <a:r>
              <a:rPr lang="en-US" dirty="0" smtClean="0"/>
              <a:t>(blank separated)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E</a:t>
            </a:r>
            <a:r>
              <a:rPr lang="en-US" dirty="0" smtClean="0"/>
              <a:t>1  </a:t>
            </a:r>
            <a:r>
              <a:rPr lang="en-US" dirty="0"/>
              <a:t>E</a:t>
            </a:r>
            <a:r>
              <a:rPr lang="en-US" dirty="0" smtClean="0"/>
              <a:t>2  </a:t>
            </a:r>
            <a:r>
              <a:rPr lang="en-US" dirty="0"/>
              <a:t> </a:t>
            </a:r>
            <a:r>
              <a:rPr lang="en-US" dirty="0" smtClean="0"/>
              <a:t>E</a:t>
            </a:r>
            <a:r>
              <a:rPr lang="en-US" dirty="0" smtClean="0"/>
              <a:t>3 … T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 err="1" smtClean="0"/>
              <a:t>Ei</a:t>
            </a:r>
            <a:r>
              <a:rPr lang="en-US" dirty="0" smtClean="0"/>
              <a:t> &amp; T corresponds to an indicator </a:t>
            </a:r>
            <a:r>
              <a:rPr lang="en-US" dirty="0" err="1" smtClean="0"/>
              <a:t>fcn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 err="1" smtClean="0"/>
              <a:t>Ei</a:t>
            </a:r>
            <a:r>
              <a:rPr lang="en-US" dirty="0" smtClean="0"/>
              <a:t> typically written as a feature-value pair</a:t>
            </a:r>
          </a:p>
          <a:p>
            <a:pPr marL="457200" lvl="1" indent="0" algn="ctr">
              <a:buNone/>
            </a:pPr>
            <a:r>
              <a:rPr lang="en-US" dirty="0" err="1" smtClean="0"/>
              <a:t>tokenLength</a:t>
            </a:r>
            <a:r>
              <a:rPr lang="en-US" dirty="0" smtClean="0"/>
              <a:t>=5</a:t>
            </a:r>
          </a:p>
          <a:p>
            <a:r>
              <a:rPr lang="en-US" dirty="0"/>
              <a:t>b</a:t>
            </a:r>
            <a:r>
              <a:rPr lang="en-US" dirty="0" smtClean="0"/>
              <a:t>ut software doesn’t care about this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feature values may be arbitrary functions of the words in the sentence and the prior state (for an MEMM)</a:t>
            </a:r>
          </a:p>
          <a:p>
            <a:endParaRPr lang="en-US" dirty="0"/>
          </a:p>
          <a:p>
            <a:r>
              <a:rPr lang="en-US" dirty="0" smtClean="0"/>
              <a:t>Your job is to select useful functions</a:t>
            </a:r>
          </a:p>
          <a:p>
            <a:pPr lvl="2"/>
            <a:r>
              <a:rPr lang="en-US" dirty="0" smtClean="0"/>
              <a:t>And then write code (“the feature builder”) which reads in a sequence of tokens and writes out, for each token, a line with a set of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94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1"/>
            <a:ext cx="1331357" cy="886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Training data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19949" y="1600201"/>
            <a:ext cx="1331357" cy="886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FF0000"/>
                </a:solidFill>
              </a:rPr>
              <a:t>Maxent</a:t>
            </a:r>
            <a:r>
              <a:rPr lang="en-US" sz="2000" dirty="0" smtClean="0">
                <a:solidFill>
                  <a:srgbClr val="FF0000"/>
                </a:solidFill>
              </a:rPr>
              <a:t> model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861" y="1600201"/>
            <a:ext cx="1331357" cy="886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Training features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19947" y="3998426"/>
            <a:ext cx="1331359" cy="886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Response file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09861" y="5230796"/>
            <a:ext cx="1331357" cy="886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Key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09861" y="3372553"/>
            <a:ext cx="1331357" cy="886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Test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features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" y="3372553"/>
            <a:ext cx="1331357" cy="886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Test data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1788557" y="1824626"/>
            <a:ext cx="2121304" cy="46510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Feature builder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1788557" y="3533325"/>
            <a:ext cx="2121304" cy="46510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Feature builder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5287794" y="1443701"/>
            <a:ext cx="1832155" cy="120007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Maxent</a:t>
            </a:r>
            <a:r>
              <a:rPr lang="en-US" dirty="0" smtClean="0">
                <a:solidFill>
                  <a:srgbClr val="FF0000"/>
                </a:solidFill>
              </a:rPr>
              <a:t> trainer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stCxn id="11" idx="3"/>
          </p:cNvCxnSpPr>
          <p:nvPr/>
        </p:nvCxnSpPr>
        <p:spPr>
          <a:xfrm flipV="1">
            <a:off x="5241218" y="3533325"/>
            <a:ext cx="643136" cy="282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698621" y="2643772"/>
            <a:ext cx="902748" cy="41516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741268" y="3045914"/>
            <a:ext cx="1378681" cy="65327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tagger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528235" y="3533325"/>
            <a:ext cx="591712" cy="4651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119947" y="5420213"/>
            <a:ext cx="1566853" cy="8586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score</a:t>
            </a:r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0" idx="3"/>
          </p:cNvCxnSpPr>
          <p:nvPr/>
        </p:nvCxnSpPr>
        <p:spPr>
          <a:xfrm>
            <a:off x="5241218" y="5673946"/>
            <a:ext cx="1878732" cy="10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7" idx="0"/>
          </p:cNvCxnSpPr>
          <p:nvPr/>
        </p:nvCxnSpPr>
        <p:spPr>
          <a:xfrm>
            <a:off x="7815996" y="4884726"/>
            <a:ext cx="87378" cy="535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790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examples, we will use </a:t>
            </a:r>
            <a:r>
              <a:rPr lang="en-US" dirty="0" err="1" smtClean="0"/>
              <a:t>maxent</a:t>
            </a:r>
            <a:r>
              <a:rPr lang="en-US" dirty="0" smtClean="0"/>
              <a:t> to build a POS tagger</a:t>
            </a:r>
          </a:p>
          <a:p>
            <a:pPr lvl="1"/>
            <a:r>
              <a:rPr lang="en-US" dirty="0" smtClean="0"/>
              <a:t>Using a small corpus (100K words)</a:t>
            </a:r>
          </a:p>
          <a:p>
            <a:pPr lvl="1"/>
            <a:endParaRPr lang="en-US" dirty="0"/>
          </a:p>
          <a:p>
            <a:r>
              <a:rPr lang="en-US" dirty="0" smtClean="0"/>
              <a:t>First example:  only feature is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88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an MEMM, prediction of next state will depend on prior state</a:t>
            </a:r>
          </a:p>
          <a:p>
            <a:r>
              <a:rPr lang="en-US" dirty="0" smtClean="0"/>
              <a:t>Symbol ‘@@’ represents prior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861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Conjoined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have one feature representing conjunction of two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5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3179</TotalTime>
  <Words>280</Words>
  <Application>Microsoft Macintosh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Assignment #5</vt:lpstr>
      <vt:lpstr>Term Project Thoughts</vt:lpstr>
      <vt:lpstr>Using the Maxent Software</vt:lpstr>
      <vt:lpstr>Feature Engineering</vt:lpstr>
      <vt:lpstr>Data Flow</vt:lpstr>
      <vt:lpstr>Examples</vt:lpstr>
      <vt:lpstr>Prior state</vt:lpstr>
      <vt:lpstr>Conjoined features</vt:lpstr>
    </vt:vector>
  </TitlesOfParts>
  <Company>New York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‘label bias’ problem: MEMMs and CRFs</dc:title>
  <dc:creator>Ralph Grishman</dc:creator>
  <cp:lastModifiedBy>Ralph Grishman</cp:lastModifiedBy>
  <cp:revision>23</cp:revision>
  <dcterms:created xsi:type="dcterms:W3CDTF">2016-02-29T16:46:40Z</dcterms:created>
  <dcterms:modified xsi:type="dcterms:W3CDTF">2017-03-09T13:32:12Z</dcterms:modified>
</cp:coreProperties>
</file>