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58" r:id="rId6"/>
    <p:sldId id="262" r:id="rId7"/>
    <p:sldId id="263" r:id="rId8"/>
    <p:sldId id="260" r:id="rId9"/>
    <p:sldId id="264" r:id="rId10"/>
    <p:sldId id="265" r:id="rId11"/>
    <p:sldId id="267" r:id="rId12"/>
    <p:sldId id="266" r:id="rId13"/>
    <p:sldId id="268" r:id="rId14"/>
    <p:sldId id="269" r:id="rId15"/>
    <p:sldId id="271" r:id="rId16"/>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9" d="100"/>
          <a:sy n="169" d="100"/>
        </p:scale>
        <p:origin x="645" y="-1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3A7B76C-F787-49D0-9104-7559F9160E79}" type="datetimeFigureOut">
              <a:rPr lang="en-US" smtClean="0"/>
              <a:t>1/13/2022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044954D-A40A-416C-A744-2ADE1AF39E5F}" type="slidenum">
              <a:rPr lang="en-US" smtClean="0"/>
              <a:t>‹#›</a:t>
            </a:fld>
            <a:endParaRPr lang="en-US"/>
          </a:p>
        </p:txBody>
      </p:sp>
    </p:spTree>
    <p:extLst>
      <p:ext uri="{BB962C8B-B14F-4D97-AF65-F5344CB8AC3E}">
        <p14:creationId xmlns:p14="http://schemas.microsoft.com/office/powerpoint/2010/main" val="266162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486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52200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89659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5301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349643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2770771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94066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793390"/>
            <a:ext cx="7940481" cy="610820"/>
          </a:xfrm>
        </p:spPr>
        <p:txBody>
          <a:bodyPr>
            <a:normAutofit/>
          </a:bodyPr>
          <a:lstStyle>
            <a:lvl1pPr marL="0" indent="0" algn="r">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176495BC-6165-4D9E-84F1-1B380BD3AD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566315" cy="572644"/>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8046"/>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8046"/>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54E154FB-3404-4995-93A8-58289BE2A56B}"/>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066" y="1808225"/>
            <a:ext cx="5344674" cy="1374345"/>
          </a:xfrm>
        </p:spPr>
        <p:txBody>
          <a:bodyPr>
            <a:normAutofit fontScale="90000"/>
          </a:bodyPr>
          <a:lstStyle/>
          <a:p>
            <a:r>
              <a:rPr lang="en-US" b="1" dirty="0"/>
              <a:t>EUR/USD Time Series Analysis</a:t>
            </a:r>
            <a:br>
              <a:rPr lang="en-US" b="1" dirty="0"/>
            </a:br>
            <a:r>
              <a:rPr lang="en-US" b="1" dirty="0"/>
              <a:t>Spencer Buckner</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9D77364-5479-4A75-AD73-4AC0C2AB223F}"/>
              </a:ext>
            </a:extLst>
          </p:cNvPr>
          <p:cNvSpPr>
            <a:spLocks noGrp="1"/>
          </p:cNvSpPr>
          <p:nvPr>
            <p:ph type="title"/>
          </p:nvPr>
        </p:nvSpPr>
        <p:spPr>
          <a:xfrm>
            <a:off x="2281425" y="433880"/>
            <a:ext cx="6566315" cy="572644"/>
          </a:xfrm>
        </p:spPr>
        <p:txBody>
          <a:bodyPr anchor="ctr">
            <a:normAutofit/>
          </a:bodyPr>
          <a:lstStyle/>
          <a:p>
            <a:pPr algn="ctr">
              <a:lnSpc>
                <a:spcPct val="90000"/>
              </a:lnSpc>
            </a:pPr>
            <a:r>
              <a:rPr lang="en-US" sz="3300" dirty="0"/>
              <a:t>Rolling Average/STD Correlation</a:t>
            </a:r>
          </a:p>
        </p:txBody>
      </p:sp>
      <p:pic>
        <p:nvPicPr>
          <p:cNvPr id="3" name="Picture 2" descr="A picture containing chart&#10;&#10;Description automatically generated">
            <a:extLst>
              <a:ext uri="{FF2B5EF4-FFF2-40B4-BE49-F238E27FC236}">
                <a16:creationId xmlns:a16="http://schemas.microsoft.com/office/drawing/2014/main" id="{433A618D-FC5D-435C-8986-95FACD2E9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770" y="1044700"/>
            <a:ext cx="3817048" cy="3817048"/>
          </a:xfrm>
          <a:prstGeom prst="rect">
            <a:avLst/>
          </a:prstGeom>
          <a:noFill/>
        </p:spPr>
      </p:pic>
    </p:spTree>
    <p:extLst>
      <p:ext uri="{BB962C8B-B14F-4D97-AF65-F5344CB8AC3E}">
        <p14:creationId xmlns:p14="http://schemas.microsoft.com/office/powerpoint/2010/main" val="167337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Modeling</a:t>
            </a:r>
          </a:p>
        </p:txBody>
      </p:sp>
      <p:sp>
        <p:nvSpPr>
          <p:cNvPr id="3" name="Content Placeholder 2"/>
          <p:cNvSpPr>
            <a:spLocks noGrp="1"/>
          </p:cNvSpPr>
          <p:nvPr>
            <p:ph idx="1"/>
          </p:nvPr>
        </p:nvSpPr>
        <p:spPr/>
        <p:txBody>
          <a:bodyPr>
            <a:normAutofit fontScale="85000" lnSpcReduction="20000"/>
          </a:bodyPr>
          <a:lstStyle/>
          <a:p>
            <a:r>
              <a:rPr lang="en-US" dirty="0"/>
              <a:t>LSTM Model (Long Short-Term Model)</a:t>
            </a:r>
          </a:p>
          <a:p>
            <a:pPr lvl="1"/>
            <a:r>
              <a:rPr lang="en-US" dirty="0"/>
              <a:t>Recurrent Neural Network Model</a:t>
            </a:r>
          </a:p>
          <a:p>
            <a:pPr lvl="1"/>
            <a:r>
              <a:rPr lang="en-US" dirty="0"/>
              <a:t>Uses a progression of gates each with its own RNN that will keep, forget, or ignore data points based on a probability model</a:t>
            </a:r>
          </a:p>
          <a:p>
            <a:pPr lvl="1"/>
            <a:r>
              <a:rPr lang="en-US" dirty="0"/>
              <a:t>Helps solve large problems simple RNN’s face with gradient descent since RNN can keep, forget, or ignore values</a:t>
            </a:r>
          </a:p>
          <a:p>
            <a:pPr lvl="1"/>
            <a:r>
              <a:rPr lang="en-US" dirty="0"/>
              <a:t>Mean Absolute Percentage Error (MAPE) – metric used that tracks how far off the model prediction was from the actual value and returns the total mean value on all points</a:t>
            </a:r>
          </a:p>
          <a:p>
            <a:endParaRPr lang="en-US" dirty="0"/>
          </a:p>
          <a:p>
            <a:endParaRPr lang="en-US" dirty="0"/>
          </a:p>
          <a:p>
            <a:endParaRPr lang="en-US" dirty="0"/>
          </a:p>
        </p:txBody>
      </p:sp>
    </p:spTree>
    <p:extLst>
      <p:ext uri="{BB962C8B-B14F-4D97-AF65-F5344CB8AC3E}">
        <p14:creationId xmlns:p14="http://schemas.microsoft.com/office/powerpoint/2010/main" val="119116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51DE58-C246-41AD-BE74-F2234DC9EFC3}"/>
              </a:ext>
            </a:extLst>
          </p:cNvPr>
          <p:cNvSpPr>
            <a:spLocks noGrp="1"/>
          </p:cNvSpPr>
          <p:nvPr>
            <p:ph type="title"/>
          </p:nvPr>
        </p:nvSpPr>
        <p:spPr>
          <a:xfrm>
            <a:off x="2281425" y="433880"/>
            <a:ext cx="6566315" cy="572644"/>
          </a:xfrm>
        </p:spPr>
        <p:txBody>
          <a:bodyPr>
            <a:normAutofit/>
          </a:bodyPr>
          <a:lstStyle/>
          <a:p>
            <a:pPr algn="ctr"/>
            <a:r>
              <a:rPr lang="en-US" sz="3000" dirty="0"/>
              <a:t>Model Prediction vs Actual on Test Data</a:t>
            </a:r>
          </a:p>
        </p:txBody>
      </p:sp>
      <p:pic>
        <p:nvPicPr>
          <p:cNvPr id="6" name="Picture 5" descr="Chart&#10;&#10;Description automatically generated">
            <a:extLst>
              <a:ext uri="{FF2B5EF4-FFF2-40B4-BE49-F238E27FC236}">
                <a16:creationId xmlns:a16="http://schemas.microsoft.com/office/drawing/2014/main" id="{D5B61117-509C-4C55-9483-71F8CECBC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1425" y="1109404"/>
            <a:ext cx="6566315" cy="3381652"/>
          </a:xfrm>
          <a:prstGeom prst="rect">
            <a:avLst/>
          </a:prstGeom>
          <a:noFill/>
        </p:spPr>
      </p:pic>
      <p:sp>
        <p:nvSpPr>
          <p:cNvPr id="7" name="TextBox 6">
            <a:extLst>
              <a:ext uri="{FF2B5EF4-FFF2-40B4-BE49-F238E27FC236}">
                <a16:creationId xmlns:a16="http://schemas.microsoft.com/office/drawing/2014/main" id="{A186E726-AB88-426A-9E90-9F1B6B1DDACA}"/>
              </a:ext>
            </a:extLst>
          </p:cNvPr>
          <p:cNvSpPr txBox="1"/>
          <p:nvPr/>
        </p:nvSpPr>
        <p:spPr>
          <a:xfrm>
            <a:off x="3350360" y="4556915"/>
            <a:ext cx="1832460" cy="369332"/>
          </a:xfrm>
          <a:prstGeom prst="rect">
            <a:avLst/>
          </a:prstGeom>
          <a:noFill/>
        </p:spPr>
        <p:txBody>
          <a:bodyPr wrap="square" rtlCol="0">
            <a:spAutoFit/>
          </a:bodyPr>
          <a:lstStyle/>
          <a:p>
            <a:r>
              <a:rPr lang="en-US" dirty="0"/>
              <a:t>R2 Score = 0.99</a:t>
            </a:r>
          </a:p>
        </p:txBody>
      </p:sp>
    </p:spTree>
    <p:extLst>
      <p:ext uri="{BB962C8B-B14F-4D97-AF65-F5344CB8AC3E}">
        <p14:creationId xmlns:p14="http://schemas.microsoft.com/office/powerpoint/2010/main" val="319656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51DE58-C246-41AD-BE74-F2234DC9EFC3}"/>
              </a:ext>
            </a:extLst>
          </p:cNvPr>
          <p:cNvSpPr>
            <a:spLocks noGrp="1"/>
          </p:cNvSpPr>
          <p:nvPr>
            <p:ph type="title"/>
          </p:nvPr>
        </p:nvSpPr>
        <p:spPr>
          <a:xfrm>
            <a:off x="2281425" y="433880"/>
            <a:ext cx="6566315" cy="572644"/>
          </a:xfrm>
        </p:spPr>
        <p:txBody>
          <a:bodyPr>
            <a:normAutofit fontScale="90000"/>
          </a:bodyPr>
          <a:lstStyle/>
          <a:p>
            <a:pPr algn="ctr"/>
            <a:r>
              <a:rPr lang="en-US" sz="3000" dirty="0"/>
              <a:t>Model Prediction vs Actual on Future Data</a:t>
            </a:r>
          </a:p>
        </p:txBody>
      </p:sp>
      <p:sp>
        <p:nvSpPr>
          <p:cNvPr id="7" name="TextBox 6">
            <a:extLst>
              <a:ext uri="{FF2B5EF4-FFF2-40B4-BE49-F238E27FC236}">
                <a16:creationId xmlns:a16="http://schemas.microsoft.com/office/drawing/2014/main" id="{A186E726-AB88-426A-9E90-9F1B6B1DDACA}"/>
              </a:ext>
            </a:extLst>
          </p:cNvPr>
          <p:cNvSpPr txBox="1"/>
          <p:nvPr/>
        </p:nvSpPr>
        <p:spPr>
          <a:xfrm>
            <a:off x="3350360" y="4556915"/>
            <a:ext cx="1832460" cy="369332"/>
          </a:xfrm>
          <a:prstGeom prst="rect">
            <a:avLst/>
          </a:prstGeom>
          <a:noFill/>
        </p:spPr>
        <p:txBody>
          <a:bodyPr wrap="square" rtlCol="0">
            <a:spAutoFit/>
          </a:bodyPr>
          <a:lstStyle/>
          <a:p>
            <a:r>
              <a:rPr lang="en-US" dirty="0"/>
              <a:t>R2 Score = 0.83</a:t>
            </a:r>
          </a:p>
        </p:txBody>
      </p:sp>
      <p:pic>
        <p:nvPicPr>
          <p:cNvPr id="3" name="Picture 2" descr="Chart&#10;&#10;Description automatically generated">
            <a:extLst>
              <a:ext uri="{FF2B5EF4-FFF2-40B4-BE49-F238E27FC236}">
                <a16:creationId xmlns:a16="http://schemas.microsoft.com/office/drawing/2014/main" id="{576683FB-2928-4691-9270-165C58793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0124" y="1044700"/>
            <a:ext cx="6935812" cy="3584492"/>
          </a:xfrm>
          <a:prstGeom prst="rect">
            <a:avLst/>
          </a:prstGeom>
        </p:spPr>
      </p:pic>
    </p:spTree>
    <p:extLst>
      <p:ext uri="{BB962C8B-B14F-4D97-AF65-F5344CB8AC3E}">
        <p14:creationId xmlns:p14="http://schemas.microsoft.com/office/powerpoint/2010/main" val="8686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51DE58-C246-41AD-BE74-F2234DC9EFC3}"/>
              </a:ext>
            </a:extLst>
          </p:cNvPr>
          <p:cNvSpPr>
            <a:spLocks noGrp="1"/>
          </p:cNvSpPr>
          <p:nvPr>
            <p:ph type="title"/>
          </p:nvPr>
        </p:nvSpPr>
        <p:spPr>
          <a:xfrm>
            <a:off x="2281425" y="433880"/>
            <a:ext cx="6566315" cy="572644"/>
          </a:xfrm>
        </p:spPr>
        <p:txBody>
          <a:bodyPr>
            <a:normAutofit/>
          </a:bodyPr>
          <a:lstStyle/>
          <a:p>
            <a:pPr algn="ctr"/>
            <a:r>
              <a:rPr lang="en-US" sz="3000" dirty="0"/>
              <a:t>Simple Trading Strategies</a:t>
            </a:r>
          </a:p>
        </p:txBody>
      </p:sp>
      <p:pic>
        <p:nvPicPr>
          <p:cNvPr id="4" name="Picture 3" descr="Table&#10;&#10;Description automatically generated">
            <a:extLst>
              <a:ext uri="{FF2B5EF4-FFF2-40B4-BE49-F238E27FC236}">
                <a16:creationId xmlns:a16="http://schemas.microsoft.com/office/drawing/2014/main" id="{C0CC8BA0-689A-4072-BE26-76771BDE5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540" y="1350110"/>
            <a:ext cx="6160987" cy="1832460"/>
          </a:xfrm>
          <a:prstGeom prst="rect">
            <a:avLst/>
          </a:prstGeom>
        </p:spPr>
      </p:pic>
    </p:spTree>
    <p:extLst>
      <p:ext uri="{BB962C8B-B14F-4D97-AF65-F5344CB8AC3E}">
        <p14:creationId xmlns:p14="http://schemas.microsoft.com/office/powerpoint/2010/main" val="359214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Yield curve rates for higher time frame periods all produced higher correlations than their respective short term counter parts. As further models are created, this will be an interesting feature to expand upon. Other economic indicators represented as binary inputs did not seem to add anything to predicting next day bid close.</a:t>
            </a:r>
          </a:p>
          <a:p>
            <a:pPr marL="0" indent="0">
              <a:buNone/>
            </a:pPr>
            <a:endParaRPr lang="en-US" dirty="0"/>
          </a:p>
          <a:p>
            <a:pPr marL="0" indent="0">
              <a:buNone/>
            </a:pPr>
            <a:r>
              <a:rPr lang="en-US" dirty="0"/>
              <a:t>As trends continued, the model was able to stay within a relative range in the same direction as the next day bid close. Due to the model not being able to predict inflection points well, the strategy employed above of buy/sell and holding had several days of losses around these points, but still was able to produce a profit when implementing a risk to reward ratio.</a:t>
            </a:r>
          </a:p>
          <a:p>
            <a:endParaRPr lang="en-US" dirty="0"/>
          </a:p>
          <a:p>
            <a:endParaRPr lang="en-US" dirty="0"/>
          </a:p>
          <a:p>
            <a:endParaRPr lang="en-US" dirty="0"/>
          </a:p>
        </p:txBody>
      </p:sp>
    </p:spTree>
    <p:extLst>
      <p:ext uri="{BB962C8B-B14F-4D97-AF65-F5344CB8AC3E}">
        <p14:creationId xmlns:p14="http://schemas.microsoft.com/office/powerpoint/2010/main" val="262602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a:t>
            </a:r>
          </a:p>
        </p:txBody>
      </p:sp>
      <p:sp>
        <p:nvSpPr>
          <p:cNvPr id="3" name="Content Placeholder 2"/>
          <p:cNvSpPr>
            <a:spLocks noGrp="1"/>
          </p:cNvSpPr>
          <p:nvPr>
            <p:ph idx="1"/>
          </p:nvPr>
        </p:nvSpPr>
        <p:spPr>
          <a:xfrm>
            <a:off x="448965" y="1808225"/>
            <a:ext cx="8246070" cy="3512212"/>
          </a:xfrm>
        </p:spPr>
        <p:txBody>
          <a:bodyPr/>
          <a:lstStyle/>
          <a:p>
            <a:r>
              <a:rPr lang="en-US" dirty="0"/>
              <a:t>Gain better understanding of the EUR/USD currency</a:t>
            </a:r>
          </a:p>
          <a:p>
            <a:r>
              <a:rPr lang="en-US" dirty="0"/>
              <a:t>Explore relationships between technical and fundamental data</a:t>
            </a:r>
          </a:p>
          <a:p>
            <a:r>
              <a:rPr lang="en-US" dirty="0"/>
              <a:t>Goal is to predict next day close pricing of EUR/USD</a:t>
            </a:r>
          </a:p>
          <a:p>
            <a:r>
              <a:rPr lang="en-US" dirty="0"/>
              <a:t>The more accurate our prediction, the better we can use future predictions to predict price movements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 Gathering</a:t>
            </a:r>
          </a:p>
        </p:txBody>
      </p:sp>
      <p:sp>
        <p:nvSpPr>
          <p:cNvPr id="5" name="Content Placeholder 4"/>
          <p:cNvSpPr>
            <a:spLocks noGrp="1"/>
          </p:cNvSpPr>
          <p:nvPr>
            <p:ph idx="1"/>
          </p:nvPr>
        </p:nvSpPr>
        <p:spPr/>
        <p:txBody>
          <a:bodyPr>
            <a:normAutofit/>
          </a:bodyPr>
          <a:lstStyle/>
          <a:p>
            <a:r>
              <a:rPr lang="en-US" dirty="0"/>
              <a:t>2 Schools of thought on data input</a:t>
            </a:r>
          </a:p>
          <a:p>
            <a:pPr lvl="1"/>
            <a:r>
              <a:rPr lang="en-US" dirty="0"/>
              <a:t>Technical Data</a:t>
            </a:r>
          </a:p>
          <a:p>
            <a:pPr lvl="2"/>
            <a:r>
              <a:rPr lang="en-US" dirty="0"/>
              <a:t>Kaggle Dataset</a:t>
            </a:r>
          </a:p>
          <a:p>
            <a:pPr lvl="2"/>
            <a:r>
              <a:rPr lang="en-US" dirty="0"/>
              <a:t>Wall Street Journal</a:t>
            </a:r>
          </a:p>
          <a:p>
            <a:pPr lvl="1"/>
            <a:r>
              <a:rPr lang="en-US" dirty="0"/>
              <a:t>Fundamental Data</a:t>
            </a:r>
          </a:p>
          <a:p>
            <a:pPr lvl="2"/>
            <a:r>
              <a:rPr lang="en-US" dirty="0"/>
              <a:t>Treasury.gov</a:t>
            </a:r>
          </a:p>
          <a:p>
            <a:pPr lvl="2"/>
            <a:r>
              <a:rPr lang="en-US" dirty="0"/>
              <a:t>Forexfactory.com</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Cleaning</a:t>
            </a:r>
          </a:p>
        </p:txBody>
      </p:sp>
      <p:sp>
        <p:nvSpPr>
          <p:cNvPr id="3" name="Content Placeholder 2"/>
          <p:cNvSpPr>
            <a:spLocks noGrp="1"/>
          </p:cNvSpPr>
          <p:nvPr>
            <p:ph idx="1"/>
          </p:nvPr>
        </p:nvSpPr>
        <p:spPr/>
        <p:txBody>
          <a:bodyPr>
            <a:normAutofit fontScale="92500" lnSpcReduction="20000"/>
          </a:bodyPr>
          <a:lstStyle/>
          <a:p>
            <a:r>
              <a:rPr lang="en-US" dirty="0"/>
              <a:t>Due to the nature of financial data being relatively complete, there were very few null values</a:t>
            </a:r>
          </a:p>
          <a:p>
            <a:r>
              <a:rPr lang="en-US" dirty="0"/>
              <a:t>Technical Data was resampled for business days only to line up with fundamental data</a:t>
            </a:r>
          </a:p>
          <a:p>
            <a:r>
              <a:rPr lang="en-US" dirty="0"/>
              <a:t>Yield curve data regarding 2 </a:t>
            </a:r>
            <a:r>
              <a:rPr lang="en-US" dirty="0" err="1"/>
              <a:t>mo</a:t>
            </a:r>
            <a:r>
              <a:rPr lang="en-US" dirty="0"/>
              <a:t> and 30 </a:t>
            </a:r>
            <a:r>
              <a:rPr lang="en-US" dirty="0" err="1"/>
              <a:t>yr</a:t>
            </a:r>
            <a:r>
              <a:rPr lang="en-US" dirty="0"/>
              <a:t> were dropped due to high null values present</a:t>
            </a:r>
          </a:p>
          <a:p>
            <a:r>
              <a:rPr lang="en-US" dirty="0"/>
              <a:t>Economic data (non treasury rates) were set to binary (1,0) and if they beat their expected forecast, it was marked 1.</a:t>
            </a:r>
          </a:p>
          <a:p>
            <a:endParaRPr lang="en-US" dirty="0"/>
          </a:p>
          <a:p>
            <a:endParaRPr lang="en-US" dirty="0"/>
          </a:p>
          <a:p>
            <a:endParaRPr lang="en-US" dirty="0"/>
          </a:p>
        </p:txBody>
      </p:sp>
    </p:spTree>
    <p:extLst>
      <p:ext uri="{BB962C8B-B14F-4D97-AF65-F5344CB8AC3E}">
        <p14:creationId xmlns:p14="http://schemas.microsoft.com/office/powerpoint/2010/main" val="102529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Technical &amp; Fundamental Data Features</a:t>
            </a:r>
          </a:p>
        </p:txBody>
      </p:sp>
      <p:sp>
        <p:nvSpPr>
          <p:cNvPr id="5" name="Text Placeholder 4"/>
          <p:cNvSpPr>
            <a:spLocks noGrp="1"/>
          </p:cNvSpPr>
          <p:nvPr>
            <p:ph type="body" idx="1"/>
          </p:nvPr>
        </p:nvSpPr>
        <p:spPr>
          <a:xfrm>
            <a:off x="253549" y="1328403"/>
            <a:ext cx="2290575" cy="479822"/>
          </a:xfrm>
        </p:spPr>
        <p:txBody>
          <a:bodyPr/>
          <a:lstStyle/>
          <a:p>
            <a:pPr algn="l"/>
            <a:r>
              <a:rPr lang="en-US" dirty="0"/>
              <a:t>Technical Data</a:t>
            </a:r>
          </a:p>
        </p:txBody>
      </p:sp>
      <p:sp>
        <p:nvSpPr>
          <p:cNvPr id="6" name="Content Placeholder 5"/>
          <p:cNvSpPr>
            <a:spLocks noGrp="1"/>
          </p:cNvSpPr>
          <p:nvPr>
            <p:ph sz="half" idx="2"/>
          </p:nvPr>
        </p:nvSpPr>
        <p:spPr>
          <a:xfrm>
            <a:off x="217850" y="1803805"/>
            <a:ext cx="4040188" cy="2137871"/>
          </a:xfrm>
        </p:spPr>
        <p:txBody>
          <a:bodyPr>
            <a:normAutofit fontScale="92500" lnSpcReduction="10000"/>
          </a:bodyPr>
          <a:lstStyle/>
          <a:p>
            <a:pPr algn="l"/>
            <a:r>
              <a:rPr lang="en-US" dirty="0">
                <a:solidFill>
                  <a:schemeClr val="tx1"/>
                </a:solidFill>
              </a:rPr>
              <a:t>Bid Open</a:t>
            </a:r>
          </a:p>
          <a:p>
            <a:pPr algn="l"/>
            <a:r>
              <a:rPr lang="en-US" dirty="0">
                <a:solidFill>
                  <a:schemeClr val="tx1"/>
                </a:solidFill>
              </a:rPr>
              <a:t>Bid High</a:t>
            </a:r>
          </a:p>
          <a:p>
            <a:pPr algn="l"/>
            <a:r>
              <a:rPr lang="en-US" dirty="0">
                <a:solidFill>
                  <a:schemeClr val="tx1"/>
                </a:solidFill>
              </a:rPr>
              <a:t>Bid Low</a:t>
            </a:r>
          </a:p>
          <a:p>
            <a:pPr algn="l"/>
            <a:r>
              <a:rPr lang="en-US" dirty="0">
                <a:solidFill>
                  <a:schemeClr val="tx1"/>
                </a:solidFill>
              </a:rPr>
              <a:t>Bid Close</a:t>
            </a:r>
          </a:p>
        </p:txBody>
      </p:sp>
      <p:sp>
        <p:nvSpPr>
          <p:cNvPr id="7" name="Text Placeholder 6"/>
          <p:cNvSpPr>
            <a:spLocks noGrp="1"/>
          </p:cNvSpPr>
          <p:nvPr>
            <p:ph type="body" sz="quarter" idx="3"/>
          </p:nvPr>
        </p:nvSpPr>
        <p:spPr>
          <a:xfrm>
            <a:off x="2586835" y="1328403"/>
            <a:ext cx="4041775" cy="479822"/>
          </a:xfrm>
        </p:spPr>
        <p:txBody>
          <a:bodyPr/>
          <a:lstStyle/>
          <a:p>
            <a:pPr algn="l"/>
            <a:r>
              <a:rPr lang="en-US" dirty="0"/>
              <a:t>Fundamental Data</a:t>
            </a:r>
          </a:p>
        </p:txBody>
      </p:sp>
      <p:sp>
        <p:nvSpPr>
          <p:cNvPr id="8" name="Content Placeholder 7"/>
          <p:cNvSpPr>
            <a:spLocks noGrp="1"/>
          </p:cNvSpPr>
          <p:nvPr>
            <p:ph sz="quarter" idx="4"/>
          </p:nvPr>
        </p:nvSpPr>
        <p:spPr>
          <a:xfrm>
            <a:off x="2595278" y="1808225"/>
            <a:ext cx="6413610" cy="3054100"/>
          </a:xfrm>
        </p:spPr>
        <p:txBody>
          <a:bodyPr>
            <a:normAutofit fontScale="92500" lnSpcReduction="10000"/>
          </a:bodyPr>
          <a:lstStyle/>
          <a:p>
            <a:pPr algn="l"/>
            <a:r>
              <a:rPr lang="en-US" dirty="0">
                <a:solidFill>
                  <a:schemeClr val="tx1"/>
                </a:solidFill>
              </a:rPr>
              <a:t>Daily Treasury Rates </a:t>
            </a:r>
            <a:r>
              <a:rPr lang="en-US" dirty="0"/>
              <a:t>(1 </a:t>
            </a:r>
            <a:r>
              <a:rPr lang="en-US" dirty="0" err="1"/>
              <a:t>mo</a:t>
            </a:r>
            <a:r>
              <a:rPr lang="en-US" dirty="0"/>
              <a:t>, 3 </a:t>
            </a:r>
            <a:r>
              <a:rPr lang="en-US" dirty="0" err="1"/>
              <a:t>mo</a:t>
            </a:r>
            <a:r>
              <a:rPr lang="en-US" dirty="0"/>
              <a:t>, 6 </a:t>
            </a:r>
            <a:r>
              <a:rPr lang="en-US" dirty="0" err="1"/>
              <a:t>mo</a:t>
            </a:r>
            <a:r>
              <a:rPr lang="en-US" dirty="0"/>
              <a:t>, 1 </a:t>
            </a:r>
            <a:r>
              <a:rPr lang="en-US" dirty="0" err="1"/>
              <a:t>yr</a:t>
            </a:r>
            <a:r>
              <a:rPr lang="en-US" dirty="0"/>
              <a:t>, 2 </a:t>
            </a:r>
            <a:r>
              <a:rPr lang="en-US" dirty="0" err="1"/>
              <a:t>yr</a:t>
            </a:r>
            <a:r>
              <a:rPr lang="en-US" dirty="0"/>
              <a:t>, 3 </a:t>
            </a:r>
            <a:r>
              <a:rPr lang="en-US" dirty="0" err="1"/>
              <a:t>yr</a:t>
            </a:r>
            <a:r>
              <a:rPr lang="en-US" dirty="0"/>
              <a:t>, 5 </a:t>
            </a:r>
            <a:r>
              <a:rPr lang="en-US" dirty="0" err="1"/>
              <a:t>yr</a:t>
            </a:r>
            <a:r>
              <a:rPr lang="en-US" dirty="0"/>
              <a:t>, 7 </a:t>
            </a:r>
            <a:r>
              <a:rPr lang="en-US" dirty="0" err="1"/>
              <a:t>yr</a:t>
            </a:r>
            <a:r>
              <a:rPr lang="en-US" dirty="0"/>
              <a:t>, 10 </a:t>
            </a:r>
            <a:r>
              <a:rPr lang="en-US" dirty="0" err="1"/>
              <a:t>yr</a:t>
            </a:r>
            <a:r>
              <a:rPr lang="en-US" dirty="0"/>
              <a:t>, 20 </a:t>
            </a:r>
            <a:r>
              <a:rPr lang="en-US" dirty="0" err="1"/>
              <a:t>yr</a:t>
            </a:r>
            <a:r>
              <a:rPr lang="en-US" dirty="0"/>
              <a:t>)</a:t>
            </a:r>
          </a:p>
          <a:p>
            <a:pPr algn="l"/>
            <a:r>
              <a:rPr lang="en-US" dirty="0">
                <a:solidFill>
                  <a:schemeClr val="tx1"/>
                </a:solidFill>
              </a:rPr>
              <a:t>Federal Funds Rate </a:t>
            </a:r>
            <a:r>
              <a:rPr lang="en-US" dirty="0"/>
              <a:t>- Interest rate at which depository institutions lend balances held at the Federal Reserve to other depository institutions overnight</a:t>
            </a:r>
          </a:p>
          <a:p>
            <a:pPr algn="l"/>
            <a:r>
              <a:rPr lang="en-US" dirty="0">
                <a:solidFill>
                  <a:schemeClr val="tx1"/>
                </a:solidFill>
              </a:rPr>
              <a:t>Main Refinancing Rate </a:t>
            </a:r>
            <a:r>
              <a:rPr lang="en-US" dirty="0"/>
              <a:t>- Interest rate on the main refinancing operations that provide the bulk of liquidity to the banking system in Europe</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Fundamental Data contd.</a:t>
            </a:r>
          </a:p>
        </p:txBody>
      </p:sp>
      <p:sp>
        <p:nvSpPr>
          <p:cNvPr id="8" name="Content Placeholder 7"/>
          <p:cNvSpPr>
            <a:spLocks noGrp="1"/>
          </p:cNvSpPr>
          <p:nvPr>
            <p:ph sz="quarter" idx="4"/>
          </p:nvPr>
        </p:nvSpPr>
        <p:spPr>
          <a:xfrm>
            <a:off x="448965" y="1350110"/>
            <a:ext cx="8398775" cy="3664920"/>
          </a:xfrm>
        </p:spPr>
        <p:txBody>
          <a:bodyPr>
            <a:normAutofit fontScale="85000" lnSpcReduction="20000"/>
          </a:bodyPr>
          <a:lstStyle/>
          <a:p>
            <a:pPr algn="l"/>
            <a:r>
              <a:rPr lang="en-US" dirty="0">
                <a:solidFill>
                  <a:schemeClr val="tx1"/>
                </a:solidFill>
              </a:rPr>
              <a:t>Retail Sales </a:t>
            </a:r>
            <a:r>
              <a:rPr lang="en-US" dirty="0"/>
              <a:t>- Change in the total value of sales at the retail level</a:t>
            </a:r>
          </a:p>
          <a:p>
            <a:pPr algn="l"/>
            <a:r>
              <a:rPr lang="en-US" dirty="0">
                <a:solidFill>
                  <a:schemeClr val="tx1"/>
                </a:solidFill>
              </a:rPr>
              <a:t>Core Retail Sales </a:t>
            </a:r>
            <a:r>
              <a:rPr lang="en-US" dirty="0"/>
              <a:t>- Change in the total value of sales at the retail level, excluding automobiles</a:t>
            </a:r>
          </a:p>
          <a:p>
            <a:pPr algn="l"/>
            <a:r>
              <a:rPr lang="en-US" dirty="0">
                <a:solidFill>
                  <a:schemeClr val="tx1"/>
                </a:solidFill>
              </a:rPr>
              <a:t>PPI m/m</a:t>
            </a:r>
            <a:r>
              <a:rPr lang="en-US" dirty="0"/>
              <a:t> - Change in the price of finished goods and services sold by producers</a:t>
            </a:r>
          </a:p>
          <a:p>
            <a:pPr algn="l"/>
            <a:r>
              <a:rPr lang="en-US" dirty="0">
                <a:solidFill>
                  <a:schemeClr val="tx1"/>
                </a:solidFill>
              </a:rPr>
              <a:t>Unemployment Rate </a:t>
            </a:r>
            <a:r>
              <a:rPr lang="en-US" dirty="0"/>
              <a:t>- Percentage of the total work force that is unemployed and actively seeking employment during the previous month</a:t>
            </a:r>
          </a:p>
          <a:p>
            <a:pPr algn="l"/>
            <a:r>
              <a:rPr lang="en-US" dirty="0">
                <a:solidFill>
                  <a:schemeClr val="tx1"/>
                </a:solidFill>
              </a:rPr>
              <a:t>CPI m/m</a:t>
            </a:r>
            <a:r>
              <a:rPr lang="en-US" dirty="0"/>
              <a:t> - Change in the price of goods and services purchased by consumers</a:t>
            </a:r>
          </a:p>
          <a:p>
            <a:pPr algn="l"/>
            <a:r>
              <a:rPr lang="en-US" dirty="0">
                <a:solidFill>
                  <a:schemeClr val="tx1"/>
                </a:solidFill>
              </a:rPr>
              <a:t>Core CPI m/m </a:t>
            </a:r>
            <a:r>
              <a:rPr lang="en-US" dirty="0"/>
              <a:t>- Change in the price of goods and services purchased by consumers, excluding food and energy</a:t>
            </a:r>
          </a:p>
          <a:p>
            <a:pPr algn="l"/>
            <a:r>
              <a:rPr lang="en-US" dirty="0">
                <a:solidFill>
                  <a:schemeClr val="tx1"/>
                </a:solidFill>
              </a:rPr>
              <a:t>Prelim GDP q/q </a:t>
            </a:r>
            <a:r>
              <a:rPr lang="en-US" dirty="0"/>
              <a:t>- Annualized change in the value of all goods and services produced by the economy</a:t>
            </a:r>
          </a:p>
        </p:txBody>
      </p:sp>
    </p:spTree>
    <p:extLst>
      <p:ext uri="{BB962C8B-B14F-4D97-AF65-F5344CB8AC3E}">
        <p14:creationId xmlns:p14="http://schemas.microsoft.com/office/powerpoint/2010/main" val="388904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916230"/>
          </a:xfrm>
        </p:spPr>
        <p:txBody>
          <a:bodyPr anchor="ctr">
            <a:normAutofit/>
          </a:bodyPr>
          <a:lstStyle/>
          <a:p>
            <a:pPr algn="ctr"/>
            <a:r>
              <a:rPr lang="en-US" dirty="0"/>
              <a:t>Data Exploration</a:t>
            </a:r>
          </a:p>
        </p:txBody>
      </p:sp>
      <p:pic>
        <p:nvPicPr>
          <p:cNvPr id="6" name="Picture 5" descr="Graphical user interface, chart, scatter chart&#10;&#10;Description automatically generated">
            <a:extLst>
              <a:ext uri="{FF2B5EF4-FFF2-40B4-BE49-F238E27FC236}">
                <a16:creationId xmlns:a16="http://schemas.microsoft.com/office/drawing/2014/main" id="{B608B1E9-6ABF-410C-A2BA-9F18A020E2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966" y="1457003"/>
            <a:ext cx="8246070" cy="3298425"/>
          </a:xfrm>
          <a:prstGeom prst="rect">
            <a:avLst/>
          </a:prstGeom>
          <a:noFill/>
        </p:spPr>
      </p:pic>
      <p:sp>
        <p:nvSpPr>
          <p:cNvPr id="7" name="Oval 6">
            <a:extLst>
              <a:ext uri="{FF2B5EF4-FFF2-40B4-BE49-F238E27FC236}">
                <a16:creationId xmlns:a16="http://schemas.microsoft.com/office/drawing/2014/main" id="{252EBA25-C25F-4E78-907C-D64881F17B75}"/>
              </a:ext>
            </a:extLst>
          </p:cNvPr>
          <p:cNvSpPr/>
          <p:nvPr/>
        </p:nvSpPr>
        <p:spPr>
          <a:xfrm rot="2438976">
            <a:off x="6586820" y="3195843"/>
            <a:ext cx="1374345" cy="10689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59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94365B8-4C2F-42E6-96C0-74FCD95C5FC7}"/>
              </a:ext>
            </a:extLst>
          </p:cNvPr>
          <p:cNvSpPr>
            <a:spLocks noGrp="1"/>
          </p:cNvSpPr>
          <p:nvPr>
            <p:ph type="title"/>
          </p:nvPr>
        </p:nvSpPr>
        <p:spPr>
          <a:xfrm>
            <a:off x="448965" y="281175"/>
            <a:ext cx="8246070" cy="916230"/>
          </a:xfrm>
        </p:spPr>
        <p:txBody>
          <a:bodyPr>
            <a:normAutofit fontScale="90000"/>
          </a:bodyPr>
          <a:lstStyle/>
          <a:p>
            <a:r>
              <a:rPr lang="en-US" dirty="0"/>
              <a:t>Bid Close Diff and Percent Change 2005-2020</a:t>
            </a:r>
          </a:p>
        </p:txBody>
      </p:sp>
      <p:pic>
        <p:nvPicPr>
          <p:cNvPr id="4" name="Picture 3" descr="Chart&#10;&#10;Description automatically generated with medium confidence">
            <a:extLst>
              <a:ext uri="{FF2B5EF4-FFF2-40B4-BE49-F238E27FC236}">
                <a16:creationId xmlns:a16="http://schemas.microsoft.com/office/drawing/2014/main" id="{3DD57209-2810-479D-A4AB-1D4F3829E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488" y="1350110"/>
            <a:ext cx="4037025" cy="3512212"/>
          </a:xfrm>
          <a:prstGeom prst="rect">
            <a:avLst/>
          </a:prstGeom>
          <a:noFill/>
        </p:spPr>
      </p:pic>
      <p:sp>
        <p:nvSpPr>
          <p:cNvPr id="5" name="Rectangle 4">
            <a:extLst>
              <a:ext uri="{FF2B5EF4-FFF2-40B4-BE49-F238E27FC236}">
                <a16:creationId xmlns:a16="http://schemas.microsoft.com/office/drawing/2014/main" id="{AA0CF52B-D7F6-4AE2-B61C-25A3B4617A65}"/>
              </a:ext>
            </a:extLst>
          </p:cNvPr>
          <p:cNvSpPr/>
          <p:nvPr/>
        </p:nvSpPr>
        <p:spPr>
          <a:xfrm>
            <a:off x="3655770" y="1502815"/>
            <a:ext cx="458115" cy="3206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17900C-0F6C-4D17-B31A-21200393D8C0}"/>
              </a:ext>
            </a:extLst>
          </p:cNvPr>
          <p:cNvSpPr/>
          <p:nvPr/>
        </p:nvSpPr>
        <p:spPr>
          <a:xfrm>
            <a:off x="5335525" y="1502815"/>
            <a:ext cx="458115" cy="3206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FB3F00-EE13-4BFC-AC0E-40C7742F73CD}"/>
              </a:ext>
            </a:extLst>
          </p:cNvPr>
          <p:cNvSpPr/>
          <p:nvPr/>
        </p:nvSpPr>
        <p:spPr>
          <a:xfrm>
            <a:off x="6251755" y="1502815"/>
            <a:ext cx="152705" cy="3206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9D77364-5479-4A75-AD73-4AC0C2AB223F}"/>
              </a:ext>
            </a:extLst>
          </p:cNvPr>
          <p:cNvSpPr>
            <a:spLocks noGrp="1"/>
          </p:cNvSpPr>
          <p:nvPr>
            <p:ph type="title"/>
          </p:nvPr>
        </p:nvSpPr>
        <p:spPr>
          <a:xfrm>
            <a:off x="2281425" y="433879"/>
            <a:ext cx="6566315" cy="763525"/>
          </a:xfrm>
        </p:spPr>
        <p:txBody>
          <a:bodyPr>
            <a:normAutofit/>
          </a:bodyPr>
          <a:lstStyle/>
          <a:p>
            <a:pPr algn="ctr"/>
            <a:r>
              <a:rPr lang="en-US" dirty="0"/>
              <a:t>Rolling Average/STD Correlation</a:t>
            </a:r>
          </a:p>
        </p:txBody>
      </p:sp>
      <p:pic>
        <p:nvPicPr>
          <p:cNvPr id="10" name="Picture 9" descr="Table&#10;&#10;Description automatically generated">
            <a:extLst>
              <a:ext uri="{FF2B5EF4-FFF2-40B4-BE49-F238E27FC236}">
                <a16:creationId xmlns:a16="http://schemas.microsoft.com/office/drawing/2014/main" id="{26AA7683-7745-4DF4-BB35-6BB63ECD6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475" y="1196251"/>
            <a:ext cx="3817625" cy="3817625"/>
          </a:xfrm>
          <a:prstGeom prst="rect">
            <a:avLst/>
          </a:prstGeom>
          <a:noFill/>
        </p:spPr>
      </p:pic>
    </p:spTree>
    <p:extLst>
      <p:ext uri="{BB962C8B-B14F-4D97-AF65-F5344CB8AC3E}">
        <p14:creationId xmlns:p14="http://schemas.microsoft.com/office/powerpoint/2010/main" val="94643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653</Words>
  <Application>Microsoft Office PowerPoint</Application>
  <PresentationFormat>On-screen Show (16:9)</PresentationFormat>
  <Paragraphs>65</Paragraphs>
  <Slides>15</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EUR/USD Time Series Analysis Spencer Buckner</vt:lpstr>
      <vt:lpstr>Why?</vt:lpstr>
      <vt:lpstr>Data Gathering</vt:lpstr>
      <vt:lpstr>Data Cleaning</vt:lpstr>
      <vt:lpstr>Technical &amp; Fundamental Data Features</vt:lpstr>
      <vt:lpstr>Fundamental Data contd.</vt:lpstr>
      <vt:lpstr>Data Exploration</vt:lpstr>
      <vt:lpstr>Bid Close Diff and Percent Change 2005-2020</vt:lpstr>
      <vt:lpstr>Rolling Average/STD Correlation</vt:lpstr>
      <vt:lpstr>Rolling Average/STD Correlation</vt:lpstr>
      <vt:lpstr>Modeling</vt:lpstr>
      <vt:lpstr>Model Prediction vs Actual on Test Data</vt:lpstr>
      <vt:lpstr>Model Prediction vs Actual on Future Data</vt:lpstr>
      <vt:lpstr>Simple Trading Strategies</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Spencer Buckner</cp:lastModifiedBy>
  <cp:revision>120</cp:revision>
  <cp:lastPrinted>2022-01-13T19:12:07Z</cp:lastPrinted>
  <dcterms:created xsi:type="dcterms:W3CDTF">2013-08-21T19:17:07Z</dcterms:created>
  <dcterms:modified xsi:type="dcterms:W3CDTF">2022-01-13T19:39:14Z</dcterms:modified>
</cp:coreProperties>
</file>