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7" r:id="rId2"/>
    <p:sldId id="273" r:id="rId3"/>
    <p:sldId id="291" r:id="rId4"/>
    <p:sldId id="292" r:id="rId5"/>
    <p:sldId id="266" r:id="rId6"/>
    <p:sldId id="293" r:id="rId7"/>
    <p:sldId id="294" r:id="rId8"/>
    <p:sldId id="295" r:id="rId9"/>
    <p:sldId id="296" r:id="rId10"/>
    <p:sldId id="297" r:id="rId11"/>
    <p:sldId id="298" r:id="rId12"/>
    <p:sldId id="299" r:id="rId13"/>
    <p:sldId id="301" r:id="rId14"/>
    <p:sldId id="302" r:id="rId15"/>
    <p:sldId id="300" r:id="rId16"/>
    <p:sldId id="303" r:id="rId17"/>
    <p:sldId id="304" r:id="rId18"/>
    <p:sldId id="305" r:id="rId19"/>
    <p:sldId id="308" r:id="rId20"/>
    <p:sldId id="307" r:id="rId21"/>
    <p:sldId id="306" r:id="rId22"/>
    <p:sldId id="310" r:id="rId23"/>
    <p:sldId id="311" r:id="rId24"/>
    <p:sldId id="278" r:id="rId25"/>
    <p:sldId id="285" r:id="rId26"/>
    <p:sldId id="312" r:id="rId27"/>
    <p:sldId id="270" r:id="rId28"/>
    <p:sldId id="288" r:id="rId29"/>
    <p:sldId id="269" r:id="rId30"/>
    <p:sldId id="26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Baldo" initials="JB" lastIdx="17" clrIdx="0">
    <p:extLst>
      <p:ext uri="{19B8F6BF-5375-455C-9EA6-DF929625EA0E}">
        <p15:presenceInfo xmlns:p15="http://schemas.microsoft.com/office/powerpoint/2012/main" userId="James Bald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065" autoAdjust="0"/>
  </p:normalViewPr>
  <p:slideViewPr>
    <p:cSldViewPr snapToGrid="0">
      <p:cViewPr varScale="1">
        <p:scale>
          <a:sx n="100" d="100"/>
          <a:sy n="100" d="100"/>
        </p:scale>
        <p:origin x="96" y="3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20T08:29:01.109" idx="1">
    <p:pos x="10" y="10"/>
    <p:text>I am reordering the slides for the final presentation.</p:text>
    <p:extLst>
      <p:ext uri="{C676402C-5697-4E1C-873F-D02D1690AC5C}">
        <p15:threadingInfo xmlns:p15="http://schemas.microsoft.com/office/powerpoint/2012/main" timeZoneBias="240"/>
      </p:ext>
    </p:extLst>
  </p:cm>
  <p:cm authorId="1" dt="2021-04-20T08:50:11.243" idx="17">
    <p:pos x="106" y="106"/>
    <p:text>You had a great sprent 3. My comments in the slide deck are focused on what is needed for the final presentation. Remember that you are able to keep the all your analytics in the report if they are relevant.</p:text>
    <p:extLst>
      <p:ext uri="{C676402C-5697-4E1C-873F-D02D1690AC5C}">
        <p15:threadingInfo xmlns:p15="http://schemas.microsoft.com/office/powerpoint/2012/main" timeZoneBias="2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1-04-20T08:49:46.884" idx="16">
    <p:pos x="10" y="10"/>
    <p:text>What is the importance of this slide for the final presentation?</p:text>
    <p:extLst>
      <p:ext uri="{C676402C-5697-4E1C-873F-D02D1690AC5C}">
        <p15:threadingInfo xmlns:p15="http://schemas.microsoft.com/office/powerpoint/2012/main" timeZoneBias="24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1-04-20T08:47:37.114" idx="13">
    <p:pos x="10" y="10"/>
    <p:text>OK</p:text>
    <p:extLst>
      <p:ext uri="{C676402C-5697-4E1C-873F-D02D1690AC5C}">
        <p15:threadingInfo xmlns:p15="http://schemas.microsoft.com/office/powerpoint/2012/main" timeZoneBias="24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1-04-20T08:48:26.264" idx="14">
    <p:pos x="10" y="10"/>
    <p:text>These are risks. You will need mitigations.</p:text>
    <p:extLst>
      <p:ext uri="{C676402C-5697-4E1C-873F-D02D1690AC5C}">
        <p15:threadingInfo xmlns:p15="http://schemas.microsoft.com/office/powerpoint/2012/main" timeZoneBias="240"/>
      </p:ext>
    </p:extLst>
  </p:cm>
  <p:cm authorId="1" dt="2021-04-20T08:49:01.888" idx="15">
    <p:pos x="106" y="106"/>
    <p:text>merge with risks</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4-20T08:43:06.182" idx="10">
    <p:pos x="3654" y="2412"/>
    <p:text>Pictures of all team members with name and role.</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4-20T08:30:21.596" idx="2">
    <p:pos x="10" y="10"/>
    <p:text>Combine slides 9 and 10. Place figures on same slide with titles above the figures and title the new slide problem context.</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4-20T08:32:20.171" idx="3">
    <p:pos x="10" y="10"/>
    <p:text>Need graphics, sound track, and significantly minimize the text. This need to happen prior to Sprint 4. Best, --Jim</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4-20T08:34:45.918" idx="4">
    <p:pos x="2352" y="2526"/>
    <p:text>What is the sigficant about this analysis? Would this vary across the globe? How does this relate to problem?</p:text>
    <p:extLst>
      <p:ext uri="{C676402C-5697-4E1C-873F-D02D1690AC5C}">
        <p15:threadingInfo xmlns:p15="http://schemas.microsoft.com/office/powerpoint/2012/main" timeZoneBias="240"/>
      </p:ext>
    </p:extLst>
  </p:cm>
  <p:cm authorId="1" dt="2021-04-20T08:36:08.613" idx="5">
    <p:pos x="10" y="10"/>
    <p:text>Yes, the purpose of this slide is in the context of Sprint 3 and serves for discussion. My question is that do we need this slide for the final presetnation? Yes, it can be used in the report.</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4-20T08:38:12.498" idx="6">
    <p:pos x="1878" y="948"/>
    <p:text>Did we define for the audience "Energy Mean"?</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4-20T08:38:54.183" idx="7">
    <p:pos x="10" y="10"/>
    <p:text>Good. This is a perfect example of how a visualization communicates.</p:text>
    <p:extLst>
      <p:ext uri="{C676402C-5697-4E1C-873F-D02D1690AC5C}">
        <p15:threadingInfo xmlns:p15="http://schemas.microsoft.com/office/powerpoint/2012/main" timeZoneBias="2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4-20T08:44:14.055" idx="11">
    <p:pos x="10" y="10"/>
    <p:text>Need explain this visual. Provide one example of insignificance and discuss all significant observations.</p:text>
    <p:extLst>
      <p:ext uri="{C676402C-5697-4E1C-873F-D02D1690AC5C}">
        <p15:threadingInfo xmlns:p15="http://schemas.microsoft.com/office/powerpoint/2012/main" timeZoneBias="2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04-20T08:45:42.185" idx="12">
    <p:pos x="10" y="10"/>
    <p:text>Something is missing from this slide. It does not appear to be helping the audience understanding what is attempting to correlate with the data.</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FDBAB7-9073-490D-BB29-F507F3B0F29B}" type="datetimeFigureOut">
              <a:rPr lang="en-US" smtClean="0"/>
              <a:t>4/20/2021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08F91F-7BF9-4B1D-ABB2-8A18D66668E6}" type="slidenum">
              <a:rPr lang="en-US" smtClean="0"/>
              <a:t>‹#›</a:t>
            </a:fld>
            <a:endParaRPr lang="en-US"/>
          </a:p>
        </p:txBody>
      </p:sp>
    </p:spTree>
    <p:extLst>
      <p:ext uri="{BB962C8B-B14F-4D97-AF65-F5344CB8AC3E}">
        <p14:creationId xmlns:p14="http://schemas.microsoft.com/office/powerpoint/2010/main" val="616435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626BF2-C429-4888-8607-738CC9DDDD12}"/>
              </a:ext>
            </a:extLst>
          </p:cNvPr>
          <p:cNvSpPr>
            <a:spLocks noGrp="1"/>
          </p:cNvSpPr>
          <p:nvPr>
            <p:ph type="subTitle" idx="1"/>
          </p:nvPr>
        </p:nvSpPr>
        <p:spPr>
          <a:xfrm>
            <a:off x="838200" y="3536724"/>
            <a:ext cx="5492620" cy="1655762"/>
          </a:xfrm>
        </p:spPr>
        <p:txBody>
          <a:bodyPr>
            <a:normAutofit/>
          </a:bodyPr>
          <a:lstStyle>
            <a:lvl1pPr marL="0" indent="0" algn="l">
              <a:buNone/>
              <a:defRPr sz="2800">
                <a:solidFill>
                  <a:srgbClr val="FFCC3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06909098-BCE6-468E-8C73-8FAD2BF1765B}"/>
              </a:ext>
            </a:extLst>
          </p:cNvPr>
          <p:cNvSpPr>
            <a:spLocks noGrp="1"/>
          </p:cNvSpPr>
          <p:nvPr>
            <p:ph type="ctrTitle"/>
          </p:nvPr>
        </p:nvSpPr>
        <p:spPr>
          <a:xfrm>
            <a:off x="838200" y="802432"/>
            <a:ext cx="5492620" cy="2203677"/>
          </a:xfrm>
        </p:spPr>
        <p:txBody>
          <a:bodyPr anchor="t"/>
          <a:lstStyle>
            <a:lvl1pPr algn="l">
              <a:defRPr sz="60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822948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BBF7C21A-B889-4A6E-B51F-B0F799CCCF61}"/>
              </a:ext>
            </a:extLst>
          </p:cNvPr>
          <p:cNvSpPr>
            <a:spLocks noGrp="1"/>
          </p:cNvSpPr>
          <p:nvPr>
            <p:ph type="ftr" sz="quarter" idx="3"/>
          </p:nvPr>
        </p:nvSpPr>
        <p:spPr>
          <a:xfrm>
            <a:off x="7239000" y="6311900"/>
            <a:ext cx="4114800" cy="365125"/>
          </a:xfrm>
          <a:prstGeom prst="rect">
            <a:avLst/>
          </a:prstGeom>
        </p:spPr>
        <p:txBody>
          <a:bodyPr/>
          <a:lstStyle>
            <a:lvl1pPr>
              <a:defRPr sz="1400" spc="150" baseline="0">
                <a:solidFill>
                  <a:schemeClr val="bg1">
                    <a:lumMod val="50000"/>
                  </a:schemeClr>
                </a:solidFill>
              </a:defRPr>
            </a:lvl1pPr>
          </a:lstStyle>
          <a:p>
            <a:pPr algn="r"/>
            <a:r>
              <a:rPr lang="en-US" dirty="0"/>
              <a:t>GEORGE MASON UNIVERSITY</a:t>
            </a:r>
          </a:p>
        </p:txBody>
      </p:sp>
      <p:sp>
        <p:nvSpPr>
          <p:cNvPr id="3" name="Picture Placeholder 2">
            <a:extLst>
              <a:ext uri="{FF2B5EF4-FFF2-40B4-BE49-F238E27FC236}">
                <a16:creationId xmlns:a16="http://schemas.microsoft.com/office/drawing/2014/main" id="{348EE639-0007-456A-BAB4-6C4F0C0B53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69061BE-7322-4175-8D2A-F69E6C895F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 name="Title 1">
            <a:extLst>
              <a:ext uri="{FF2B5EF4-FFF2-40B4-BE49-F238E27FC236}">
                <a16:creationId xmlns:a16="http://schemas.microsoft.com/office/drawing/2014/main" id="{07598149-BD54-445A-A155-A6F498CEDF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Tree>
    <p:extLst>
      <p:ext uri="{BB962C8B-B14F-4D97-AF65-F5344CB8AC3E}">
        <p14:creationId xmlns:p14="http://schemas.microsoft.com/office/powerpoint/2010/main" val="1142240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67516204-D174-45B3-81C2-D323DF455D03}"/>
              </a:ext>
            </a:extLst>
          </p:cNvPr>
          <p:cNvSpPr>
            <a:spLocks noGrp="1"/>
          </p:cNvSpPr>
          <p:nvPr>
            <p:ph type="ftr" sz="quarter" idx="3"/>
          </p:nvPr>
        </p:nvSpPr>
        <p:spPr>
          <a:xfrm>
            <a:off x="7239000" y="6311900"/>
            <a:ext cx="4114800" cy="365125"/>
          </a:xfrm>
          <a:prstGeom prst="rect">
            <a:avLst/>
          </a:prstGeom>
        </p:spPr>
        <p:txBody>
          <a:bodyPr/>
          <a:lstStyle>
            <a:lvl1pPr>
              <a:defRPr sz="1400" spc="150" baseline="0">
                <a:solidFill>
                  <a:schemeClr val="bg1">
                    <a:lumMod val="50000"/>
                  </a:schemeClr>
                </a:solidFill>
              </a:defRPr>
            </a:lvl1pPr>
          </a:lstStyle>
          <a:p>
            <a:pPr algn="r"/>
            <a:r>
              <a:rPr lang="en-US" dirty="0"/>
              <a:t>GEORGE MASON UNIVERSITY</a:t>
            </a:r>
          </a:p>
        </p:txBody>
      </p:sp>
      <p:sp>
        <p:nvSpPr>
          <p:cNvPr id="3" name="Vertical Text Placeholder 2">
            <a:extLst>
              <a:ext uri="{FF2B5EF4-FFF2-40B4-BE49-F238E27FC236}">
                <a16:creationId xmlns:a16="http://schemas.microsoft.com/office/drawing/2014/main" id="{2BB620D0-09B9-46A1-9CEB-EA8593BD539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5A2B01E-2810-4024-9DE3-8CB98778DD8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1429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3DF47E-6BCC-CD4C-9893-6F9DB31E9925}"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CD6E39-4156-F74F-A266-289F9D7958A6}" type="slidenum">
              <a:rPr lang="en-US" smtClean="0"/>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9894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B7DD7C25-8F30-4A55-8419-5619CA4BB09B}"/>
              </a:ext>
            </a:extLst>
          </p:cNvPr>
          <p:cNvSpPr>
            <a:spLocks noGrp="1"/>
          </p:cNvSpPr>
          <p:nvPr>
            <p:ph type="ftr" sz="quarter" idx="3"/>
          </p:nvPr>
        </p:nvSpPr>
        <p:spPr>
          <a:xfrm>
            <a:off x="7239000" y="6311900"/>
            <a:ext cx="4114800" cy="365125"/>
          </a:xfrm>
          <a:prstGeom prst="rect">
            <a:avLst/>
          </a:prstGeom>
        </p:spPr>
        <p:txBody>
          <a:bodyPr/>
          <a:lstStyle>
            <a:lvl1pPr>
              <a:defRPr sz="1400" spc="150" baseline="0">
                <a:solidFill>
                  <a:schemeClr val="bg1">
                    <a:lumMod val="50000"/>
                  </a:schemeClr>
                </a:solidFill>
              </a:defRPr>
            </a:lvl1pPr>
          </a:lstStyle>
          <a:p>
            <a:pPr algn="r"/>
            <a:r>
              <a:rPr lang="en-US" dirty="0"/>
              <a:t>GEORGE MASON UNIVERSITY</a:t>
            </a:r>
          </a:p>
        </p:txBody>
      </p:sp>
      <p:sp>
        <p:nvSpPr>
          <p:cNvPr id="3" name="Content Placeholder 2">
            <a:extLst>
              <a:ext uri="{FF2B5EF4-FFF2-40B4-BE49-F238E27FC236}">
                <a16:creationId xmlns:a16="http://schemas.microsoft.com/office/drawing/2014/main" id="{E9009347-1DF8-4561-B392-ADA71A20E8C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9620FB69-94D0-4FE2-A9CB-2E8A02081CF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91505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3890DE-6280-4C14-8B1A-71C00576A320}"/>
              </a:ext>
            </a:extLst>
          </p:cNvPr>
          <p:cNvSpPr>
            <a:spLocks noGrp="1"/>
          </p:cNvSpPr>
          <p:nvPr>
            <p:ph type="body" idx="1"/>
          </p:nvPr>
        </p:nvSpPr>
        <p:spPr>
          <a:xfrm>
            <a:off x="694064" y="4846638"/>
            <a:ext cx="10352761" cy="1629318"/>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 name="Title 1">
            <a:extLst>
              <a:ext uri="{FF2B5EF4-FFF2-40B4-BE49-F238E27FC236}">
                <a16:creationId xmlns:a16="http://schemas.microsoft.com/office/drawing/2014/main" id="{7904E8D6-3DFA-49EE-B381-4C214EFE50E6}"/>
              </a:ext>
            </a:extLst>
          </p:cNvPr>
          <p:cNvSpPr>
            <a:spLocks noGrp="1"/>
          </p:cNvSpPr>
          <p:nvPr>
            <p:ph type="title"/>
          </p:nvPr>
        </p:nvSpPr>
        <p:spPr>
          <a:xfrm>
            <a:off x="531225" y="4045907"/>
            <a:ext cx="10515600" cy="691933"/>
          </a:xfrm>
        </p:spPr>
        <p:txBody>
          <a:bodyPr anchor="b">
            <a:noAutofit/>
          </a:bodyPr>
          <a:lstStyle>
            <a:lvl1pPr>
              <a:defRPr sz="40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19591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3890DE-6280-4C14-8B1A-71C00576A320}"/>
              </a:ext>
            </a:extLst>
          </p:cNvPr>
          <p:cNvSpPr>
            <a:spLocks noGrp="1"/>
          </p:cNvSpPr>
          <p:nvPr>
            <p:ph type="body" idx="1" hasCustomPrompt="1"/>
          </p:nvPr>
        </p:nvSpPr>
        <p:spPr>
          <a:xfrm>
            <a:off x="838200" y="4864295"/>
            <a:ext cx="7504134" cy="1500187"/>
          </a:xfrm>
        </p:spPr>
        <p:txBody>
          <a:bodyPr>
            <a:normAutofit/>
          </a:bodyPr>
          <a:lstStyle>
            <a:lvl1pPr marL="342900" marR="0" indent="-342900" algn="l" defTabSz="914400" rtl="0" eaLnBrk="1" fontAlgn="base" latinLnBrk="0" hangingPunct="1">
              <a:lnSpc>
                <a:spcPct val="100000"/>
              </a:lnSpc>
              <a:spcBef>
                <a:spcPct val="20000"/>
              </a:spcBef>
              <a:spcAft>
                <a:spcPct val="0"/>
              </a:spcAft>
              <a:buClrTx/>
              <a:buSzTx/>
              <a:buFontTx/>
              <a:buNone/>
              <a:tabLst/>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rPr>
              <a:t>Click to edit Master subtitle style</a:t>
            </a:r>
          </a:p>
        </p:txBody>
      </p:sp>
      <p:sp>
        <p:nvSpPr>
          <p:cNvPr id="2" name="Title 1">
            <a:extLst>
              <a:ext uri="{FF2B5EF4-FFF2-40B4-BE49-F238E27FC236}">
                <a16:creationId xmlns:a16="http://schemas.microsoft.com/office/drawing/2014/main" id="{7904E8D6-3DFA-49EE-B381-4C214EFE50E6}"/>
              </a:ext>
            </a:extLst>
          </p:cNvPr>
          <p:cNvSpPr>
            <a:spLocks noGrp="1"/>
          </p:cNvSpPr>
          <p:nvPr>
            <p:ph type="title" hasCustomPrompt="1"/>
          </p:nvPr>
        </p:nvSpPr>
        <p:spPr>
          <a:xfrm>
            <a:off x="122724" y="4057812"/>
            <a:ext cx="10515600" cy="531651"/>
          </a:xfrm>
        </p:spPr>
        <p:txBody>
          <a:bodyPr anchor="b">
            <a:normAutofit/>
          </a:bodyPr>
          <a:lstStyle>
            <a:lvl1pPr>
              <a:defRPr sz="2800" b="1">
                <a:solidFill>
                  <a:schemeClr val="bg1"/>
                </a:solidFill>
                <a:latin typeface="+mj-lt"/>
              </a:defRPr>
            </a:lvl1pPr>
          </a:lstStyle>
          <a:p>
            <a:r>
              <a:rPr lang="en-US" dirty="0"/>
              <a:t>CLICK TO EDIT MASTER TITLE STYLE</a:t>
            </a:r>
          </a:p>
        </p:txBody>
      </p:sp>
    </p:spTree>
    <p:extLst>
      <p:ext uri="{BB962C8B-B14F-4D97-AF65-F5344CB8AC3E}">
        <p14:creationId xmlns:p14="http://schemas.microsoft.com/office/powerpoint/2010/main" val="3186929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4E8D6-3DFA-49EE-B381-4C214EFE50E6}"/>
              </a:ext>
            </a:extLst>
          </p:cNvPr>
          <p:cNvSpPr>
            <a:spLocks noGrp="1"/>
          </p:cNvSpPr>
          <p:nvPr>
            <p:ph type="title" hasCustomPrompt="1"/>
          </p:nvPr>
        </p:nvSpPr>
        <p:spPr>
          <a:xfrm>
            <a:off x="0" y="493518"/>
            <a:ext cx="10515600" cy="531651"/>
          </a:xfrm>
        </p:spPr>
        <p:txBody>
          <a:bodyPr anchor="b">
            <a:normAutofit/>
          </a:bodyPr>
          <a:lstStyle>
            <a:lvl1pPr>
              <a:defRPr sz="2800" b="1">
                <a:solidFill>
                  <a:schemeClr val="bg1"/>
                </a:solidFill>
                <a:latin typeface="+mj-lt"/>
              </a:defRPr>
            </a:lvl1pPr>
          </a:lstStyle>
          <a:p>
            <a:r>
              <a:rPr lang="en-US" dirty="0"/>
              <a:t>CLICK TO EDIT MASTER TITLE STYLE</a:t>
            </a:r>
          </a:p>
        </p:txBody>
      </p:sp>
    </p:spTree>
    <p:extLst>
      <p:ext uri="{BB962C8B-B14F-4D97-AF65-F5344CB8AC3E}">
        <p14:creationId xmlns:p14="http://schemas.microsoft.com/office/powerpoint/2010/main" val="647903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6E2111EB-2EF3-472B-B5D1-ACBAF066B528}"/>
              </a:ext>
            </a:extLst>
          </p:cNvPr>
          <p:cNvSpPr>
            <a:spLocks noGrp="1"/>
          </p:cNvSpPr>
          <p:nvPr>
            <p:ph type="ftr" sz="quarter" idx="3"/>
          </p:nvPr>
        </p:nvSpPr>
        <p:spPr>
          <a:xfrm>
            <a:off x="7239000" y="6311900"/>
            <a:ext cx="4114800" cy="365125"/>
          </a:xfrm>
          <a:prstGeom prst="rect">
            <a:avLst/>
          </a:prstGeom>
        </p:spPr>
        <p:txBody>
          <a:bodyPr/>
          <a:lstStyle>
            <a:lvl1pPr>
              <a:defRPr sz="1400" spc="150" baseline="0">
                <a:solidFill>
                  <a:schemeClr val="bg1">
                    <a:lumMod val="50000"/>
                  </a:schemeClr>
                </a:solidFill>
              </a:defRPr>
            </a:lvl1pPr>
          </a:lstStyle>
          <a:p>
            <a:pPr algn="r"/>
            <a:r>
              <a:rPr lang="en-US" dirty="0"/>
              <a:t>GEORGE MASON UNIVERSITY</a:t>
            </a:r>
          </a:p>
        </p:txBody>
      </p:sp>
      <p:sp>
        <p:nvSpPr>
          <p:cNvPr id="4" name="Content Placeholder 3">
            <a:extLst>
              <a:ext uri="{FF2B5EF4-FFF2-40B4-BE49-F238E27FC236}">
                <a16:creationId xmlns:a16="http://schemas.microsoft.com/office/drawing/2014/main" id="{B5241CED-C6CB-40CC-9379-936C49E69E4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0DA0B74-29A1-446A-878B-CEE87706BC6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881D5B35-D807-4DE5-BA25-742E698BF717}"/>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0042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8FA1C50B-1266-4D20-B584-DF8D9F5829B1}"/>
              </a:ext>
            </a:extLst>
          </p:cNvPr>
          <p:cNvSpPr>
            <a:spLocks noGrp="1"/>
          </p:cNvSpPr>
          <p:nvPr>
            <p:ph type="ftr" sz="quarter" idx="10"/>
          </p:nvPr>
        </p:nvSpPr>
        <p:spPr>
          <a:xfrm>
            <a:off x="7239000" y="6292502"/>
            <a:ext cx="4114800" cy="365125"/>
          </a:xfrm>
          <a:prstGeom prst="rect">
            <a:avLst/>
          </a:prstGeom>
        </p:spPr>
        <p:txBody>
          <a:bodyPr/>
          <a:lstStyle>
            <a:lvl1pPr algn="r">
              <a:defRPr sz="1400" spc="150" baseline="0">
                <a:solidFill>
                  <a:schemeClr val="bg1">
                    <a:lumMod val="50000"/>
                  </a:schemeClr>
                </a:solidFill>
              </a:defRPr>
            </a:lvl1pPr>
          </a:lstStyle>
          <a:p>
            <a:r>
              <a:rPr lang="en-US"/>
              <a:t>GEORGE MASON UNIVERSITY</a:t>
            </a:r>
            <a:endParaRPr lang="en-US" dirty="0"/>
          </a:p>
        </p:txBody>
      </p:sp>
      <p:sp>
        <p:nvSpPr>
          <p:cNvPr id="6" name="Content Placeholder 5">
            <a:extLst>
              <a:ext uri="{FF2B5EF4-FFF2-40B4-BE49-F238E27FC236}">
                <a16:creationId xmlns:a16="http://schemas.microsoft.com/office/drawing/2014/main" id="{4DD4A299-5AEE-4473-88D5-DE7ACA673B9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E59AA6-029B-4239-980A-C07DB2AF8E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C31B8B-3E67-4A71-AA3A-A4CE2567C39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C3DB9CF8-1169-456E-A3E2-DF576D78DC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 name="Title 1">
            <a:extLst>
              <a:ext uri="{FF2B5EF4-FFF2-40B4-BE49-F238E27FC236}">
                <a16:creationId xmlns:a16="http://schemas.microsoft.com/office/drawing/2014/main" id="{015953B9-94EE-4EAC-8F2E-E1627AA74774}"/>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Tree>
    <p:extLst>
      <p:ext uri="{BB962C8B-B14F-4D97-AF65-F5344CB8AC3E}">
        <p14:creationId xmlns:p14="http://schemas.microsoft.com/office/powerpoint/2010/main" val="1028632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40126AC-8D97-4DE2-B3DA-26369DF8A181}"/>
              </a:ext>
            </a:extLst>
          </p:cNvPr>
          <p:cNvSpPr>
            <a:spLocks noGrp="1"/>
          </p:cNvSpPr>
          <p:nvPr>
            <p:ph type="ftr" sz="quarter" idx="3"/>
          </p:nvPr>
        </p:nvSpPr>
        <p:spPr>
          <a:xfrm>
            <a:off x="7239000" y="6311900"/>
            <a:ext cx="4114800" cy="365125"/>
          </a:xfrm>
          <a:prstGeom prst="rect">
            <a:avLst/>
          </a:prstGeom>
        </p:spPr>
        <p:txBody>
          <a:bodyPr/>
          <a:lstStyle>
            <a:lvl1pPr>
              <a:defRPr sz="1400" spc="150" baseline="0">
                <a:solidFill>
                  <a:schemeClr val="bg1">
                    <a:lumMod val="50000"/>
                  </a:schemeClr>
                </a:solidFill>
              </a:defRPr>
            </a:lvl1pPr>
          </a:lstStyle>
          <a:p>
            <a:pPr algn="r"/>
            <a:r>
              <a:rPr lang="en-US" dirty="0"/>
              <a:t>GEORGE MASON UNIVERSITY</a:t>
            </a:r>
          </a:p>
        </p:txBody>
      </p:sp>
      <p:sp>
        <p:nvSpPr>
          <p:cNvPr id="2" name="Title 1">
            <a:extLst>
              <a:ext uri="{FF2B5EF4-FFF2-40B4-BE49-F238E27FC236}">
                <a16:creationId xmlns:a16="http://schemas.microsoft.com/office/drawing/2014/main" id="{506F9D4D-0BCA-483A-95BD-DE4F2706CC7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5237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60F4A0ED-F78D-4E25-A27F-3FE64BC64783}"/>
              </a:ext>
            </a:extLst>
          </p:cNvPr>
          <p:cNvSpPr>
            <a:spLocks noGrp="1"/>
          </p:cNvSpPr>
          <p:nvPr>
            <p:ph type="ftr" sz="quarter" idx="3"/>
          </p:nvPr>
        </p:nvSpPr>
        <p:spPr>
          <a:xfrm>
            <a:off x="7239000" y="6311900"/>
            <a:ext cx="4114800" cy="365125"/>
          </a:xfrm>
          <a:prstGeom prst="rect">
            <a:avLst/>
          </a:prstGeom>
        </p:spPr>
        <p:txBody>
          <a:bodyPr/>
          <a:lstStyle>
            <a:lvl1pPr>
              <a:defRPr sz="1400" spc="150" baseline="0">
                <a:solidFill>
                  <a:schemeClr val="bg1">
                    <a:lumMod val="50000"/>
                  </a:schemeClr>
                </a:solidFill>
              </a:defRPr>
            </a:lvl1pPr>
          </a:lstStyle>
          <a:p>
            <a:pPr algn="r"/>
            <a:r>
              <a:rPr lang="en-US" dirty="0"/>
              <a:t>GEORGE MASON UNIVERSITY</a:t>
            </a:r>
          </a:p>
        </p:txBody>
      </p:sp>
      <p:sp>
        <p:nvSpPr>
          <p:cNvPr id="3" name="Content Placeholder 2">
            <a:extLst>
              <a:ext uri="{FF2B5EF4-FFF2-40B4-BE49-F238E27FC236}">
                <a16:creationId xmlns:a16="http://schemas.microsoft.com/office/drawing/2014/main" id="{26B03BB2-1967-4D91-BCCA-9CB2E9415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ACA6B3-26B5-4C58-9C99-BAFF7419D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 name="Title 1">
            <a:extLst>
              <a:ext uri="{FF2B5EF4-FFF2-40B4-BE49-F238E27FC236}">
                <a16:creationId xmlns:a16="http://schemas.microsoft.com/office/drawing/2014/main" id="{16B0B8EF-AE6F-4A7E-AE8A-454F7B29AD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Tree>
    <p:extLst>
      <p:ext uri="{BB962C8B-B14F-4D97-AF65-F5344CB8AC3E}">
        <p14:creationId xmlns:p14="http://schemas.microsoft.com/office/powerpoint/2010/main" val="1375652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12C08BE9-E2FF-4547-84A3-F8D710C37378}"/>
              </a:ext>
            </a:extLst>
          </p:cNvPr>
          <p:cNvSpPr>
            <a:spLocks noGrp="1"/>
          </p:cNvSpPr>
          <p:nvPr>
            <p:ph type="ftr" sz="quarter" idx="3"/>
          </p:nvPr>
        </p:nvSpPr>
        <p:spPr>
          <a:xfrm>
            <a:off x="7239000" y="6311900"/>
            <a:ext cx="4114800" cy="365125"/>
          </a:xfrm>
          <a:prstGeom prst="rect">
            <a:avLst/>
          </a:prstGeom>
        </p:spPr>
        <p:txBody>
          <a:bodyPr/>
          <a:lstStyle>
            <a:lvl1pPr>
              <a:defRPr sz="1400" spc="150" baseline="0">
                <a:solidFill>
                  <a:schemeClr val="bg1">
                    <a:lumMod val="50000"/>
                  </a:schemeClr>
                </a:solidFill>
              </a:defRPr>
            </a:lvl1pPr>
          </a:lstStyle>
          <a:p>
            <a:pPr algn="r"/>
            <a:r>
              <a:rPr lang="en-US" dirty="0"/>
              <a:t>GEORGE MASON UNIVERSITY</a:t>
            </a:r>
          </a:p>
        </p:txBody>
      </p:sp>
      <p:sp>
        <p:nvSpPr>
          <p:cNvPr id="3" name="Text Placeholder 2">
            <a:extLst>
              <a:ext uri="{FF2B5EF4-FFF2-40B4-BE49-F238E27FC236}">
                <a16:creationId xmlns:a16="http://schemas.microsoft.com/office/drawing/2014/main" id="{5C3541C3-51CD-44DC-AA98-E4969E41A7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a:extLst>
              <a:ext uri="{FF2B5EF4-FFF2-40B4-BE49-F238E27FC236}">
                <a16:creationId xmlns:a16="http://schemas.microsoft.com/office/drawing/2014/main" id="{081C55C5-CF07-4139-ACC9-E239E1E079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842662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52" r:id="rId6"/>
    <p:sldLayoutId id="2147483653" r:id="rId7"/>
    <p:sldLayoutId id="2147483654" r:id="rId8"/>
    <p:sldLayoutId id="2147483656" r:id="rId9"/>
    <p:sldLayoutId id="2147483657" r:id="rId10"/>
    <p:sldLayoutId id="2147483658" r:id="rId11"/>
    <p:sldLayoutId id="2147483662" r:id="rId12"/>
  </p:sldLayoutIdLst>
  <p:hf sldNum="0" hd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Team Carbon</a:t>
            </a:r>
          </a:p>
        </p:txBody>
      </p:sp>
      <p:sp>
        <p:nvSpPr>
          <p:cNvPr id="3" name="Subtitle 2"/>
          <p:cNvSpPr>
            <a:spLocks noGrp="1"/>
          </p:cNvSpPr>
          <p:nvPr>
            <p:ph type="subTitle" idx="1"/>
          </p:nvPr>
        </p:nvSpPr>
        <p:spPr>
          <a:xfrm>
            <a:off x="918210" y="3396953"/>
            <a:ext cx="6400800" cy="1219200"/>
          </a:xfrm>
        </p:spPr>
        <p:txBody>
          <a:bodyPr>
            <a:noAutofit/>
          </a:bodyPr>
          <a:lstStyle/>
          <a:p>
            <a:r>
              <a:rPr lang="en-US" dirty="0"/>
              <a:t>Sprint 3</a:t>
            </a:r>
          </a:p>
          <a:p>
            <a:r>
              <a:rPr lang="en-US" dirty="0"/>
              <a:t>CS504 Team Project</a:t>
            </a:r>
          </a:p>
          <a:p>
            <a:r>
              <a:rPr lang="en-US" dirty="0"/>
              <a:t>Spring 2021</a:t>
            </a:r>
          </a:p>
        </p:txBody>
      </p:sp>
    </p:spTree>
    <p:extLst>
      <p:ext uri="{BB962C8B-B14F-4D97-AF65-F5344CB8AC3E}">
        <p14:creationId xmlns:p14="http://schemas.microsoft.com/office/powerpoint/2010/main" val="3538204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09173"/>
            <a:ext cx="10515600" cy="4351338"/>
          </a:xfrm>
        </p:spPr>
        <p:txBody>
          <a:bodyPr>
            <a:noAutofit/>
          </a:bodyPr>
          <a:lstStyle/>
          <a:p>
            <a:pPr fontAlgn="base"/>
            <a:r>
              <a:rPr lang="en-US" b="1" dirty="0"/>
              <a:t>Updated ERD</a:t>
            </a:r>
          </a:p>
          <a:p>
            <a:pPr fontAlgn="base"/>
            <a:r>
              <a:rPr lang="en-US" b="1" dirty="0"/>
              <a:t>Rudimentary Exploratory Data Analysis</a:t>
            </a:r>
          </a:p>
          <a:p>
            <a:pPr fontAlgn="base"/>
            <a:r>
              <a:rPr lang="en-US" b="1" dirty="0"/>
              <a:t>Time Series Forecasting</a:t>
            </a:r>
          </a:p>
          <a:p>
            <a:pPr fontAlgn="base"/>
            <a:r>
              <a:rPr lang="en-US" b="1" dirty="0"/>
              <a:t>Visualizations in progress</a:t>
            </a:r>
          </a:p>
        </p:txBody>
      </p:sp>
      <p:sp>
        <p:nvSpPr>
          <p:cNvPr id="2" name="Title 1"/>
          <p:cNvSpPr>
            <a:spLocks noGrp="1"/>
          </p:cNvSpPr>
          <p:nvPr>
            <p:ph type="title"/>
          </p:nvPr>
        </p:nvSpPr>
        <p:spPr/>
        <p:txBody>
          <a:bodyPr anchor="ctr" anchorCtr="0">
            <a:normAutofit/>
          </a:bodyPr>
          <a:lstStyle/>
          <a:p>
            <a:pPr algn="ctr"/>
            <a:r>
              <a:rPr lang="en-US" dirty="0"/>
              <a:t>Rudimentary Exploratory Data Analysis</a:t>
            </a:r>
          </a:p>
        </p:txBody>
      </p:sp>
    </p:spTree>
    <p:extLst>
      <p:ext uri="{BB962C8B-B14F-4D97-AF65-F5344CB8AC3E}">
        <p14:creationId xmlns:p14="http://schemas.microsoft.com/office/powerpoint/2010/main" val="2843938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B628B2B-83D0-A545-B0B2-A9A227FFA6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050" y="0"/>
            <a:ext cx="88519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007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785BA38A-095C-C246-98B7-6F6A1E79C7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1438" y="0"/>
            <a:ext cx="69675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426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BB34712-63D5-2A4A-851C-9F5FF8D546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50" y="0"/>
            <a:ext cx="110347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073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AFF2D-4A83-2E42-B876-8630DA229BBA}"/>
              </a:ext>
            </a:extLst>
          </p:cNvPr>
          <p:cNvSpPr>
            <a:spLocks noGrp="1"/>
          </p:cNvSpPr>
          <p:nvPr>
            <p:ph type="title"/>
          </p:nvPr>
        </p:nvSpPr>
        <p:spPr/>
        <p:txBody>
          <a:bodyPr>
            <a:normAutofit/>
          </a:bodyPr>
          <a:lstStyle/>
          <a:p>
            <a:pPr algn="ctr"/>
            <a:r>
              <a:rPr lang="en-US" sz="3200" dirty="0"/>
              <a:t>SARIMA (Seasonal Auto-Regressive Integrated Moving Average)</a:t>
            </a:r>
          </a:p>
        </p:txBody>
      </p:sp>
      <p:pic>
        <p:nvPicPr>
          <p:cNvPr id="8194" name="Picture 2">
            <a:extLst>
              <a:ext uri="{FF2B5EF4-FFF2-40B4-BE49-F238E27FC236}">
                <a16:creationId xmlns:a16="http://schemas.microsoft.com/office/drawing/2014/main" id="{DD994861-3FE5-1A4B-914A-EFB2130648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52575"/>
            <a:ext cx="9753600" cy="494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147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3C1F4E0D-D128-CE4E-901B-B377F5A21C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178" y="1701800"/>
            <a:ext cx="7277100" cy="5156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5BAFF2D-4A83-2E42-B876-8630DA229BBA}"/>
              </a:ext>
            </a:extLst>
          </p:cNvPr>
          <p:cNvSpPr>
            <a:spLocks noGrp="1"/>
          </p:cNvSpPr>
          <p:nvPr>
            <p:ph type="title"/>
          </p:nvPr>
        </p:nvSpPr>
        <p:spPr/>
        <p:txBody>
          <a:bodyPr>
            <a:normAutofit/>
          </a:bodyPr>
          <a:lstStyle/>
          <a:p>
            <a:pPr algn="ctr"/>
            <a:r>
              <a:rPr lang="en-US" dirty="0"/>
              <a:t>Holt-Winters Forecasting Technique</a:t>
            </a:r>
          </a:p>
        </p:txBody>
      </p:sp>
    </p:spTree>
    <p:extLst>
      <p:ext uri="{BB962C8B-B14F-4D97-AF65-F5344CB8AC3E}">
        <p14:creationId xmlns:p14="http://schemas.microsoft.com/office/powerpoint/2010/main" val="1559039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B8E4D75E-B179-954D-BD91-71BD8673C9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94911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98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263924-8124-B44B-8223-0E89C8AC1557}"/>
              </a:ext>
            </a:extLst>
          </p:cNvPr>
          <p:cNvSpPr>
            <a:spLocks noGrp="1"/>
          </p:cNvSpPr>
          <p:nvPr>
            <p:ph idx="1"/>
          </p:nvPr>
        </p:nvSpPr>
        <p:spPr/>
        <p:txBody>
          <a:bodyPr/>
          <a:lstStyle/>
          <a:p>
            <a:pPr fontAlgn="base"/>
            <a:r>
              <a:rPr lang="en-US" dirty="0"/>
              <a:t>Test to see if we can predict energy consumption on a day-to-day basis</a:t>
            </a:r>
          </a:p>
          <a:p>
            <a:pPr fontAlgn="base"/>
            <a:r>
              <a:rPr lang="en-US" dirty="0"/>
              <a:t>Does the data follow a normal distribution?</a:t>
            </a:r>
          </a:p>
          <a:p>
            <a:pPr fontAlgn="base"/>
            <a:r>
              <a:rPr lang="en-US" dirty="0" err="1"/>
              <a:t>Jarque-Bera</a:t>
            </a:r>
            <a:r>
              <a:rPr lang="en-US" dirty="0"/>
              <a:t> Test for normality</a:t>
            </a:r>
          </a:p>
        </p:txBody>
      </p:sp>
      <p:sp>
        <p:nvSpPr>
          <p:cNvPr id="2" name="Title 1">
            <a:extLst>
              <a:ext uri="{FF2B5EF4-FFF2-40B4-BE49-F238E27FC236}">
                <a16:creationId xmlns:a16="http://schemas.microsoft.com/office/drawing/2014/main" id="{E5BAFF2D-4A83-2E42-B876-8630DA229BBA}"/>
              </a:ext>
            </a:extLst>
          </p:cNvPr>
          <p:cNvSpPr>
            <a:spLocks noGrp="1"/>
          </p:cNvSpPr>
          <p:nvPr>
            <p:ph type="title"/>
          </p:nvPr>
        </p:nvSpPr>
        <p:spPr/>
        <p:txBody>
          <a:bodyPr>
            <a:normAutofit/>
          </a:bodyPr>
          <a:lstStyle/>
          <a:p>
            <a:r>
              <a:rPr lang="en-US" dirty="0"/>
              <a:t>Energy Consumption Modeling/Normality</a:t>
            </a:r>
          </a:p>
        </p:txBody>
      </p:sp>
      <p:pic>
        <p:nvPicPr>
          <p:cNvPr id="13314" name="Picture 2">
            <a:extLst>
              <a:ext uri="{FF2B5EF4-FFF2-40B4-BE49-F238E27FC236}">
                <a16:creationId xmlns:a16="http://schemas.microsoft.com/office/drawing/2014/main" id="{D0298816-BBBF-5947-BBBD-1FFAEBF4A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5368" y="3742944"/>
            <a:ext cx="6735256" cy="3115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669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1E2A5B-15AE-114C-B092-BA88C5B0D732}"/>
              </a:ext>
            </a:extLst>
          </p:cNvPr>
          <p:cNvSpPr>
            <a:spLocks noGrp="1"/>
          </p:cNvSpPr>
          <p:nvPr>
            <p:ph idx="1"/>
          </p:nvPr>
        </p:nvSpPr>
        <p:spPr/>
        <p:txBody>
          <a:bodyPr/>
          <a:lstStyle/>
          <a:p>
            <a:pPr fontAlgn="base"/>
            <a:r>
              <a:rPr lang="en-US" dirty="0"/>
              <a:t>Supervised machine learning algorithm</a:t>
            </a:r>
          </a:p>
          <a:p>
            <a:pPr fontAlgn="base"/>
            <a:r>
              <a:rPr lang="en-US" dirty="0"/>
              <a:t>Normality not a requirement</a:t>
            </a:r>
          </a:p>
          <a:p>
            <a:pPr fontAlgn="base"/>
            <a:r>
              <a:rPr lang="en-US" dirty="0"/>
              <a:t>Utilizes features and labels for training and test data partitions</a:t>
            </a:r>
          </a:p>
        </p:txBody>
      </p:sp>
      <p:sp>
        <p:nvSpPr>
          <p:cNvPr id="2" name="Title 1">
            <a:extLst>
              <a:ext uri="{FF2B5EF4-FFF2-40B4-BE49-F238E27FC236}">
                <a16:creationId xmlns:a16="http://schemas.microsoft.com/office/drawing/2014/main" id="{E5BAFF2D-4A83-2E42-B876-8630DA229BBA}"/>
              </a:ext>
            </a:extLst>
          </p:cNvPr>
          <p:cNvSpPr>
            <a:spLocks noGrp="1"/>
          </p:cNvSpPr>
          <p:nvPr>
            <p:ph type="title"/>
          </p:nvPr>
        </p:nvSpPr>
        <p:spPr/>
        <p:txBody>
          <a:bodyPr>
            <a:normAutofit/>
          </a:bodyPr>
          <a:lstStyle/>
          <a:p>
            <a:r>
              <a:rPr lang="en-US" dirty="0"/>
              <a:t>Random Forest Regression</a:t>
            </a:r>
          </a:p>
        </p:txBody>
      </p:sp>
      <p:pic>
        <p:nvPicPr>
          <p:cNvPr id="14338" name="Picture 2">
            <a:extLst>
              <a:ext uri="{FF2B5EF4-FFF2-40B4-BE49-F238E27FC236}">
                <a16:creationId xmlns:a16="http://schemas.microsoft.com/office/drawing/2014/main" id="{91975430-E3EB-5140-B576-43CECD1F33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95"/>
          <a:stretch/>
        </p:blipFill>
        <p:spPr bwMode="auto">
          <a:xfrm>
            <a:off x="3645408" y="3429000"/>
            <a:ext cx="5057317" cy="3308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453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AFF2D-4A83-2E42-B876-8630DA229BBA}"/>
              </a:ext>
            </a:extLst>
          </p:cNvPr>
          <p:cNvSpPr>
            <a:spLocks noGrp="1"/>
          </p:cNvSpPr>
          <p:nvPr>
            <p:ph type="title"/>
          </p:nvPr>
        </p:nvSpPr>
        <p:spPr/>
        <p:txBody>
          <a:bodyPr>
            <a:normAutofit/>
          </a:bodyPr>
          <a:lstStyle/>
          <a:p>
            <a:r>
              <a:rPr lang="en-US" dirty="0"/>
              <a:t>Multiple Linear Regression</a:t>
            </a:r>
          </a:p>
        </p:txBody>
      </p:sp>
      <p:pic>
        <p:nvPicPr>
          <p:cNvPr id="18434" name="Picture 2">
            <a:extLst>
              <a:ext uri="{FF2B5EF4-FFF2-40B4-BE49-F238E27FC236}">
                <a16:creationId xmlns:a16="http://schemas.microsoft.com/office/drawing/2014/main" id="{C2797798-127D-E943-85F8-2FCF4DAA15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303" y="1690688"/>
            <a:ext cx="5776697" cy="433705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55B3E9F7-01CE-EB46-836C-462746612E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2279" y="1650747"/>
            <a:ext cx="5480418" cy="4427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411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US" b="1" dirty="0"/>
              <a:t>Team Roles:</a:t>
            </a:r>
            <a:endParaRPr lang="en-US" sz="5400" b="1" dirty="0"/>
          </a:p>
          <a:p>
            <a:pPr lvl="1" fontAlgn="base"/>
            <a:r>
              <a:rPr lang="en-US" dirty="0"/>
              <a:t>Product Owner – Spencer Marlen-Starr</a:t>
            </a:r>
            <a:endParaRPr lang="en-US" sz="4000" dirty="0"/>
          </a:p>
          <a:p>
            <a:pPr lvl="1" fontAlgn="base"/>
            <a:r>
              <a:rPr lang="en-US" dirty="0"/>
              <a:t>Scrum Master – </a:t>
            </a:r>
            <a:r>
              <a:rPr lang="en-US" dirty="0" err="1"/>
              <a:t>Jhony</a:t>
            </a:r>
            <a:r>
              <a:rPr lang="en-US" dirty="0"/>
              <a:t> Islam</a:t>
            </a:r>
            <a:endParaRPr lang="en-US" sz="4000" dirty="0"/>
          </a:p>
          <a:p>
            <a:pPr lvl="1" fontAlgn="base"/>
            <a:r>
              <a:rPr lang="en-US" dirty="0"/>
              <a:t>Developer – Cassidy </a:t>
            </a:r>
            <a:r>
              <a:rPr lang="en-US" dirty="0" err="1"/>
              <a:t>Laskodi</a:t>
            </a:r>
            <a:endParaRPr lang="en-US" sz="4000" dirty="0"/>
          </a:p>
          <a:p>
            <a:pPr lvl="1" fontAlgn="base"/>
            <a:r>
              <a:rPr lang="en-US" dirty="0"/>
              <a:t>Developer – Radha Kanuri </a:t>
            </a:r>
            <a:endParaRPr lang="en-US" sz="4000" dirty="0"/>
          </a:p>
          <a:p>
            <a:pPr lvl="1" fontAlgn="base"/>
            <a:r>
              <a:rPr lang="en-US" dirty="0"/>
              <a:t>Developer – Stavros </a:t>
            </a:r>
            <a:r>
              <a:rPr lang="en-US" dirty="0" err="1"/>
              <a:t>Kalamatianos</a:t>
            </a:r>
            <a:endParaRPr lang="en-US" sz="4000" dirty="0"/>
          </a:p>
        </p:txBody>
      </p:sp>
      <p:sp>
        <p:nvSpPr>
          <p:cNvPr id="2" name="Title 1"/>
          <p:cNvSpPr>
            <a:spLocks noGrp="1"/>
          </p:cNvSpPr>
          <p:nvPr>
            <p:ph type="title"/>
          </p:nvPr>
        </p:nvSpPr>
        <p:spPr/>
        <p:txBody>
          <a:bodyPr anchor="ctr">
            <a:normAutofit/>
          </a:bodyPr>
          <a:lstStyle/>
          <a:p>
            <a:r>
              <a:rPr lang="en-US" dirty="0"/>
              <a:t>Team Carbon Organization</a:t>
            </a:r>
            <a:endParaRPr lang="en-US" sz="4800" dirty="0"/>
          </a:p>
        </p:txBody>
      </p:sp>
    </p:spTree>
    <p:extLst>
      <p:ext uri="{BB962C8B-B14F-4D97-AF65-F5344CB8AC3E}">
        <p14:creationId xmlns:p14="http://schemas.microsoft.com/office/powerpoint/2010/main" val="1716043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AFF2D-4A83-2E42-B876-8630DA229BBA}"/>
              </a:ext>
            </a:extLst>
          </p:cNvPr>
          <p:cNvSpPr>
            <a:spLocks noGrp="1"/>
          </p:cNvSpPr>
          <p:nvPr>
            <p:ph type="title"/>
          </p:nvPr>
        </p:nvSpPr>
        <p:spPr/>
        <p:txBody>
          <a:bodyPr>
            <a:normAutofit/>
          </a:bodyPr>
          <a:lstStyle/>
          <a:p>
            <a:r>
              <a:rPr lang="en-US" dirty="0"/>
              <a:t>Pearson’s Correlation Coefficient Test</a:t>
            </a:r>
          </a:p>
        </p:txBody>
      </p:sp>
      <p:pic>
        <p:nvPicPr>
          <p:cNvPr id="19458" name="Picture 2">
            <a:extLst>
              <a:ext uri="{FF2B5EF4-FFF2-40B4-BE49-F238E27FC236}">
                <a16:creationId xmlns:a16="http://schemas.microsoft.com/office/drawing/2014/main" id="{29BF4718-CF5D-5942-B37F-107EF0C488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60"/>
          <a:stretch/>
        </p:blipFill>
        <p:spPr bwMode="auto">
          <a:xfrm>
            <a:off x="3017520" y="1690688"/>
            <a:ext cx="5462015" cy="516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344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1E2A5B-15AE-114C-B092-BA88C5B0D732}"/>
              </a:ext>
            </a:extLst>
          </p:cNvPr>
          <p:cNvSpPr>
            <a:spLocks noGrp="1"/>
          </p:cNvSpPr>
          <p:nvPr>
            <p:ph idx="1"/>
          </p:nvPr>
        </p:nvSpPr>
        <p:spPr/>
        <p:txBody>
          <a:bodyPr/>
          <a:lstStyle/>
          <a:p>
            <a:pPr fontAlgn="base"/>
            <a:r>
              <a:rPr lang="en-US" dirty="0"/>
              <a:t>Panel aka longitudinal data of 5,567 London homes</a:t>
            </a:r>
          </a:p>
          <a:p>
            <a:pPr fontAlgn="base"/>
            <a:r>
              <a:rPr lang="en-US" dirty="0"/>
              <a:t>Treatment group subjected to dynamic time of use energy pricing</a:t>
            </a:r>
          </a:p>
          <a:p>
            <a:pPr fontAlgn="base"/>
            <a:r>
              <a:rPr lang="en-US" dirty="0"/>
              <a:t>Rates went up during peak usage hours and down in low use hours</a:t>
            </a:r>
          </a:p>
          <a:p>
            <a:pPr fontAlgn="base"/>
            <a:r>
              <a:rPr lang="en-US" dirty="0"/>
              <a:t>Control group subjected to a flat rate of 14.288 pence per kWh</a:t>
            </a:r>
          </a:p>
        </p:txBody>
      </p:sp>
      <p:sp>
        <p:nvSpPr>
          <p:cNvPr id="2" name="Title 1">
            <a:extLst>
              <a:ext uri="{FF2B5EF4-FFF2-40B4-BE49-F238E27FC236}">
                <a16:creationId xmlns:a16="http://schemas.microsoft.com/office/drawing/2014/main" id="{E5BAFF2D-4A83-2E42-B876-8630DA229BBA}"/>
              </a:ext>
            </a:extLst>
          </p:cNvPr>
          <p:cNvSpPr>
            <a:spLocks noGrp="1"/>
          </p:cNvSpPr>
          <p:nvPr>
            <p:ph type="title"/>
          </p:nvPr>
        </p:nvSpPr>
        <p:spPr/>
        <p:txBody>
          <a:bodyPr>
            <a:normAutofit/>
          </a:bodyPr>
          <a:lstStyle/>
          <a:p>
            <a:r>
              <a:rPr lang="en-US" dirty="0"/>
              <a:t>The Effects of Time of Use Energy Pricing</a:t>
            </a:r>
          </a:p>
        </p:txBody>
      </p:sp>
    </p:spTree>
    <p:extLst>
      <p:ext uri="{BB962C8B-B14F-4D97-AF65-F5344CB8AC3E}">
        <p14:creationId xmlns:p14="http://schemas.microsoft.com/office/powerpoint/2010/main" val="666792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1E2A5B-15AE-114C-B092-BA88C5B0D732}"/>
              </a:ext>
            </a:extLst>
          </p:cNvPr>
          <p:cNvSpPr>
            <a:spLocks noGrp="1"/>
          </p:cNvSpPr>
          <p:nvPr>
            <p:ph idx="1"/>
          </p:nvPr>
        </p:nvSpPr>
        <p:spPr/>
        <p:txBody>
          <a:bodyPr>
            <a:normAutofit lnSpcReduction="10000"/>
          </a:bodyPr>
          <a:lstStyle/>
          <a:p>
            <a:pPr marL="0" indent="0">
              <a:buNone/>
            </a:pPr>
            <a:r>
              <a:rPr lang="en-US" dirty="0"/>
              <a:t>Results of the Mann-Whitney test for a decrease in total daily energy use</a:t>
            </a:r>
          </a:p>
          <a:p>
            <a:pPr marL="0" indent="0">
              <a:buNone/>
            </a:pPr>
            <a:br>
              <a:rPr lang="en-US" dirty="0"/>
            </a:br>
            <a:br>
              <a:rPr lang="en-US" dirty="0"/>
            </a:br>
            <a:br>
              <a:rPr lang="en-US" dirty="0"/>
            </a:br>
            <a:br>
              <a:rPr lang="en-US" dirty="0"/>
            </a:br>
            <a:r>
              <a:rPr lang="en-US" dirty="0"/>
              <a:t>Results of the Mann-Whitney test for a decrease in total peak energy use</a:t>
            </a:r>
          </a:p>
          <a:p>
            <a:pPr marL="0" indent="0">
              <a:buNone/>
            </a:pPr>
            <a:br>
              <a:rPr lang="en-US" dirty="0"/>
            </a:br>
            <a:br>
              <a:rPr lang="en-US" dirty="0"/>
            </a:br>
            <a:endParaRPr lang="en-US" dirty="0"/>
          </a:p>
        </p:txBody>
      </p:sp>
      <p:sp>
        <p:nvSpPr>
          <p:cNvPr id="2" name="Title 1">
            <a:extLst>
              <a:ext uri="{FF2B5EF4-FFF2-40B4-BE49-F238E27FC236}">
                <a16:creationId xmlns:a16="http://schemas.microsoft.com/office/drawing/2014/main" id="{E5BAFF2D-4A83-2E42-B876-8630DA229BBA}"/>
              </a:ext>
            </a:extLst>
          </p:cNvPr>
          <p:cNvSpPr>
            <a:spLocks noGrp="1"/>
          </p:cNvSpPr>
          <p:nvPr>
            <p:ph type="title"/>
          </p:nvPr>
        </p:nvSpPr>
        <p:spPr/>
        <p:txBody>
          <a:bodyPr>
            <a:normAutofit/>
          </a:bodyPr>
          <a:lstStyle/>
          <a:p>
            <a:r>
              <a:rPr lang="en-US" dirty="0"/>
              <a:t>Mann-Whitney/Wilcoxon Rank Sum Tests</a:t>
            </a:r>
            <a:r>
              <a:rPr lang="en-US" b="0" dirty="0"/>
              <a:t>  </a:t>
            </a:r>
            <a:endParaRPr lang="en-US" dirty="0"/>
          </a:p>
        </p:txBody>
      </p:sp>
      <p:pic>
        <p:nvPicPr>
          <p:cNvPr id="1026" name="Picture 2">
            <a:extLst>
              <a:ext uri="{FF2B5EF4-FFF2-40B4-BE49-F238E27FC236}">
                <a16:creationId xmlns:a16="http://schemas.microsoft.com/office/drawing/2014/main" id="{7CF56633-44FD-9A41-9460-25B75A064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2580640"/>
            <a:ext cx="5905500" cy="1092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028D644-D647-DC4A-9B45-4382BC66EF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3100" y="4889246"/>
            <a:ext cx="5765800" cy="105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23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1E2A5B-15AE-114C-B092-BA88C5B0D732}"/>
              </a:ext>
            </a:extLst>
          </p:cNvPr>
          <p:cNvSpPr>
            <a:spLocks noGrp="1"/>
          </p:cNvSpPr>
          <p:nvPr>
            <p:ph idx="1"/>
          </p:nvPr>
        </p:nvSpPr>
        <p:spPr/>
        <p:txBody>
          <a:bodyPr>
            <a:normAutofit/>
          </a:bodyPr>
          <a:lstStyle/>
          <a:p>
            <a:pPr marL="0" indent="0">
              <a:buNone/>
            </a:pPr>
            <a:r>
              <a:rPr lang="en-US" dirty="0"/>
              <a:t>The coefficient for time of use pricing in the output of the fixed effects model was around -1.07 which means that implementing dynamic time of use pricing on a home in London can be expected on average to lead to a decrease in daily energy consumption by that home of 1.07 kWh.</a:t>
            </a:r>
          </a:p>
          <a:p>
            <a:pPr marL="0" indent="0">
              <a:buNone/>
            </a:pPr>
            <a:br>
              <a:rPr lang="en-US" dirty="0"/>
            </a:br>
            <a:r>
              <a:rPr lang="en-US" dirty="0"/>
              <a:t>This coefficient had a p-value that was all but indistinguishable from zero.</a:t>
            </a:r>
          </a:p>
          <a:p>
            <a:pPr marL="0" indent="0">
              <a:buNone/>
            </a:pPr>
            <a:br>
              <a:rPr lang="en-US" dirty="0"/>
            </a:br>
            <a:endParaRPr lang="en-US" dirty="0"/>
          </a:p>
        </p:txBody>
      </p:sp>
      <p:sp>
        <p:nvSpPr>
          <p:cNvPr id="2" name="Title 1">
            <a:extLst>
              <a:ext uri="{FF2B5EF4-FFF2-40B4-BE49-F238E27FC236}">
                <a16:creationId xmlns:a16="http://schemas.microsoft.com/office/drawing/2014/main" id="{E5BAFF2D-4A83-2E42-B876-8630DA229BBA}"/>
              </a:ext>
            </a:extLst>
          </p:cNvPr>
          <p:cNvSpPr>
            <a:spLocks noGrp="1"/>
          </p:cNvSpPr>
          <p:nvPr>
            <p:ph type="title"/>
          </p:nvPr>
        </p:nvSpPr>
        <p:spPr/>
        <p:txBody>
          <a:bodyPr>
            <a:normAutofit/>
          </a:bodyPr>
          <a:lstStyle/>
          <a:p>
            <a:r>
              <a:rPr lang="en-US" dirty="0"/>
              <a:t>Fixed Effects Regression</a:t>
            </a:r>
          </a:p>
        </p:txBody>
      </p:sp>
    </p:spTree>
    <p:extLst>
      <p:ext uri="{BB962C8B-B14F-4D97-AF65-F5344CB8AC3E}">
        <p14:creationId xmlns:p14="http://schemas.microsoft.com/office/powerpoint/2010/main" val="2806918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2">
            <a:normAutofit/>
          </a:bodyPr>
          <a:lstStyle/>
          <a:p>
            <a:pPr fontAlgn="base"/>
            <a:r>
              <a:rPr lang="en-US" sz="2400" dirty="0"/>
              <a:t>Risk: Sample is too small</a:t>
            </a:r>
          </a:p>
          <a:p>
            <a:pPr lvl="1" fontAlgn="base"/>
            <a:r>
              <a:rPr lang="en-US" sz="2000" dirty="0"/>
              <a:t>Probability: low</a:t>
            </a:r>
          </a:p>
          <a:p>
            <a:pPr lvl="1" fontAlgn="base"/>
            <a:r>
              <a:rPr lang="en-US" sz="2000" dirty="0"/>
              <a:t>Impact: high</a:t>
            </a:r>
          </a:p>
          <a:p>
            <a:pPr lvl="1" fontAlgn="base"/>
            <a:r>
              <a:rPr lang="en-US" sz="2000" dirty="0"/>
              <a:t>Mitigations:</a:t>
            </a:r>
          </a:p>
          <a:p>
            <a:pPr lvl="2" fontAlgn="base"/>
            <a:r>
              <a:rPr lang="en-US" sz="1800" dirty="0"/>
              <a:t>Identify a different dataset</a:t>
            </a:r>
          </a:p>
          <a:p>
            <a:pPr fontAlgn="base"/>
            <a:r>
              <a:rPr lang="en-US" sz="2400" dirty="0"/>
              <a:t>Risk: Computing power may not be enough</a:t>
            </a:r>
          </a:p>
          <a:p>
            <a:pPr lvl="1" fontAlgn="base"/>
            <a:r>
              <a:rPr lang="en-US" sz="2000" dirty="0"/>
              <a:t>Probability: low</a:t>
            </a:r>
          </a:p>
          <a:p>
            <a:pPr lvl="1" fontAlgn="base"/>
            <a:r>
              <a:rPr lang="en-US" sz="2000" dirty="0"/>
              <a:t>Impact: high</a:t>
            </a:r>
          </a:p>
          <a:p>
            <a:pPr lvl="1" fontAlgn="base"/>
            <a:r>
              <a:rPr lang="en-US" sz="2000" dirty="0"/>
              <a:t>Mitigations:</a:t>
            </a:r>
          </a:p>
          <a:p>
            <a:pPr lvl="2" fontAlgn="base"/>
            <a:r>
              <a:rPr lang="en-US" sz="1800" dirty="0"/>
              <a:t>Partitioning the dataset</a:t>
            </a:r>
          </a:p>
          <a:p>
            <a:pPr lvl="2" fontAlgn="base"/>
            <a:endParaRPr lang="en-US" sz="2200" dirty="0"/>
          </a:p>
          <a:p>
            <a:pPr fontAlgn="base"/>
            <a:r>
              <a:rPr lang="en-US" sz="2400" dirty="0"/>
              <a:t>Risk: Integrity of data may not be up to standards</a:t>
            </a:r>
          </a:p>
          <a:p>
            <a:pPr lvl="1" fontAlgn="base"/>
            <a:r>
              <a:rPr lang="en-US" sz="2000" dirty="0"/>
              <a:t>Probability: medium</a:t>
            </a:r>
          </a:p>
          <a:p>
            <a:pPr lvl="1" fontAlgn="base"/>
            <a:r>
              <a:rPr lang="en-US" sz="2000" dirty="0"/>
              <a:t>Impact: high</a:t>
            </a:r>
          </a:p>
          <a:p>
            <a:pPr lvl="1" fontAlgn="base"/>
            <a:r>
              <a:rPr lang="en-US" sz="2000" dirty="0"/>
              <a:t>Mitigation:</a:t>
            </a:r>
          </a:p>
          <a:p>
            <a:pPr lvl="2" fontAlgn="base"/>
            <a:r>
              <a:rPr lang="en-US" sz="1800" dirty="0"/>
              <a:t>Scrub the data</a:t>
            </a:r>
          </a:p>
        </p:txBody>
      </p:sp>
      <p:sp>
        <p:nvSpPr>
          <p:cNvPr id="2" name="Title 1"/>
          <p:cNvSpPr>
            <a:spLocks noGrp="1"/>
          </p:cNvSpPr>
          <p:nvPr>
            <p:ph type="title"/>
          </p:nvPr>
        </p:nvSpPr>
        <p:spPr>
          <a:xfrm>
            <a:off x="838200" y="649341"/>
            <a:ext cx="10515600" cy="757130"/>
          </a:xfrm>
        </p:spPr>
        <p:txBody>
          <a:bodyPr anchor="ctr" anchorCtr="0">
            <a:spAutoFit/>
          </a:bodyPr>
          <a:lstStyle/>
          <a:p>
            <a:r>
              <a:rPr lang="en-US" sz="4800" dirty="0"/>
              <a:t>Risks and Planned Mitigations</a:t>
            </a:r>
          </a:p>
        </p:txBody>
      </p:sp>
      <p:sp>
        <p:nvSpPr>
          <p:cNvPr id="4" name="Rectangle 3">
            <a:extLst>
              <a:ext uri="{FF2B5EF4-FFF2-40B4-BE49-F238E27FC236}">
                <a16:creationId xmlns:a16="http://schemas.microsoft.com/office/drawing/2014/main" id="{053FE17F-3857-844E-ACCD-47806BC7FAA8}"/>
              </a:ext>
            </a:extLst>
          </p:cNvPr>
          <p:cNvSpPr/>
          <p:nvPr/>
        </p:nvSpPr>
        <p:spPr>
          <a:xfrm>
            <a:off x="5977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2275300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We are assuming the quality of the data provided in Kaggle will be accurate to answer our problem</a:t>
            </a:r>
          </a:p>
          <a:p>
            <a:r>
              <a:rPr lang="en-US" sz="1800" dirty="0">
                <a:latin typeface="Times New Roman" panose="02020603050405020304" pitchFamily="18" charset="0"/>
                <a:cs typeface="Times New Roman" panose="02020603050405020304" pitchFamily="18" charset="0"/>
              </a:rPr>
              <a:t>We are also assuming that we will have appropriate resources to process and analyze the data set</a:t>
            </a:r>
          </a:p>
        </p:txBody>
      </p:sp>
      <p:sp>
        <p:nvSpPr>
          <p:cNvPr id="2" name="Title 1"/>
          <p:cNvSpPr>
            <a:spLocks noGrp="1"/>
          </p:cNvSpPr>
          <p:nvPr>
            <p:ph type="title"/>
          </p:nvPr>
        </p:nvSpPr>
        <p:spPr/>
        <p:txBody>
          <a:bodyPr/>
          <a:lstStyle/>
          <a:p>
            <a:r>
              <a:rPr lang="en-US" dirty="0"/>
              <a:t>Assumptions</a:t>
            </a:r>
          </a:p>
        </p:txBody>
      </p:sp>
    </p:spTree>
    <p:extLst>
      <p:ext uri="{BB962C8B-B14F-4D97-AF65-F5344CB8AC3E}">
        <p14:creationId xmlns:p14="http://schemas.microsoft.com/office/powerpoint/2010/main" val="1079016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C3447-0005-462D-8175-C81856A8E744}"/>
              </a:ext>
            </a:extLst>
          </p:cNvPr>
          <p:cNvSpPr>
            <a:spLocks noGrp="1"/>
          </p:cNvSpPr>
          <p:nvPr>
            <p:ph type="title"/>
          </p:nvPr>
        </p:nvSpPr>
        <p:spPr/>
        <p:txBody>
          <a:bodyPr/>
          <a:lstStyle/>
          <a:p>
            <a:r>
              <a:rPr lang="en-US" dirty="0"/>
              <a:t>Backup Slides</a:t>
            </a:r>
          </a:p>
        </p:txBody>
      </p:sp>
    </p:spTree>
    <p:extLst>
      <p:ext uri="{BB962C8B-B14F-4D97-AF65-F5344CB8AC3E}">
        <p14:creationId xmlns:p14="http://schemas.microsoft.com/office/powerpoint/2010/main" val="2028264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66DA6FCE-A49C-5843-A91D-F3E2BE214D58}"/>
              </a:ext>
            </a:extLst>
          </p:cNvPr>
          <p:cNvGraphicFramePr>
            <a:graphicFrameLocks noGrp="1"/>
          </p:cNvGraphicFramePr>
          <p:nvPr>
            <p:extLst>
              <p:ext uri="{D42A27DB-BD31-4B8C-83A1-F6EECF244321}">
                <p14:modId xmlns:p14="http://schemas.microsoft.com/office/powerpoint/2010/main" val="2430385002"/>
              </p:ext>
            </p:extLst>
          </p:nvPr>
        </p:nvGraphicFramePr>
        <p:xfrm>
          <a:off x="471539" y="817880"/>
          <a:ext cx="11182350" cy="6040120"/>
        </p:xfrm>
        <a:graphic>
          <a:graphicData uri="http://schemas.openxmlformats.org/drawingml/2006/table">
            <a:tbl>
              <a:tblPr firstRow="1" bandRow="1">
                <a:tableStyleId>{5C22544A-7EE6-4342-B048-85BDC9FD1C3A}</a:tableStyleId>
              </a:tblPr>
              <a:tblGrid>
                <a:gridCol w="2377440">
                  <a:extLst>
                    <a:ext uri="{9D8B030D-6E8A-4147-A177-3AD203B41FA5}">
                      <a16:colId xmlns:a16="http://schemas.microsoft.com/office/drawing/2014/main" val="407745151"/>
                    </a:ext>
                  </a:extLst>
                </a:gridCol>
                <a:gridCol w="5077460">
                  <a:extLst>
                    <a:ext uri="{9D8B030D-6E8A-4147-A177-3AD203B41FA5}">
                      <a16:colId xmlns:a16="http://schemas.microsoft.com/office/drawing/2014/main" val="3264255832"/>
                    </a:ext>
                  </a:extLst>
                </a:gridCol>
                <a:gridCol w="3727450">
                  <a:extLst>
                    <a:ext uri="{9D8B030D-6E8A-4147-A177-3AD203B41FA5}">
                      <a16:colId xmlns:a16="http://schemas.microsoft.com/office/drawing/2014/main" val="2452542118"/>
                    </a:ext>
                  </a:extLst>
                </a:gridCol>
              </a:tblGrid>
              <a:tr h="370840">
                <a:tc>
                  <a:txBody>
                    <a:bodyPr/>
                    <a:lstStyle/>
                    <a:p>
                      <a:r>
                        <a:rPr lang="en-US" sz="1400" dirty="0"/>
                        <a:t>Sprint</a:t>
                      </a:r>
                    </a:p>
                  </a:txBody>
                  <a:tcPr>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r>
                        <a:rPr lang="en-US" sz="1400" dirty="0"/>
                        <a:t>Milestone Goals</a:t>
                      </a:r>
                    </a:p>
                  </a:txBody>
                  <a:tcPr>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r>
                        <a:rPr lang="en-US" sz="1400" dirty="0"/>
                        <a:t>Presentation</a:t>
                      </a:r>
                    </a:p>
                  </a:txBody>
                  <a:tcPr>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997663559"/>
                  </a:ext>
                </a:extLst>
              </a:tr>
              <a:tr h="175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Narrow"/>
                          <a:cs typeface="Arial Narrow"/>
                        </a:rPr>
                        <a:t>0 - Team Formation</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12710" indent="-112710">
                        <a:buFont typeface="Arial"/>
                        <a:buChar char="•"/>
                      </a:pPr>
                      <a:r>
                        <a:rPr lang="en-US" sz="1400" dirty="0">
                          <a:latin typeface="Arial Narrow"/>
                          <a:cs typeface="Arial Narrow"/>
                        </a:rPr>
                        <a:t>Team Members &amp; Roles</a:t>
                      </a:r>
                    </a:p>
                    <a:p>
                      <a:pPr marL="112710" indent="-112710">
                        <a:buFont typeface="Arial"/>
                        <a:buChar char="•"/>
                      </a:pPr>
                      <a:r>
                        <a:rPr lang="en-US" sz="1400" dirty="0">
                          <a:latin typeface="Arial Narrow"/>
                          <a:cs typeface="Arial Narrow"/>
                        </a:rPr>
                        <a:t>Brief description of Team Problem</a:t>
                      </a:r>
                    </a:p>
                    <a:p>
                      <a:pPr marL="112710" indent="-112710">
                        <a:buFont typeface="Arial"/>
                        <a:buChar char="•"/>
                      </a:pPr>
                      <a:r>
                        <a:rPr lang="en-US" sz="1400" dirty="0">
                          <a:solidFill>
                            <a:srgbClr val="000000"/>
                          </a:solidFill>
                          <a:latin typeface="Arial Narrow"/>
                          <a:cs typeface="Arial Narrow"/>
                        </a:rPr>
                        <a:t>Request WebEx with instructor</a:t>
                      </a:r>
                      <a:endParaRPr lang="en-US" sz="1400" dirty="0">
                        <a:latin typeface="Arial Narrow"/>
                        <a:cs typeface="Arial Narrow"/>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Arial Narrow"/>
                        </a:rPr>
                        <a:t>Week 1</a:t>
                      </a:r>
                      <a:endParaRPr lang="en-US" sz="1400" dirty="0"/>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44334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Narrow"/>
                          <a:cs typeface="Arial Narrow"/>
                        </a:rPr>
                        <a:t>1 - Problem Definition and Project Plans</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12710" indent="-112710">
                        <a:buFont typeface="Arial"/>
                        <a:buChar char="•"/>
                      </a:pPr>
                      <a:r>
                        <a:rPr lang="en-US" sz="1400" dirty="0">
                          <a:solidFill>
                            <a:srgbClr val="000000"/>
                          </a:solidFill>
                          <a:latin typeface="Arial Narrow"/>
                          <a:cs typeface="Arial Narrow"/>
                        </a:rPr>
                        <a:t>Problem (decision) defined</a:t>
                      </a:r>
                      <a:endParaRPr lang="en-US" sz="1400" dirty="0">
                        <a:solidFill>
                          <a:schemeClr val="dk1"/>
                        </a:solidFill>
                      </a:endParaRPr>
                    </a:p>
                    <a:p>
                      <a:pPr marL="112710" indent="-112710">
                        <a:buFont typeface="Arial"/>
                        <a:buChar char="•"/>
                      </a:pPr>
                      <a:r>
                        <a:rPr lang="en-US" sz="1400" dirty="0">
                          <a:solidFill>
                            <a:srgbClr val="000000"/>
                          </a:solidFill>
                          <a:latin typeface="Arial Narrow"/>
                          <a:cs typeface="Arial Narrow"/>
                        </a:rPr>
                        <a:t>Understanding of complexity</a:t>
                      </a:r>
                    </a:p>
                    <a:p>
                      <a:pPr marL="112710" indent="-112710">
                        <a:buFont typeface="Arial"/>
                        <a:buChar char="•"/>
                      </a:pPr>
                      <a:r>
                        <a:rPr lang="en-US" sz="1400" dirty="0">
                          <a:solidFill>
                            <a:srgbClr val="000000"/>
                          </a:solidFill>
                          <a:latin typeface="Arial Narrow"/>
                          <a:cs typeface="Arial Narrow"/>
                        </a:rPr>
                        <a:t>Potential data source identified</a:t>
                      </a:r>
                      <a:endParaRPr lang="en-US" sz="1400" dirty="0">
                        <a:solidFill>
                          <a:schemeClr val="dk1"/>
                        </a:solidFill>
                      </a:endParaRPr>
                    </a:p>
                    <a:p>
                      <a:pPr marL="112710" indent="-112710">
                        <a:buFont typeface="Arial"/>
                        <a:buChar char="•"/>
                      </a:pPr>
                      <a:r>
                        <a:rPr lang="en-US" sz="1400" dirty="0">
                          <a:solidFill>
                            <a:srgbClr val="000000"/>
                          </a:solidFill>
                          <a:latin typeface="Arial Narrow"/>
                          <a:cs typeface="Arial Narrow"/>
                        </a:rPr>
                        <a:t>Potential analytics identified</a:t>
                      </a:r>
                      <a:endParaRPr lang="en-US" sz="1400" dirty="0">
                        <a:solidFill>
                          <a:schemeClr val="dk1"/>
                        </a:solidFill>
                      </a:endParaRPr>
                    </a:p>
                    <a:p>
                      <a:pPr marL="112710" indent="-112710">
                        <a:buFont typeface="Arial"/>
                        <a:buChar char="•"/>
                      </a:pPr>
                      <a:r>
                        <a:rPr lang="en-US" sz="1400" dirty="0">
                          <a:solidFill>
                            <a:srgbClr val="000000"/>
                          </a:solidFill>
                          <a:latin typeface="Arial Narrow"/>
                          <a:cs typeface="Arial Narrow"/>
                        </a:rPr>
                        <a:t>Project schedule defined</a:t>
                      </a:r>
                      <a:endParaRPr lang="en-US" sz="1400" dirty="0">
                        <a:solidFill>
                          <a:schemeClr val="dk1"/>
                        </a:solidFill>
                      </a:endParaRPr>
                    </a:p>
                    <a:p>
                      <a:pPr marL="112710" indent="-112710">
                        <a:buFont typeface="Arial"/>
                        <a:buChar char="•"/>
                      </a:pPr>
                      <a:r>
                        <a:rPr lang="en-US" sz="1400" dirty="0">
                          <a:solidFill>
                            <a:srgbClr val="000000"/>
                          </a:solidFill>
                          <a:latin typeface="Arial Narrow"/>
                          <a:cs typeface="Arial Narrow"/>
                        </a:rPr>
                        <a:t>Participant roles assigned</a:t>
                      </a:r>
                    </a:p>
                    <a:p>
                      <a:pPr marL="112710" indent="-112710">
                        <a:buFont typeface="Arial"/>
                        <a:buChar char="•"/>
                      </a:pPr>
                      <a:r>
                        <a:rPr lang="en-US" sz="1400" dirty="0">
                          <a:solidFill>
                            <a:srgbClr val="000000"/>
                          </a:solidFill>
                          <a:latin typeface="Arial Narrow"/>
                          <a:cs typeface="Arial Narrow"/>
                        </a:rPr>
                        <a:t>Risks identified and mitigation plan</a:t>
                      </a:r>
                      <a:endParaRPr lang="en-US" sz="1400" dirty="0">
                        <a:latin typeface="Arial Narrow"/>
                        <a:cs typeface="Arial Narrow"/>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Week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07104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Narrow"/>
                          <a:cs typeface="Arial Narrow"/>
                        </a:rPr>
                        <a:t>2 - Data Sets</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12710" indent="-112710">
                        <a:buFont typeface="Arial"/>
                        <a:buChar char="•"/>
                      </a:pPr>
                      <a:r>
                        <a:rPr lang="en-US" sz="1400" dirty="0">
                          <a:latin typeface="Arial Narrow"/>
                          <a:cs typeface="Arial Narrow"/>
                        </a:rPr>
                        <a:t>Data located and accessed</a:t>
                      </a:r>
                    </a:p>
                    <a:p>
                      <a:pPr marL="112710" indent="-112710">
                        <a:buFont typeface="Arial"/>
                        <a:buChar char="•"/>
                      </a:pPr>
                      <a:r>
                        <a:rPr lang="en-US" sz="1400" dirty="0">
                          <a:latin typeface="Arial Narrow"/>
                          <a:cs typeface="Arial Narrow"/>
                        </a:rPr>
                        <a:t>Initial processing underway</a:t>
                      </a:r>
                    </a:p>
                    <a:p>
                      <a:pPr marL="112710" indent="-112710">
                        <a:buFont typeface="Arial"/>
                        <a:buChar char="•"/>
                      </a:pPr>
                      <a:r>
                        <a:rPr lang="en-US" sz="1400" dirty="0">
                          <a:solidFill>
                            <a:srgbClr val="000000"/>
                          </a:solidFill>
                          <a:latin typeface="Arial Narrow"/>
                          <a:cs typeface="Arial Narrow"/>
                        </a:rPr>
                        <a:t>Risks identified and mitigated</a:t>
                      </a:r>
                      <a:endParaRPr lang="en-US" sz="1400" dirty="0">
                        <a:latin typeface="Arial Narrow"/>
                        <a:cs typeface="Arial Narrow"/>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Week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25132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Narrow"/>
                          <a:cs typeface="Arial Narrow"/>
                        </a:rPr>
                        <a:t>3 - Analytics/algorithms</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12710" indent="-112710">
                        <a:buFont typeface="Arial"/>
                        <a:buChar char="•"/>
                      </a:pPr>
                      <a:r>
                        <a:rPr lang="en-US" sz="1400" dirty="0">
                          <a:latin typeface="Arial Narrow"/>
                          <a:cs typeface="Arial Narrow"/>
                        </a:rPr>
                        <a:t>Algorithms defined and coded</a:t>
                      </a:r>
                    </a:p>
                    <a:p>
                      <a:pPr marL="112710" indent="-112710">
                        <a:buFont typeface="Arial"/>
                        <a:buChar char="•"/>
                      </a:pPr>
                      <a:r>
                        <a:rPr lang="en-US" sz="1400" dirty="0">
                          <a:latin typeface="Arial Narrow"/>
                          <a:cs typeface="Arial Narrow"/>
                        </a:rPr>
                        <a:t>Initial applications completed</a:t>
                      </a:r>
                    </a:p>
                    <a:p>
                      <a:pPr marL="112710" indent="-112710">
                        <a:buFont typeface="Arial"/>
                        <a:buChar char="•"/>
                      </a:pPr>
                      <a:r>
                        <a:rPr lang="en-US" sz="1400" dirty="0">
                          <a:solidFill>
                            <a:srgbClr val="000000"/>
                          </a:solidFill>
                          <a:latin typeface="Arial Narrow"/>
                          <a:cs typeface="Arial Narrow"/>
                        </a:rPr>
                        <a:t>Risks identified and mitigated</a:t>
                      </a:r>
                      <a:endParaRPr lang="en-US" sz="1400" dirty="0">
                        <a:latin typeface="Arial Narrow"/>
                        <a:cs typeface="Arial Narrow"/>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Week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2142082"/>
                  </a:ext>
                </a:extLst>
              </a:tr>
              <a:tr h="370840">
                <a:tc>
                  <a:txBody>
                    <a:bodyPr/>
                    <a:lstStyle/>
                    <a:p>
                      <a:r>
                        <a:rPr lang="en-US" sz="1400" dirty="0"/>
                        <a:t>4- Visualizations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12710" indent="-112710">
                        <a:buFont typeface="Arial"/>
                        <a:buChar char="•"/>
                      </a:pPr>
                      <a:r>
                        <a:rPr lang="en-US" sz="1400" dirty="0">
                          <a:latin typeface="Arial Narrow"/>
                          <a:cs typeface="Arial Narrow"/>
                        </a:rPr>
                        <a:t>Visualization concepts defined</a:t>
                      </a:r>
                    </a:p>
                    <a:p>
                      <a:pPr marL="112710" indent="-112710">
                        <a:buFont typeface="Arial"/>
                        <a:buChar char="•"/>
                      </a:pPr>
                      <a:r>
                        <a:rPr lang="en-US" sz="1400" dirty="0">
                          <a:latin typeface="Arial Narrow"/>
                          <a:cs typeface="Arial Narrow"/>
                        </a:rPr>
                        <a:t>Visualization implemented</a:t>
                      </a:r>
                    </a:p>
                    <a:p>
                      <a:pPr marL="112710" indent="-112710">
                        <a:buFont typeface="Arial"/>
                        <a:buChar char="•"/>
                      </a:pPr>
                      <a:r>
                        <a:rPr lang="en-US" sz="1400" dirty="0">
                          <a:solidFill>
                            <a:srgbClr val="000000"/>
                          </a:solidFill>
                          <a:latin typeface="Arial Narrow"/>
                          <a:cs typeface="Arial Narrow"/>
                        </a:rPr>
                        <a:t>Risks identified and mitigated</a:t>
                      </a:r>
                      <a:endParaRPr lang="en-US" sz="1400" dirty="0">
                        <a:latin typeface="Arial Narrow"/>
                        <a:cs typeface="Arial Narrow"/>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Week 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150984"/>
                  </a:ext>
                </a:extLst>
              </a:tr>
              <a:tr h="370840">
                <a:tc>
                  <a:txBody>
                    <a:bodyPr/>
                    <a:lstStyle/>
                    <a:p>
                      <a:r>
                        <a:rPr lang="en-US" sz="1400" dirty="0"/>
                        <a:t>Final Presentations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12710" indent="-112710">
                        <a:buFont typeface="Arial"/>
                        <a:buChar char="•"/>
                      </a:pPr>
                      <a:r>
                        <a:rPr lang="en-US" sz="1400" dirty="0">
                          <a:latin typeface="Arial Narrow"/>
                          <a:cs typeface="Arial Narrow"/>
                        </a:rPr>
                        <a:t>Project components completed</a:t>
                      </a:r>
                    </a:p>
                    <a:p>
                      <a:pPr marL="112710" indent="-112710">
                        <a:buFont typeface="Arial"/>
                        <a:buChar char="•"/>
                      </a:pPr>
                      <a:r>
                        <a:rPr lang="en-US" sz="1400" dirty="0">
                          <a:latin typeface="Arial Narrow"/>
                          <a:cs typeface="Arial Narrow"/>
                        </a:rPr>
                        <a:t>Project components integrated</a:t>
                      </a:r>
                    </a:p>
                    <a:p>
                      <a:pPr marL="112710" indent="-112710">
                        <a:buFont typeface="Arial"/>
                        <a:buChar char="•"/>
                      </a:pPr>
                      <a:r>
                        <a:rPr lang="en-US" sz="1400" dirty="0">
                          <a:latin typeface="Arial Narrow"/>
                          <a:cs typeface="Arial Narrow"/>
                        </a:rPr>
                        <a:t>Project supports final decision</a:t>
                      </a:r>
                    </a:p>
                    <a:p>
                      <a:pPr marL="112710" indent="-112710">
                        <a:buFont typeface="Arial"/>
                        <a:buChar char="•"/>
                      </a:pPr>
                      <a:r>
                        <a:rPr lang="en-US" sz="1400" dirty="0">
                          <a:latin typeface="Arial Narrow"/>
                          <a:cs typeface="Arial Narrow"/>
                        </a:rPr>
                        <a:t>Presentation made</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Week 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4980029"/>
                  </a:ext>
                </a:extLst>
              </a:tr>
            </a:tbl>
          </a:graphicData>
        </a:graphic>
      </p:graphicFrame>
      <p:sp>
        <p:nvSpPr>
          <p:cNvPr id="36" name="Title 1">
            <a:extLst>
              <a:ext uri="{FF2B5EF4-FFF2-40B4-BE49-F238E27FC236}">
                <a16:creationId xmlns:a16="http://schemas.microsoft.com/office/drawing/2014/main" id="{B5594DD9-F62F-7C4F-ACDE-E5890E4A7CE2}"/>
              </a:ext>
            </a:extLst>
          </p:cNvPr>
          <p:cNvSpPr>
            <a:spLocks noGrp="1"/>
          </p:cNvSpPr>
          <p:nvPr>
            <p:ph type="title"/>
          </p:nvPr>
        </p:nvSpPr>
        <p:spPr>
          <a:xfrm>
            <a:off x="471539" y="-137795"/>
            <a:ext cx="10515600" cy="1325563"/>
          </a:xfrm>
        </p:spPr>
        <p:txBody>
          <a:bodyPr anchor="ctr" anchorCtr="0"/>
          <a:lstStyle/>
          <a:p>
            <a:pPr fontAlgn="t">
              <a:spcBef>
                <a:spcPts val="0"/>
              </a:spcBef>
            </a:pPr>
            <a:r>
              <a:rPr lang="en-US" dirty="0"/>
              <a:t>CS 504 Project Sprints</a:t>
            </a:r>
          </a:p>
        </p:txBody>
      </p:sp>
    </p:spTree>
    <p:extLst>
      <p:ext uri="{BB962C8B-B14F-4D97-AF65-F5344CB8AC3E}">
        <p14:creationId xmlns:p14="http://schemas.microsoft.com/office/powerpoint/2010/main" val="2187870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3EEEB-13DE-8C4E-8DB4-74D6D2E62203}"/>
              </a:ext>
            </a:extLst>
          </p:cNvPr>
          <p:cNvSpPr>
            <a:spLocks noGrp="1"/>
          </p:cNvSpPr>
          <p:nvPr>
            <p:ph type="title"/>
          </p:nvPr>
        </p:nvSpPr>
        <p:spPr/>
        <p:txBody>
          <a:bodyPr/>
          <a:lstStyle/>
          <a:p>
            <a:r>
              <a:rPr lang="en-US" dirty="0"/>
              <a:t>SPRINT 0: TEAM FORMATION</a:t>
            </a:r>
          </a:p>
        </p:txBody>
      </p:sp>
    </p:spTree>
    <p:extLst>
      <p:ext uri="{BB962C8B-B14F-4D97-AF65-F5344CB8AC3E}">
        <p14:creationId xmlns:p14="http://schemas.microsoft.com/office/powerpoint/2010/main" val="3863366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dirty="0"/>
              <a:t>Analyzing the dataset</a:t>
            </a:r>
          </a:p>
          <a:p>
            <a:pPr fontAlgn="base"/>
            <a:r>
              <a:rPr lang="en-US" dirty="0"/>
              <a:t>Identifying and mitigating risks within our algorithms</a:t>
            </a:r>
          </a:p>
          <a:p>
            <a:pPr fontAlgn="base"/>
            <a:r>
              <a:rPr lang="en-US" dirty="0"/>
              <a:t>Answering our problem objectives through algorithms</a:t>
            </a:r>
          </a:p>
          <a:p>
            <a:pPr fontAlgn="base"/>
            <a:r>
              <a:rPr lang="en-US" dirty="0"/>
              <a:t>Determining the validity of our analysis</a:t>
            </a:r>
          </a:p>
        </p:txBody>
      </p:sp>
      <p:sp>
        <p:nvSpPr>
          <p:cNvPr id="2" name="Title 1"/>
          <p:cNvSpPr>
            <a:spLocks noGrp="1"/>
          </p:cNvSpPr>
          <p:nvPr>
            <p:ph type="title"/>
          </p:nvPr>
        </p:nvSpPr>
        <p:spPr/>
        <p:txBody>
          <a:bodyPr anchor="ctr" anchorCtr="0"/>
          <a:lstStyle/>
          <a:p>
            <a:r>
              <a:rPr lang="en-US" dirty="0"/>
              <a:t>Sprint Goals </a:t>
            </a:r>
          </a:p>
        </p:txBody>
      </p:sp>
    </p:spTree>
    <p:extLst>
      <p:ext uri="{BB962C8B-B14F-4D97-AF65-F5344CB8AC3E}">
        <p14:creationId xmlns:p14="http://schemas.microsoft.com/office/powerpoint/2010/main" val="1614414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46E15-EB45-8C45-9925-21EE250F6D85}"/>
              </a:ext>
            </a:extLst>
          </p:cNvPr>
          <p:cNvSpPr>
            <a:spLocks noGrp="1"/>
          </p:cNvSpPr>
          <p:nvPr>
            <p:ph type="title"/>
          </p:nvPr>
        </p:nvSpPr>
        <p:spPr/>
        <p:txBody>
          <a:bodyPr>
            <a:normAutofit/>
          </a:bodyPr>
          <a:lstStyle/>
          <a:p>
            <a:r>
              <a:rPr lang="en-US" dirty="0"/>
              <a:t>Smart Meters in London</a:t>
            </a:r>
          </a:p>
        </p:txBody>
      </p:sp>
      <p:pic>
        <p:nvPicPr>
          <p:cNvPr id="1026" name="Picture 2">
            <a:extLst>
              <a:ext uri="{FF2B5EF4-FFF2-40B4-BE49-F238E27FC236}">
                <a16:creationId xmlns:a16="http://schemas.microsoft.com/office/drawing/2014/main" id="{22A0171C-4E89-D647-B809-4284C0238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682" y="1448058"/>
            <a:ext cx="7374636" cy="49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719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83B5FD-5D95-3749-B475-D9D3D4B28E58}"/>
              </a:ext>
            </a:extLst>
          </p:cNvPr>
          <p:cNvSpPr>
            <a:spLocks noGrp="1"/>
          </p:cNvSpPr>
          <p:nvPr>
            <p:ph idx="1"/>
          </p:nvPr>
        </p:nvSpPr>
        <p:spPr>
          <a:xfrm>
            <a:off x="838200" y="1551305"/>
            <a:ext cx="10515600" cy="4351338"/>
          </a:xfrm>
        </p:spPr>
        <p:txBody>
          <a:bodyPr>
            <a:normAutofit lnSpcReduction="10000"/>
          </a:bodyPr>
          <a:lstStyle/>
          <a:p>
            <a:pPr fontAlgn="base"/>
            <a:r>
              <a:rPr lang="en-US" sz="1600" b="1" dirty="0"/>
              <a:t>As a head of a household, I want to understand how my energy usage rate works, so that I can be more cost effective.</a:t>
            </a:r>
          </a:p>
          <a:p>
            <a:pPr lvl="1" fontAlgn="base"/>
            <a:r>
              <a:rPr lang="en-US" sz="1400" dirty="0"/>
              <a:t>Understand what usage rates are accessible to households</a:t>
            </a:r>
          </a:p>
          <a:p>
            <a:pPr lvl="1" fontAlgn="base"/>
            <a:r>
              <a:rPr lang="en-US" sz="1400" dirty="0"/>
              <a:t>Determine what households can change to affect usage rates</a:t>
            </a:r>
          </a:p>
          <a:p>
            <a:pPr lvl="1" fontAlgn="base"/>
            <a:r>
              <a:rPr lang="en-US" sz="1400" dirty="0"/>
              <a:t>Determine if changes can make households more cost effective</a:t>
            </a:r>
          </a:p>
          <a:p>
            <a:pPr lvl="1" fontAlgn="base"/>
            <a:r>
              <a:rPr lang="en-US" sz="1400" dirty="0"/>
              <a:t>Identifying if economic status plays a significant role and if so its effect</a:t>
            </a:r>
          </a:p>
          <a:p>
            <a:pPr fontAlgn="base"/>
            <a:r>
              <a:rPr lang="en-US" sz="1600" b="1" dirty="0"/>
              <a:t>As an energy supplier, I want to determine which factors impact energy usage, so that I can improve my revenue.</a:t>
            </a:r>
          </a:p>
          <a:p>
            <a:pPr lvl="1" fontAlgn="base"/>
            <a:r>
              <a:rPr lang="en-US" sz="1400" dirty="0"/>
              <a:t>Which factors can energy suppliers manipulate (e.g. household income, long term investments, family size, occupations and others that collectively define accurately the social strata of the city of London where the energy consumption data was collected from.)</a:t>
            </a:r>
          </a:p>
          <a:p>
            <a:pPr lvl="1" fontAlgn="base"/>
            <a:r>
              <a:rPr lang="en-US" sz="1400" dirty="0"/>
              <a:t>How do I manipulate these factors to improve revenue?</a:t>
            </a:r>
          </a:p>
          <a:p>
            <a:pPr lvl="1" fontAlgn="base"/>
            <a:r>
              <a:rPr lang="en-US" sz="1400" dirty="0"/>
              <a:t>How do I balance supply and demand to determine pricing?</a:t>
            </a:r>
          </a:p>
          <a:p>
            <a:pPr lvl="1" fontAlgn="base"/>
            <a:r>
              <a:rPr lang="en-US" sz="1400" dirty="0"/>
              <a:t>What services are offered to promote reduction in costs, i.e. savings for energy usage?</a:t>
            </a:r>
          </a:p>
          <a:p>
            <a:pPr fontAlgn="base"/>
            <a:r>
              <a:rPr lang="en-US" sz="1600" b="1" dirty="0"/>
              <a:t>As a government official, I want to identify the different factors that affect energy usage, so that I can create relevant policies which will reduce energy usage.</a:t>
            </a:r>
          </a:p>
          <a:p>
            <a:pPr lvl="1" fontAlgn="base"/>
            <a:r>
              <a:rPr lang="en-US" sz="1400" dirty="0"/>
              <a:t>Discover the factors that are impacted through government policies</a:t>
            </a:r>
          </a:p>
          <a:p>
            <a:pPr lvl="1" fontAlgn="base"/>
            <a:r>
              <a:rPr lang="en-US" sz="1400" dirty="0"/>
              <a:t>Will government officials be more aggressive or passive with their policies?</a:t>
            </a:r>
          </a:p>
          <a:p>
            <a:pPr lvl="1" fontAlgn="base"/>
            <a:r>
              <a:rPr lang="en-US" sz="1400" dirty="0"/>
              <a:t>Understand what drives the consumption of energy and it will perhaps stimulate ideas for possible changes in how to decrease useless energy consumption.</a:t>
            </a:r>
          </a:p>
        </p:txBody>
      </p:sp>
      <p:sp>
        <p:nvSpPr>
          <p:cNvPr id="2" name="Title 1"/>
          <p:cNvSpPr>
            <a:spLocks noGrp="1"/>
          </p:cNvSpPr>
          <p:nvPr>
            <p:ph type="title"/>
          </p:nvPr>
        </p:nvSpPr>
        <p:spPr/>
        <p:txBody>
          <a:bodyPr anchor="ctr" anchorCtr="0"/>
          <a:lstStyle/>
          <a:p>
            <a:r>
              <a:rPr lang="en-US" dirty="0"/>
              <a:t>Sprint  Tracking</a:t>
            </a:r>
          </a:p>
        </p:txBody>
      </p:sp>
    </p:spTree>
    <p:extLst>
      <p:ext uri="{BB962C8B-B14F-4D97-AF65-F5344CB8AC3E}">
        <p14:creationId xmlns:p14="http://schemas.microsoft.com/office/powerpoint/2010/main" val="3656104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46E15-EB45-8C45-9925-21EE250F6D85}"/>
              </a:ext>
            </a:extLst>
          </p:cNvPr>
          <p:cNvSpPr>
            <a:spLocks noGrp="1"/>
          </p:cNvSpPr>
          <p:nvPr>
            <p:ph type="title"/>
          </p:nvPr>
        </p:nvSpPr>
        <p:spPr/>
        <p:txBody>
          <a:bodyPr>
            <a:normAutofit fontScale="90000"/>
          </a:bodyPr>
          <a:lstStyle/>
          <a:p>
            <a:r>
              <a:rPr lang="en-US" dirty="0"/>
              <a:t>Green architected house energy infrastructure supplemented by Smart Meters</a:t>
            </a:r>
          </a:p>
        </p:txBody>
      </p:sp>
      <p:pic>
        <p:nvPicPr>
          <p:cNvPr id="3074" name="Picture 2">
            <a:extLst>
              <a:ext uri="{FF2B5EF4-FFF2-40B4-BE49-F238E27FC236}">
                <a16:creationId xmlns:a16="http://schemas.microsoft.com/office/drawing/2014/main" id="{DD2C3D15-DC73-E840-A4FC-B29D24383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8474" y="1613528"/>
            <a:ext cx="5215052" cy="4750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386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70025"/>
            <a:ext cx="10515600" cy="4351338"/>
          </a:xfrm>
        </p:spPr>
        <p:txBody>
          <a:bodyPr>
            <a:noAutofit/>
          </a:bodyPr>
          <a:lstStyle/>
          <a:p>
            <a:pPr marL="0" indent="0">
              <a:buNone/>
            </a:pPr>
            <a:r>
              <a:rPr lang="en-US" sz="2400"/>
              <a:t>In this study, we look at homes in London, England and attempt to find out how people consume energy in their homes. The data is a sample of 5,567 homes in the London area from November 2011 to February 2014. This data comes from “smart meters'' placed in people’s homes by the British Government at the European Union’s recommendation. The weather data is from a darksky Application Programming Interface (API). </a:t>
            </a:r>
            <a:endParaRPr lang="en-US" sz="2400" dirty="0"/>
          </a:p>
        </p:txBody>
      </p:sp>
      <p:sp>
        <p:nvSpPr>
          <p:cNvPr id="2" name="Title 1"/>
          <p:cNvSpPr>
            <a:spLocks noGrp="1"/>
          </p:cNvSpPr>
          <p:nvPr>
            <p:ph type="title"/>
          </p:nvPr>
        </p:nvSpPr>
        <p:spPr/>
        <p:txBody>
          <a:bodyPr anchor="ctr" anchorCtr="0"/>
          <a:lstStyle/>
          <a:p>
            <a:r>
              <a:rPr lang="en-US"/>
              <a:t>Problem Definition</a:t>
            </a:r>
            <a:endParaRPr lang="en-US" dirty="0"/>
          </a:p>
        </p:txBody>
      </p:sp>
      <p:pic>
        <p:nvPicPr>
          <p:cNvPr id="1026" name="Picture 2">
            <a:extLst>
              <a:ext uri="{FF2B5EF4-FFF2-40B4-BE49-F238E27FC236}">
                <a16:creationId xmlns:a16="http://schemas.microsoft.com/office/drawing/2014/main" id="{B729E8AB-79DB-0342-8498-2E540C221A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546" y="3602419"/>
            <a:ext cx="3905991" cy="30540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C3B6E76-7983-F242-BBBF-13CA587995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3449" y="3400934"/>
            <a:ext cx="3774816" cy="3255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83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70025"/>
            <a:ext cx="10515600" cy="4351338"/>
          </a:xfrm>
        </p:spPr>
        <p:txBody>
          <a:bodyPr>
            <a:noAutofit/>
          </a:bodyPr>
          <a:lstStyle/>
          <a:p>
            <a:pPr fontAlgn="base"/>
            <a:r>
              <a:rPr lang="en-US" sz="1600" dirty="0"/>
              <a:t>The main data source for the course group project will be </a:t>
            </a:r>
            <a:r>
              <a:rPr lang="en-US" sz="1600" b="1" dirty="0"/>
              <a:t>Kaggle’s Smart Meters in London</a:t>
            </a:r>
            <a:r>
              <a:rPr lang="en-US" sz="1600" dirty="0"/>
              <a:t> data set</a:t>
            </a:r>
          </a:p>
          <a:p>
            <a:pPr fontAlgn="base"/>
            <a:r>
              <a:rPr lang="en-US" sz="1600" dirty="0"/>
              <a:t>The original data set consists of </a:t>
            </a:r>
            <a:r>
              <a:rPr lang="en-US" sz="1600" b="1" dirty="0"/>
              <a:t>6 main files and 112 half-hour energy consumption block files</a:t>
            </a:r>
            <a:r>
              <a:rPr lang="en-US" sz="1600" dirty="0"/>
              <a:t> from the sample house smart meters we consolidated into a single relation using Python. </a:t>
            </a:r>
          </a:p>
          <a:p>
            <a:pPr fontAlgn="base"/>
            <a:r>
              <a:rPr lang="en-US" sz="1600" dirty="0"/>
              <a:t>All raw data was provided in </a:t>
            </a:r>
            <a:r>
              <a:rPr lang="en-US" sz="1600" dirty="0" err="1"/>
              <a:t>xls</a:t>
            </a:r>
            <a:r>
              <a:rPr lang="en-US" sz="1600" dirty="0"/>
              <a:t> or csv format and they span </a:t>
            </a:r>
            <a:r>
              <a:rPr lang="en-US" sz="1600" b="1" dirty="0"/>
              <a:t>from November 2011 through February 2014</a:t>
            </a:r>
            <a:r>
              <a:rPr lang="en-US" sz="1600" dirty="0"/>
              <a:t>.</a:t>
            </a:r>
          </a:p>
          <a:p>
            <a:pPr fontAlgn="base"/>
            <a:r>
              <a:rPr lang="en-US" sz="1600" dirty="0"/>
              <a:t>Our data content includes:</a:t>
            </a:r>
          </a:p>
          <a:p>
            <a:pPr lvl="1" fontAlgn="base"/>
            <a:r>
              <a:rPr lang="en-US" sz="1600" b="1" dirty="0"/>
              <a:t>Households information</a:t>
            </a:r>
            <a:r>
              <a:rPr lang="en-US" sz="1600" dirty="0"/>
              <a:t>, such as a sample residence Smart Meter ID, the residents ACORN group, whether they belong to the control or the experimental group of participants and some energy descriptive statistics.</a:t>
            </a:r>
          </a:p>
          <a:p>
            <a:pPr lvl="1" fontAlgn="base"/>
            <a:r>
              <a:rPr lang="en-US" sz="1600" dirty="0"/>
              <a:t>Daily half-hour </a:t>
            </a:r>
            <a:r>
              <a:rPr lang="en-US" sz="1600" b="1" dirty="0"/>
              <a:t>energy consumption measurement</a:t>
            </a:r>
            <a:r>
              <a:rPr lang="en-US" sz="1600" dirty="0"/>
              <a:t> set per household’s Smart Meter through the period of the study </a:t>
            </a:r>
          </a:p>
          <a:p>
            <a:pPr lvl="1" fontAlgn="base"/>
            <a:r>
              <a:rPr lang="en-US" sz="1600" dirty="0"/>
              <a:t>An index of the </a:t>
            </a:r>
            <a:r>
              <a:rPr lang="en-US" sz="1600" b="1" dirty="0"/>
              <a:t>ACORN lifestyle</a:t>
            </a:r>
            <a:r>
              <a:rPr lang="en-US" sz="1600" dirty="0"/>
              <a:t> defined hierarchy that shows the number of people in the ACORN group comparing it with the national scale baselined at 100</a:t>
            </a:r>
          </a:p>
          <a:p>
            <a:pPr lvl="1" fontAlgn="base"/>
            <a:r>
              <a:rPr lang="en-US" sz="1600" dirty="0"/>
              <a:t>Detailed </a:t>
            </a:r>
            <a:r>
              <a:rPr lang="en-US" sz="1600" b="1" dirty="0"/>
              <a:t>weather</a:t>
            </a:r>
            <a:r>
              <a:rPr lang="en-US" sz="1600" dirty="0"/>
              <a:t> hourly/daily pressure, temperature and water/air content/velocity/direction </a:t>
            </a:r>
            <a:r>
              <a:rPr lang="en-US" sz="1600" b="1" dirty="0"/>
              <a:t>meteorological variables</a:t>
            </a:r>
            <a:r>
              <a:rPr lang="en-US" sz="1600" dirty="0"/>
              <a:t>  </a:t>
            </a:r>
          </a:p>
          <a:p>
            <a:pPr fontAlgn="base"/>
            <a:r>
              <a:rPr lang="en-US" sz="1600" b="1" dirty="0"/>
              <a:t>No further external data sources</a:t>
            </a:r>
            <a:r>
              <a:rPr lang="en-US" sz="1600" dirty="0"/>
              <a:t> will be used in this project</a:t>
            </a:r>
          </a:p>
        </p:txBody>
      </p:sp>
      <p:sp>
        <p:nvSpPr>
          <p:cNvPr id="2" name="Title 1"/>
          <p:cNvSpPr>
            <a:spLocks noGrp="1"/>
          </p:cNvSpPr>
          <p:nvPr>
            <p:ph type="title"/>
          </p:nvPr>
        </p:nvSpPr>
        <p:spPr/>
        <p:txBody>
          <a:bodyPr anchor="ctr" anchorCtr="0">
            <a:normAutofit/>
          </a:bodyPr>
          <a:lstStyle/>
          <a:p>
            <a:r>
              <a:rPr lang="en-US" dirty="0"/>
              <a:t>Potential Data Sources</a:t>
            </a:r>
          </a:p>
        </p:txBody>
      </p:sp>
    </p:spTree>
    <p:extLst>
      <p:ext uri="{BB962C8B-B14F-4D97-AF65-F5344CB8AC3E}">
        <p14:creationId xmlns:p14="http://schemas.microsoft.com/office/powerpoint/2010/main" val="465736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46E15-EB45-8C45-9925-21EE250F6D85}"/>
              </a:ext>
            </a:extLst>
          </p:cNvPr>
          <p:cNvSpPr>
            <a:spLocks noGrp="1"/>
          </p:cNvSpPr>
          <p:nvPr>
            <p:ph type="title"/>
          </p:nvPr>
        </p:nvSpPr>
        <p:spPr/>
        <p:txBody>
          <a:bodyPr/>
          <a:lstStyle/>
          <a:p>
            <a:r>
              <a:rPr lang="en-US" dirty="0"/>
              <a:t>SPRINT 3: ALGORITHMS AND ANALYTICS</a:t>
            </a:r>
          </a:p>
        </p:txBody>
      </p:sp>
    </p:spTree>
    <p:extLst>
      <p:ext uri="{BB962C8B-B14F-4D97-AF65-F5344CB8AC3E}">
        <p14:creationId xmlns:p14="http://schemas.microsoft.com/office/powerpoint/2010/main" val="3599617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70025"/>
            <a:ext cx="10515600" cy="4351338"/>
          </a:xfrm>
        </p:spPr>
        <p:txBody>
          <a:bodyPr>
            <a:noAutofit/>
          </a:bodyPr>
          <a:lstStyle/>
          <a:p>
            <a:pPr marL="0" indent="0" fontAlgn="base">
              <a:buNone/>
            </a:pPr>
            <a:r>
              <a:rPr lang="en-US" sz="1600" dirty="0"/>
              <a:t>We performed a Dickey-Fuller Test (Alternative Hypothesis as Stationary) and a Shapiro-Wilks Normality test on the columns </a:t>
            </a:r>
            <a:r>
              <a:rPr lang="en-US" sz="1600" dirty="0" err="1"/>
              <a:t>temperatureMax</a:t>
            </a:r>
            <a:r>
              <a:rPr lang="en-US" sz="1600" dirty="0"/>
              <a:t> and pressure.</a:t>
            </a:r>
          </a:p>
          <a:p>
            <a:pPr fontAlgn="base"/>
            <a:r>
              <a:rPr lang="en-US" sz="1600" dirty="0" err="1"/>
              <a:t>temperatureMax</a:t>
            </a:r>
            <a:r>
              <a:rPr lang="en-US" sz="1600" dirty="0"/>
              <a:t> Results:</a:t>
            </a:r>
          </a:p>
          <a:p>
            <a:pPr lvl="1" fontAlgn="base"/>
            <a:r>
              <a:rPr lang="en-US" sz="1200" dirty="0"/>
              <a:t>Dickey-Fuller = -2.9886, Lag order = 9, p-value = 0.1598</a:t>
            </a:r>
          </a:p>
          <a:p>
            <a:pPr lvl="1" fontAlgn="base"/>
            <a:r>
              <a:rPr lang="en-US" sz="1200" dirty="0"/>
              <a:t>Results conclude </a:t>
            </a:r>
            <a:r>
              <a:rPr lang="en-US" sz="1200" dirty="0" err="1"/>
              <a:t>temperatureMax</a:t>
            </a:r>
            <a:r>
              <a:rPr lang="en-US" sz="1200" dirty="0"/>
              <a:t> is not stationary</a:t>
            </a:r>
          </a:p>
          <a:p>
            <a:pPr lvl="1" fontAlgn="base"/>
            <a:r>
              <a:rPr lang="en-US" sz="1200" dirty="0"/>
              <a:t>W = 0.98656, p-value = 3.112e-07</a:t>
            </a:r>
          </a:p>
          <a:p>
            <a:pPr lvl="1" fontAlgn="base"/>
            <a:r>
              <a:rPr lang="en-US" sz="1200" dirty="0"/>
              <a:t>Results conclude </a:t>
            </a:r>
            <a:r>
              <a:rPr lang="en-US" sz="1200" dirty="0" err="1"/>
              <a:t>temperatureMax</a:t>
            </a:r>
            <a:r>
              <a:rPr lang="en-US" sz="1200" dirty="0"/>
              <a:t> is not Normally Distributed</a:t>
            </a:r>
          </a:p>
          <a:p>
            <a:pPr fontAlgn="base"/>
            <a:r>
              <a:rPr lang="en-US" sz="1600" dirty="0"/>
              <a:t>pressure Results:</a:t>
            </a:r>
          </a:p>
          <a:p>
            <a:pPr lvl="1" fontAlgn="base"/>
            <a:r>
              <a:rPr lang="en-US" sz="1200" dirty="0"/>
              <a:t>Dickey-Fuller = -5.8983, Lag order = 9, p-value = 0.01</a:t>
            </a:r>
          </a:p>
          <a:p>
            <a:pPr lvl="1" fontAlgn="base"/>
            <a:r>
              <a:rPr lang="en-US" sz="1200" dirty="0"/>
              <a:t>Results conclude pressure is stationary</a:t>
            </a:r>
          </a:p>
          <a:p>
            <a:pPr lvl="1" fontAlgn="base"/>
            <a:r>
              <a:rPr lang="en-US" sz="1200" dirty="0"/>
              <a:t>W = 0.99115, p-value = 3.822e-05</a:t>
            </a:r>
          </a:p>
          <a:p>
            <a:pPr lvl="1" fontAlgn="base"/>
            <a:r>
              <a:rPr lang="en-US" sz="1200" dirty="0"/>
              <a:t>Results conclude pressure is not Normally Distributed</a:t>
            </a:r>
          </a:p>
          <a:p>
            <a:pPr fontAlgn="base"/>
            <a:endParaRPr lang="en-US" sz="1600" dirty="0"/>
          </a:p>
        </p:txBody>
      </p:sp>
      <p:sp>
        <p:nvSpPr>
          <p:cNvPr id="2" name="Title 1"/>
          <p:cNvSpPr>
            <a:spLocks noGrp="1"/>
          </p:cNvSpPr>
          <p:nvPr>
            <p:ph type="title"/>
          </p:nvPr>
        </p:nvSpPr>
        <p:spPr/>
        <p:txBody>
          <a:bodyPr anchor="ctr" anchorCtr="0">
            <a:normAutofit/>
          </a:bodyPr>
          <a:lstStyle/>
          <a:p>
            <a:r>
              <a:rPr lang="en-US" dirty="0"/>
              <a:t>Weather Time Series &amp; Normality </a:t>
            </a:r>
            <a:r>
              <a:rPr lang="en-US" dirty="0" err="1"/>
              <a:t>Tett</a:t>
            </a:r>
            <a:endParaRPr lang="en-US" dirty="0"/>
          </a:p>
        </p:txBody>
      </p:sp>
    </p:spTree>
    <p:extLst>
      <p:ext uri="{BB962C8B-B14F-4D97-AF65-F5344CB8AC3E}">
        <p14:creationId xmlns:p14="http://schemas.microsoft.com/office/powerpoint/2010/main" val="2855149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70025"/>
            <a:ext cx="10515600" cy="4351338"/>
          </a:xfrm>
        </p:spPr>
        <p:txBody>
          <a:bodyPr>
            <a:noAutofit/>
          </a:bodyPr>
          <a:lstStyle/>
          <a:p>
            <a:pPr marL="0" indent="0" fontAlgn="base">
              <a:buNone/>
            </a:pPr>
            <a:r>
              <a:rPr lang="en-US" dirty="0" err="1"/>
              <a:t>Energy_mean</a:t>
            </a:r>
            <a:r>
              <a:rPr lang="en-US" dirty="0"/>
              <a:t> correlated with: </a:t>
            </a:r>
          </a:p>
          <a:p>
            <a:pPr lvl="1" fontAlgn="base"/>
            <a:r>
              <a:rPr lang="en-US" dirty="0" err="1"/>
              <a:t>temperature_Max</a:t>
            </a:r>
            <a:r>
              <a:rPr lang="en-US" dirty="0"/>
              <a:t> = -0.1742</a:t>
            </a:r>
          </a:p>
          <a:p>
            <a:pPr lvl="1" fontAlgn="base"/>
            <a:r>
              <a:rPr lang="en-US" dirty="0"/>
              <a:t>pressure = -0.0400</a:t>
            </a:r>
          </a:p>
          <a:p>
            <a:pPr lvl="1" fontAlgn="base"/>
            <a:r>
              <a:rPr lang="en-US" dirty="0"/>
              <a:t>humidity = 0.0847</a:t>
            </a:r>
          </a:p>
          <a:p>
            <a:pPr lvl="1" fontAlgn="base"/>
            <a:r>
              <a:rPr lang="en-US" dirty="0" err="1"/>
              <a:t>uvIndex</a:t>
            </a:r>
            <a:r>
              <a:rPr lang="en-US" dirty="0"/>
              <a:t> = - 0.1477</a:t>
            </a:r>
          </a:p>
          <a:p>
            <a:pPr lvl="1" fontAlgn="base"/>
            <a:r>
              <a:rPr lang="en-US" dirty="0" err="1"/>
              <a:t>cloudcCover</a:t>
            </a:r>
            <a:r>
              <a:rPr lang="en-US" dirty="0"/>
              <a:t> = 0.0581</a:t>
            </a:r>
          </a:p>
          <a:p>
            <a:pPr lvl="1" fontAlgn="base"/>
            <a:r>
              <a:rPr lang="en-US" dirty="0" err="1"/>
              <a:t>windSpeed</a:t>
            </a:r>
            <a:r>
              <a:rPr lang="en-US" dirty="0"/>
              <a:t> = 0.0342</a:t>
            </a:r>
          </a:p>
          <a:p>
            <a:pPr marL="0" indent="0">
              <a:buNone/>
            </a:pPr>
            <a:br>
              <a:rPr lang="en-US" dirty="0"/>
            </a:br>
            <a:endParaRPr lang="en-US" sz="1600" dirty="0"/>
          </a:p>
        </p:txBody>
      </p:sp>
      <p:sp>
        <p:nvSpPr>
          <p:cNvPr id="2" name="Title 1"/>
          <p:cNvSpPr>
            <a:spLocks noGrp="1"/>
          </p:cNvSpPr>
          <p:nvPr>
            <p:ph type="title"/>
          </p:nvPr>
        </p:nvSpPr>
        <p:spPr/>
        <p:txBody>
          <a:bodyPr anchor="ctr" anchorCtr="0">
            <a:normAutofit/>
          </a:bodyPr>
          <a:lstStyle/>
          <a:p>
            <a:r>
              <a:rPr lang="en-US" dirty="0"/>
              <a:t>Correlations</a:t>
            </a:r>
          </a:p>
        </p:txBody>
      </p:sp>
    </p:spTree>
    <p:extLst>
      <p:ext uri="{BB962C8B-B14F-4D97-AF65-F5344CB8AC3E}">
        <p14:creationId xmlns:p14="http://schemas.microsoft.com/office/powerpoint/2010/main" val="1501490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21D2731B-9EBE-0146-B4C9-46DFF2197232}" vid="{899635A8-6EB7-A546-AEA7-0479189531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2065</TotalTime>
  <Words>1207</Words>
  <Application>Microsoft Office PowerPoint</Application>
  <PresentationFormat>Widescreen</PresentationFormat>
  <Paragraphs>159</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Arial Narrow</vt:lpstr>
      <vt:lpstr>Calibri</vt:lpstr>
      <vt:lpstr>Calibri Light</vt:lpstr>
      <vt:lpstr>Times New Roman</vt:lpstr>
      <vt:lpstr>Office Theme</vt:lpstr>
      <vt:lpstr>Team Carbon</vt:lpstr>
      <vt:lpstr>Team Carbon Organization</vt:lpstr>
      <vt:lpstr>Smart Meters in London</vt:lpstr>
      <vt:lpstr>Green architected house energy infrastructure supplemented by Smart Meters</vt:lpstr>
      <vt:lpstr>Problem Definition</vt:lpstr>
      <vt:lpstr>Potential Data Sources</vt:lpstr>
      <vt:lpstr>SPRINT 3: ALGORITHMS AND ANALYTICS</vt:lpstr>
      <vt:lpstr>Weather Time Series &amp; Normality Tett</vt:lpstr>
      <vt:lpstr>Correlations</vt:lpstr>
      <vt:lpstr>Rudimentary Exploratory Data Analysis</vt:lpstr>
      <vt:lpstr>PowerPoint Presentation</vt:lpstr>
      <vt:lpstr>PowerPoint Presentation</vt:lpstr>
      <vt:lpstr>PowerPoint Presentation</vt:lpstr>
      <vt:lpstr>SARIMA (Seasonal Auto-Regressive Integrated Moving Average)</vt:lpstr>
      <vt:lpstr>Holt-Winters Forecasting Technique</vt:lpstr>
      <vt:lpstr>PowerPoint Presentation</vt:lpstr>
      <vt:lpstr>Energy Consumption Modeling/Normality</vt:lpstr>
      <vt:lpstr>Random Forest Regression</vt:lpstr>
      <vt:lpstr>Multiple Linear Regression</vt:lpstr>
      <vt:lpstr>Pearson’s Correlation Coefficient Test</vt:lpstr>
      <vt:lpstr>The Effects of Time of Use Energy Pricing</vt:lpstr>
      <vt:lpstr>Mann-Whitney/Wilcoxon Rank Sum Tests  </vt:lpstr>
      <vt:lpstr>Fixed Effects Regression</vt:lpstr>
      <vt:lpstr>Risks and Planned Mitigations</vt:lpstr>
      <vt:lpstr>Assumptions</vt:lpstr>
      <vt:lpstr>Backup Slides</vt:lpstr>
      <vt:lpstr>CS 504 Project Sprints</vt:lpstr>
      <vt:lpstr>SPRINT 0: TEAM FORMATION</vt:lpstr>
      <vt:lpstr>Sprint Goals </vt:lpstr>
      <vt:lpstr>Sprint  Tracking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Anderson, Liz</dc:creator>
  <cp:lastModifiedBy>James Baldo</cp:lastModifiedBy>
  <cp:revision>22</cp:revision>
  <dcterms:created xsi:type="dcterms:W3CDTF">2019-01-16T15:47:14Z</dcterms:created>
  <dcterms:modified xsi:type="dcterms:W3CDTF">2021-04-20T12:51:25Z</dcterms:modified>
</cp:coreProperties>
</file>