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7" r:id="rId2"/>
    <p:sldId id="270" r:id="rId3"/>
    <p:sldId id="288" r:id="rId4"/>
    <p:sldId id="269" r:id="rId5"/>
    <p:sldId id="273" r:id="rId6"/>
    <p:sldId id="263" r:id="rId7"/>
    <p:sldId id="289" r:id="rId8"/>
    <p:sldId id="266" r:id="rId9"/>
    <p:sldId id="290" r:id="rId10"/>
    <p:sldId id="291" r:id="rId11"/>
    <p:sldId id="292" r:id="rId12"/>
    <p:sldId id="293" r:id="rId13"/>
    <p:sldId id="294" r:id="rId14"/>
    <p:sldId id="295" r:id="rId15"/>
    <p:sldId id="296" r:id="rId16"/>
    <p:sldId id="297" r:id="rId17"/>
    <p:sldId id="298" r:id="rId18"/>
    <p:sldId id="299" r:id="rId19"/>
    <p:sldId id="301" r:id="rId20"/>
    <p:sldId id="300" r:id="rId21"/>
    <p:sldId id="302" r:id="rId22"/>
    <p:sldId id="303" r:id="rId23"/>
    <p:sldId id="304" r:id="rId24"/>
    <p:sldId id="305" r:id="rId25"/>
    <p:sldId id="308" r:id="rId26"/>
    <p:sldId id="307" r:id="rId27"/>
    <p:sldId id="306" r:id="rId28"/>
    <p:sldId id="278"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065" autoAdjust="0"/>
  </p:normalViewPr>
  <p:slideViewPr>
    <p:cSldViewPr snapToGrid="0">
      <p:cViewPr varScale="1">
        <p:scale>
          <a:sx n="105" d="100"/>
          <a:sy n="105" d="100"/>
        </p:scale>
        <p:origin x="216" y="6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DBAB7-9073-490D-BB29-F507F3B0F29B}" type="datetimeFigureOut">
              <a:rPr lang="en-US" smtClean="0"/>
              <a:t>4/18/21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8F91F-7BF9-4B1D-ABB2-8A18D66668E6}" type="slidenum">
              <a:rPr lang="en-US" smtClean="0"/>
              <a:t>‹#›</a:t>
            </a:fld>
            <a:endParaRPr lang="en-US"/>
          </a:p>
        </p:txBody>
      </p:sp>
    </p:spTree>
    <p:extLst>
      <p:ext uri="{BB962C8B-B14F-4D97-AF65-F5344CB8AC3E}">
        <p14:creationId xmlns:p14="http://schemas.microsoft.com/office/powerpoint/2010/main" val="6164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626BF2-C429-4888-8607-738CC9DDDD12}"/>
              </a:ext>
            </a:extLst>
          </p:cNvPr>
          <p:cNvSpPr>
            <a:spLocks noGrp="1"/>
          </p:cNvSpPr>
          <p:nvPr>
            <p:ph type="subTitle" idx="1"/>
          </p:nvPr>
        </p:nvSpPr>
        <p:spPr>
          <a:xfrm>
            <a:off x="838200" y="3536724"/>
            <a:ext cx="5492620" cy="1655762"/>
          </a:xfrm>
        </p:spPr>
        <p:txBody>
          <a:bodyPr>
            <a:normAutofit/>
          </a:bodyPr>
          <a:lstStyle>
            <a:lvl1pPr marL="0" indent="0" algn="l">
              <a:buNone/>
              <a:defRPr sz="2800">
                <a:solidFill>
                  <a:srgbClr val="FFCC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06909098-BCE6-468E-8C73-8FAD2BF1765B}"/>
              </a:ext>
            </a:extLst>
          </p:cNvPr>
          <p:cNvSpPr>
            <a:spLocks noGrp="1"/>
          </p:cNvSpPr>
          <p:nvPr>
            <p:ph type="ctrTitle"/>
          </p:nvPr>
        </p:nvSpPr>
        <p:spPr>
          <a:xfrm>
            <a:off x="838200" y="802432"/>
            <a:ext cx="5492620" cy="2203677"/>
          </a:xfrm>
        </p:spPr>
        <p:txBody>
          <a:bodyPr anchor="t"/>
          <a:lstStyle>
            <a:lvl1pPr algn="l">
              <a:defRPr sz="6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2294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BBF7C21A-B889-4A6E-B51F-B0F799CCCF61}"/>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Picture Placeholder 2">
            <a:extLst>
              <a:ext uri="{FF2B5EF4-FFF2-40B4-BE49-F238E27FC236}">
                <a16:creationId xmlns:a16="http://schemas.microsoft.com/office/drawing/2014/main" id="{348EE639-0007-456A-BAB4-6C4F0C0B5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69061BE-7322-4175-8D2A-F69E6C89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07598149-BD54-445A-A155-A6F498CED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14224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7516204-D174-45B3-81C2-D323DF455D03}"/>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Vertical Text Placeholder 2">
            <a:extLst>
              <a:ext uri="{FF2B5EF4-FFF2-40B4-BE49-F238E27FC236}">
                <a16:creationId xmlns:a16="http://schemas.microsoft.com/office/drawing/2014/main" id="{2BB620D0-09B9-46A1-9CEB-EA8593BD53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A2B01E-2810-4024-9DE3-8CB98778DD8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142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DF47E-6BCC-CD4C-9893-6F9DB31E9925}" type="datetimeFigureOut">
              <a:rPr lang="en-US" smtClean="0"/>
              <a:t>4/18/21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89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7DD7C25-8F30-4A55-8419-5619CA4BB09B}"/>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Content Placeholder 2">
            <a:extLst>
              <a:ext uri="{FF2B5EF4-FFF2-40B4-BE49-F238E27FC236}">
                <a16:creationId xmlns:a16="http://schemas.microsoft.com/office/drawing/2014/main" id="{E9009347-1DF8-4561-B392-ADA71A20E8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620FB69-94D0-4FE2-A9CB-2E8A02081CF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9150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890DE-6280-4C14-8B1A-71C00576A320}"/>
              </a:ext>
            </a:extLst>
          </p:cNvPr>
          <p:cNvSpPr>
            <a:spLocks noGrp="1"/>
          </p:cNvSpPr>
          <p:nvPr>
            <p:ph type="body" idx="1"/>
          </p:nvPr>
        </p:nvSpPr>
        <p:spPr>
          <a:xfrm>
            <a:off x="694064" y="4846638"/>
            <a:ext cx="10352761" cy="162931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 name="Title 1">
            <a:extLst>
              <a:ext uri="{FF2B5EF4-FFF2-40B4-BE49-F238E27FC236}">
                <a16:creationId xmlns:a16="http://schemas.microsoft.com/office/drawing/2014/main" id="{7904E8D6-3DFA-49EE-B381-4C214EFE50E6}"/>
              </a:ext>
            </a:extLst>
          </p:cNvPr>
          <p:cNvSpPr>
            <a:spLocks noGrp="1"/>
          </p:cNvSpPr>
          <p:nvPr>
            <p:ph type="title"/>
          </p:nvPr>
        </p:nvSpPr>
        <p:spPr>
          <a:xfrm>
            <a:off x="531225" y="4045907"/>
            <a:ext cx="10515600" cy="691933"/>
          </a:xfrm>
        </p:spPr>
        <p:txBody>
          <a:bodyPr anchor="b">
            <a:noAutofit/>
          </a:bodyPr>
          <a:lstStyle>
            <a:lvl1pPr>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9591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890DE-6280-4C14-8B1A-71C00576A320}"/>
              </a:ext>
            </a:extLst>
          </p:cNvPr>
          <p:cNvSpPr>
            <a:spLocks noGrp="1"/>
          </p:cNvSpPr>
          <p:nvPr>
            <p:ph type="body" idx="1" hasCustomPrompt="1"/>
          </p:nvPr>
        </p:nvSpPr>
        <p:spPr>
          <a:xfrm>
            <a:off x="838200" y="4864295"/>
            <a:ext cx="7504134" cy="1500187"/>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None/>
              <a:tabLst/>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Click to edit Master subtitle style</a:t>
            </a:r>
          </a:p>
        </p:txBody>
      </p:sp>
      <p:sp>
        <p:nvSpPr>
          <p:cNvPr id="2" name="Title 1">
            <a:extLst>
              <a:ext uri="{FF2B5EF4-FFF2-40B4-BE49-F238E27FC236}">
                <a16:creationId xmlns:a16="http://schemas.microsoft.com/office/drawing/2014/main" id="{7904E8D6-3DFA-49EE-B381-4C214EFE50E6}"/>
              </a:ext>
            </a:extLst>
          </p:cNvPr>
          <p:cNvSpPr>
            <a:spLocks noGrp="1"/>
          </p:cNvSpPr>
          <p:nvPr>
            <p:ph type="title" hasCustomPrompt="1"/>
          </p:nvPr>
        </p:nvSpPr>
        <p:spPr>
          <a:xfrm>
            <a:off x="122724" y="4057812"/>
            <a:ext cx="10515600" cy="531651"/>
          </a:xfrm>
        </p:spPr>
        <p:txBody>
          <a:bodyPr anchor="b">
            <a:normAutofit/>
          </a:bodyPr>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1869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E8D6-3DFA-49EE-B381-4C214EFE50E6}"/>
              </a:ext>
            </a:extLst>
          </p:cNvPr>
          <p:cNvSpPr>
            <a:spLocks noGrp="1"/>
          </p:cNvSpPr>
          <p:nvPr>
            <p:ph type="title" hasCustomPrompt="1"/>
          </p:nvPr>
        </p:nvSpPr>
        <p:spPr>
          <a:xfrm>
            <a:off x="0" y="493518"/>
            <a:ext cx="10515600" cy="531651"/>
          </a:xfrm>
        </p:spPr>
        <p:txBody>
          <a:bodyPr anchor="b">
            <a:normAutofit/>
          </a:bodyPr>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64790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E2111EB-2EF3-472B-B5D1-ACBAF066B528}"/>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4" name="Content Placeholder 3">
            <a:extLst>
              <a:ext uri="{FF2B5EF4-FFF2-40B4-BE49-F238E27FC236}">
                <a16:creationId xmlns:a16="http://schemas.microsoft.com/office/drawing/2014/main" id="{B5241CED-C6CB-40CC-9379-936C49E69E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0DA0B74-29A1-446A-878B-CEE87706BC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81D5B35-D807-4DE5-BA25-742E698BF71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42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8FA1C50B-1266-4D20-B584-DF8D9F5829B1}"/>
              </a:ext>
            </a:extLst>
          </p:cNvPr>
          <p:cNvSpPr>
            <a:spLocks noGrp="1"/>
          </p:cNvSpPr>
          <p:nvPr>
            <p:ph type="ftr" sz="quarter" idx="10"/>
          </p:nvPr>
        </p:nvSpPr>
        <p:spPr>
          <a:xfrm>
            <a:off x="7239000" y="6292502"/>
            <a:ext cx="4114800" cy="365125"/>
          </a:xfrm>
          <a:prstGeom prst="rect">
            <a:avLst/>
          </a:prstGeom>
        </p:spPr>
        <p:txBody>
          <a:bodyPr/>
          <a:lstStyle>
            <a:lvl1pPr algn="r">
              <a:defRPr sz="1400" spc="150" baseline="0">
                <a:solidFill>
                  <a:schemeClr val="bg1">
                    <a:lumMod val="50000"/>
                  </a:schemeClr>
                </a:solidFill>
              </a:defRPr>
            </a:lvl1pPr>
          </a:lstStyle>
          <a:p>
            <a:r>
              <a:rPr lang="en-US"/>
              <a:t>GEORGE MASON UNIVERSITY</a:t>
            </a:r>
            <a:endParaRPr lang="en-US" dirty="0"/>
          </a:p>
        </p:txBody>
      </p:sp>
      <p:sp>
        <p:nvSpPr>
          <p:cNvPr id="6" name="Content Placeholder 5">
            <a:extLst>
              <a:ext uri="{FF2B5EF4-FFF2-40B4-BE49-F238E27FC236}">
                <a16:creationId xmlns:a16="http://schemas.microsoft.com/office/drawing/2014/main" id="{4DD4A299-5AEE-4473-88D5-DE7ACA673B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E59AA6-029B-4239-980A-C07DB2AF8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C31B8B-3E67-4A71-AA3A-A4CE2567C3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C3DB9CF8-1169-456E-A3E2-DF576D78D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a:extLst>
              <a:ext uri="{FF2B5EF4-FFF2-40B4-BE49-F238E27FC236}">
                <a16:creationId xmlns:a16="http://schemas.microsoft.com/office/drawing/2014/main" id="{015953B9-94EE-4EAC-8F2E-E1627AA74774}"/>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Tree>
    <p:extLst>
      <p:ext uri="{BB962C8B-B14F-4D97-AF65-F5344CB8AC3E}">
        <p14:creationId xmlns:p14="http://schemas.microsoft.com/office/powerpoint/2010/main" val="10286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40126AC-8D97-4DE2-B3DA-26369DF8A181}"/>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2" name="Title 1">
            <a:extLst>
              <a:ext uri="{FF2B5EF4-FFF2-40B4-BE49-F238E27FC236}">
                <a16:creationId xmlns:a16="http://schemas.microsoft.com/office/drawing/2014/main" id="{506F9D4D-0BCA-483A-95BD-DE4F2706CC7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523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0F4A0ED-F78D-4E25-A27F-3FE64BC64783}"/>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Content Placeholder 2">
            <a:extLst>
              <a:ext uri="{FF2B5EF4-FFF2-40B4-BE49-F238E27FC236}">
                <a16:creationId xmlns:a16="http://schemas.microsoft.com/office/drawing/2014/main" id="{26B03BB2-1967-4D91-BCCA-9CB2E9415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CA6B3-26B5-4C58-9C99-BAFF7419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16B0B8EF-AE6F-4A7E-AE8A-454F7B29A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37565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2C08BE9-E2FF-4547-84A3-F8D710C37378}"/>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Text Placeholder 2">
            <a:extLst>
              <a:ext uri="{FF2B5EF4-FFF2-40B4-BE49-F238E27FC236}">
                <a16:creationId xmlns:a16="http://schemas.microsoft.com/office/drawing/2014/main" id="{5C3541C3-51CD-44DC-AA98-E4969E41A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081C55C5-CF07-4139-ACC9-E239E1E07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84266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6" r:id="rId9"/>
    <p:sldLayoutId id="2147483657" r:id="rId10"/>
    <p:sldLayoutId id="2147483658" r:id="rId11"/>
    <p:sldLayoutId id="2147483662" r:id="rId12"/>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Team Carbon</a:t>
            </a:r>
          </a:p>
        </p:txBody>
      </p:sp>
      <p:sp>
        <p:nvSpPr>
          <p:cNvPr id="3" name="Subtitle 2"/>
          <p:cNvSpPr>
            <a:spLocks noGrp="1"/>
          </p:cNvSpPr>
          <p:nvPr>
            <p:ph type="subTitle" idx="1"/>
          </p:nvPr>
        </p:nvSpPr>
        <p:spPr>
          <a:xfrm>
            <a:off x="918210" y="3396953"/>
            <a:ext cx="6400800" cy="1219200"/>
          </a:xfrm>
        </p:spPr>
        <p:txBody>
          <a:bodyPr>
            <a:noAutofit/>
          </a:bodyPr>
          <a:lstStyle/>
          <a:p>
            <a:r>
              <a:rPr lang="en-US" dirty="0"/>
              <a:t>Sprint 3</a:t>
            </a:r>
          </a:p>
          <a:p>
            <a:r>
              <a:rPr lang="en-US" dirty="0"/>
              <a:t>CS504 Team Project</a:t>
            </a:r>
          </a:p>
          <a:p>
            <a:r>
              <a:rPr lang="en-US" dirty="0"/>
              <a:t>Spring 2021</a:t>
            </a:r>
          </a:p>
        </p:txBody>
      </p:sp>
    </p:spTree>
    <p:extLst>
      <p:ext uri="{BB962C8B-B14F-4D97-AF65-F5344CB8AC3E}">
        <p14:creationId xmlns:p14="http://schemas.microsoft.com/office/powerpoint/2010/main" val="353820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normAutofit/>
          </a:bodyPr>
          <a:lstStyle/>
          <a:p>
            <a:r>
              <a:rPr lang="en-US" dirty="0"/>
              <a:t>Smart Meters in London</a:t>
            </a:r>
          </a:p>
        </p:txBody>
      </p:sp>
      <p:pic>
        <p:nvPicPr>
          <p:cNvPr id="1026" name="Picture 2">
            <a:extLst>
              <a:ext uri="{FF2B5EF4-FFF2-40B4-BE49-F238E27FC236}">
                <a16:creationId xmlns:a16="http://schemas.microsoft.com/office/drawing/2014/main" id="{22A0171C-4E89-D647-B809-4284C0238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682" y="1448058"/>
            <a:ext cx="7374636" cy="49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71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normAutofit fontScale="90000"/>
          </a:bodyPr>
          <a:lstStyle/>
          <a:p>
            <a:r>
              <a:rPr lang="en-US" dirty="0"/>
              <a:t>Green architected house energy infrastructure supplemented by Smart Meters</a:t>
            </a:r>
          </a:p>
        </p:txBody>
      </p:sp>
      <p:pic>
        <p:nvPicPr>
          <p:cNvPr id="3074" name="Picture 2">
            <a:extLst>
              <a:ext uri="{FF2B5EF4-FFF2-40B4-BE49-F238E27FC236}">
                <a16:creationId xmlns:a16="http://schemas.microsoft.com/office/drawing/2014/main" id="{DD2C3D15-DC73-E840-A4FC-B29D24383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474" y="1613528"/>
            <a:ext cx="5215052" cy="475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38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fontAlgn="base"/>
            <a:r>
              <a:rPr lang="en-US" sz="1600" dirty="0"/>
              <a:t>The main data source for the course group project will be </a:t>
            </a:r>
            <a:r>
              <a:rPr lang="en-US" sz="1600" b="1" dirty="0"/>
              <a:t>Kaggle’s Smart Meters in London</a:t>
            </a:r>
            <a:r>
              <a:rPr lang="en-US" sz="1600" dirty="0"/>
              <a:t> data set</a:t>
            </a:r>
          </a:p>
          <a:p>
            <a:pPr fontAlgn="base"/>
            <a:r>
              <a:rPr lang="en-US" sz="1600" dirty="0"/>
              <a:t>The original data set consists of </a:t>
            </a:r>
            <a:r>
              <a:rPr lang="en-US" sz="1600" b="1" dirty="0"/>
              <a:t>6 main files and 112 half-hour energy consumption block files</a:t>
            </a:r>
            <a:r>
              <a:rPr lang="en-US" sz="1600" dirty="0"/>
              <a:t> from the sample house smart meters we consolidated into a single relation using Python. </a:t>
            </a:r>
          </a:p>
          <a:p>
            <a:pPr fontAlgn="base"/>
            <a:r>
              <a:rPr lang="en-US" sz="1600" dirty="0"/>
              <a:t>All raw data was provided in </a:t>
            </a:r>
            <a:r>
              <a:rPr lang="en-US" sz="1600" dirty="0" err="1"/>
              <a:t>xls</a:t>
            </a:r>
            <a:r>
              <a:rPr lang="en-US" sz="1600" dirty="0"/>
              <a:t> or csv format and they span </a:t>
            </a:r>
            <a:r>
              <a:rPr lang="en-US" sz="1600" b="1" dirty="0"/>
              <a:t>from November 2011 through February 2014</a:t>
            </a:r>
            <a:r>
              <a:rPr lang="en-US" sz="1600" dirty="0"/>
              <a:t>.</a:t>
            </a:r>
          </a:p>
          <a:p>
            <a:pPr fontAlgn="base"/>
            <a:r>
              <a:rPr lang="en-US" sz="1600" dirty="0"/>
              <a:t>Our data content includes:</a:t>
            </a:r>
          </a:p>
          <a:p>
            <a:pPr lvl="1" fontAlgn="base"/>
            <a:r>
              <a:rPr lang="en-US" sz="1600" b="1" dirty="0"/>
              <a:t>Households information</a:t>
            </a:r>
            <a:r>
              <a:rPr lang="en-US" sz="1600" dirty="0"/>
              <a:t>, such as a sample residence Smart Meter ID, the residents ACORN group, whether they belong to the control or the experimental group of participants and some energy descriptive statistics.</a:t>
            </a:r>
          </a:p>
          <a:p>
            <a:pPr lvl="1" fontAlgn="base"/>
            <a:r>
              <a:rPr lang="en-US" sz="1600" dirty="0"/>
              <a:t>Daily half-hour </a:t>
            </a:r>
            <a:r>
              <a:rPr lang="en-US" sz="1600" b="1" dirty="0"/>
              <a:t>energy consumption measurement</a:t>
            </a:r>
            <a:r>
              <a:rPr lang="en-US" sz="1600" dirty="0"/>
              <a:t> set per household’s Smart Meter through the period of the study </a:t>
            </a:r>
          </a:p>
          <a:p>
            <a:pPr lvl="1" fontAlgn="base"/>
            <a:r>
              <a:rPr lang="en-US" sz="1600" dirty="0"/>
              <a:t>An index of the </a:t>
            </a:r>
            <a:r>
              <a:rPr lang="en-US" sz="1600" b="1" dirty="0"/>
              <a:t>ACORN lifestyle</a:t>
            </a:r>
            <a:r>
              <a:rPr lang="en-US" sz="1600" dirty="0"/>
              <a:t> defined hierarchy that shows the number of people in the ACORN group comparing it with the national scale baselined at 100</a:t>
            </a:r>
          </a:p>
          <a:p>
            <a:pPr lvl="1" fontAlgn="base"/>
            <a:r>
              <a:rPr lang="en-US" sz="1600" dirty="0"/>
              <a:t>Detailed </a:t>
            </a:r>
            <a:r>
              <a:rPr lang="en-US" sz="1600" b="1" dirty="0"/>
              <a:t>weather</a:t>
            </a:r>
            <a:r>
              <a:rPr lang="en-US" sz="1600" dirty="0"/>
              <a:t> hourly/daily pressure, temperature and water/air content/velocity/direction </a:t>
            </a:r>
            <a:r>
              <a:rPr lang="en-US" sz="1600" b="1" dirty="0"/>
              <a:t>meteorological variables</a:t>
            </a:r>
            <a:r>
              <a:rPr lang="en-US" sz="1600" dirty="0"/>
              <a:t>  </a:t>
            </a:r>
          </a:p>
          <a:p>
            <a:pPr fontAlgn="base"/>
            <a:r>
              <a:rPr lang="en-US" sz="1600" b="1" dirty="0"/>
              <a:t>No further external data sources</a:t>
            </a:r>
            <a:r>
              <a:rPr lang="en-US" sz="1600" dirty="0"/>
              <a:t> will be used in this project</a:t>
            </a:r>
          </a:p>
        </p:txBody>
      </p:sp>
      <p:sp>
        <p:nvSpPr>
          <p:cNvPr id="2" name="Title 1"/>
          <p:cNvSpPr>
            <a:spLocks noGrp="1"/>
          </p:cNvSpPr>
          <p:nvPr>
            <p:ph type="title"/>
          </p:nvPr>
        </p:nvSpPr>
        <p:spPr/>
        <p:txBody>
          <a:bodyPr anchor="ctr" anchorCtr="0">
            <a:normAutofit/>
          </a:bodyPr>
          <a:lstStyle/>
          <a:p>
            <a:r>
              <a:rPr lang="en-US" dirty="0"/>
              <a:t>Potential Data Sources</a:t>
            </a:r>
          </a:p>
        </p:txBody>
      </p:sp>
    </p:spTree>
    <p:extLst>
      <p:ext uri="{BB962C8B-B14F-4D97-AF65-F5344CB8AC3E}">
        <p14:creationId xmlns:p14="http://schemas.microsoft.com/office/powerpoint/2010/main" val="46573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lstStyle/>
          <a:p>
            <a:r>
              <a:rPr lang="en-US" dirty="0"/>
              <a:t>SPRINT 3: ALGORITHMS AND ANALYTICS</a:t>
            </a:r>
          </a:p>
        </p:txBody>
      </p:sp>
    </p:spTree>
    <p:extLst>
      <p:ext uri="{BB962C8B-B14F-4D97-AF65-F5344CB8AC3E}">
        <p14:creationId xmlns:p14="http://schemas.microsoft.com/office/powerpoint/2010/main" val="359961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fontAlgn="base">
              <a:buNone/>
            </a:pPr>
            <a:r>
              <a:rPr lang="en-US" sz="1600" dirty="0"/>
              <a:t>We performed a Dickey-Fuller Test (Alternative Hypothesis as Stationary) and a Shapiro-Wilks Normality test on the columns </a:t>
            </a:r>
            <a:r>
              <a:rPr lang="en-US" sz="1600" dirty="0" err="1"/>
              <a:t>temperatureMax</a:t>
            </a:r>
            <a:r>
              <a:rPr lang="en-US" sz="1600" dirty="0"/>
              <a:t> and pressure.</a:t>
            </a:r>
          </a:p>
          <a:p>
            <a:pPr fontAlgn="base"/>
            <a:r>
              <a:rPr lang="en-US" sz="1600" dirty="0" err="1"/>
              <a:t>temperatureMax</a:t>
            </a:r>
            <a:r>
              <a:rPr lang="en-US" sz="1600" dirty="0"/>
              <a:t> Results:</a:t>
            </a:r>
          </a:p>
          <a:p>
            <a:pPr fontAlgn="base"/>
            <a:r>
              <a:rPr lang="en-US" sz="1600" dirty="0"/>
              <a:t>Dickey-Fuller = -2.9886, Lag order = 9, p-value = 0.1598</a:t>
            </a:r>
          </a:p>
          <a:p>
            <a:pPr fontAlgn="base"/>
            <a:r>
              <a:rPr lang="en-US" sz="1600" dirty="0"/>
              <a:t>Results conclude </a:t>
            </a:r>
            <a:r>
              <a:rPr lang="en-US" sz="1600" dirty="0" err="1"/>
              <a:t>temperatureMax</a:t>
            </a:r>
            <a:r>
              <a:rPr lang="en-US" sz="1600" dirty="0"/>
              <a:t> is not stationary</a:t>
            </a:r>
          </a:p>
          <a:p>
            <a:pPr fontAlgn="base"/>
            <a:r>
              <a:rPr lang="en-US" sz="1600" dirty="0"/>
              <a:t>W = 0.98656, p-value = 3.112e-07</a:t>
            </a:r>
          </a:p>
          <a:p>
            <a:pPr fontAlgn="base"/>
            <a:r>
              <a:rPr lang="en-US" sz="1600" dirty="0"/>
              <a:t>Results conclude </a:t>
            </a:r>
            <a:r>
              <a:rPr lang="en-US" sz="1600" dirty="0" err="1"/>
              <a:t>temperatureMax</a:t>
            </a:r>
            <a:r>
              <a:rPr lang="en-US" sz="1600" dirty="0"/>
              <a:t> is not Normally Distributed</a:t>
            </a:r>
          </a:p>
          <a:p>
            <a:pPr fontAlgn="base"/>
            <a:r>
              <a:rPr lang="en-US" sz="1600" dirty="0"/>
              <a:t>pressure Results:</a:t>
            </a:r>
          </a:p>
          <a:p>
            <a:pPr fontAlgn="base"/>
            <a:r>
              <a:rPr lang="en-US" sz="1600" dirty="0"/>
              <a:t>Dickey-Fuller = -5.8983, Lag order = 9, p-value = 0.01</a:t>
            </a:r>
          </a:p>
          <a:p>
            <a:pPr fontAlgn="base"/>
            <a:r>
              <a:rPr lang="en-US" sz="1600" dirty="0"/>
              <a:t>Results conclude pressure is stationary</a:t>
            </a:r>
          </a:p>
          <a:p>
            <a:pPr fontAlgn="base"/>
            <a:r>
              <a:rPr lang="en-US" sz="1600" dirty="0"/>
              <a:t>W = 0.99115, p-value = 3.822e-05</a:t>
            </a:r>
          </a:p>
          <a:p>
            <a:pPr fontAlgn="base"/>
            <a:r>
              <a:rPr lang="en-US" sz="1600" dirty="0"/>
              <a:t>Results conclude pressure is not Normally Distributed</a:t>
            </a:r>
          </a:p>
          <a:p>
            <a:pPr fontAlgn="base"/>
            <a:endParaRPr lang="en-US" sz="1600" dirty="0"/>
          </a:p>
        </p:txBody>
      </p:sp>
      <p:sp>
        <p:nvSpPr>
          <p:cNvPr id="2" name="Title 1"/>
          <p:cNvSpPr>
            <a:spLocks noGrp="1"/>
          </p:cNvSpPr>
          <p:nvPr>
            <p:ph type="title"/>
          </p:nvPr>
        </p:nvSpPr>
        <p:spPr/>
        <p:txBody>
          <a:bodyPr anchor="ctr" anchorCtr="0">
            <a:normAutofit/>
          </a:bodyPr>
          <a:lstStyle/>
          <a:p>
            <a:r>
              <a:rPr lang="en-US" dirty="0"/>
              <a:t>Weather Time Series &amp; Normality </a:t>
            </a:r>
            <a:r>
              <a:rPr lang="en-US" dirty="0" err="1"/>
              <a:t>Tett</a:t>
            </a:r>
            <a:endParaRPr lang="en-US" dirty="0"/>
          </a:p>
        </p:txBody>
      </p:sp>
    </p:spTree>
    <p:extLst>
      <p:ext uri="{BB962C8B-B14F-4D97-AF65-F5344CB8AC3E}">
        <p14:creationId xmlns:p14="http://schemas.microsoft.com/office/powerpoint/2010/main" val="285514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fontAlgn="base">
              <a:buNone/>
            </a:pPr>
            <a:r>
              <a:rPr lang="en-US" dirty="0" err="1"/>
              <a:t>Energy_mean</a:t>
            </a:r>
            <a:r>
              <a:rPr lang="en-US" dirty="0"/>
              <a:t> correlated with: </a:t>
            </a:r>
          </a:p>
          <a:p>
            <a:pPr lvl="1" fontAlgn="base"/>
            <a:r>
              <a:rPr lang="en-US" dirty="0" err="1"/>
              <a:t>temperature_Max</a:t>
            </a:r>
            <a:r>
              <a:rPr lang="en-US" dirty="0"/>
              <a:t> = -0.1742</a:t>
            </a:r>
          </a:p>
          <a:p>
            <a:pPr lvl="1" fontAlgn="base"/>
            <a:r>
              <a:rPr lang="en-US" dirty="0"/>
              <a:t>pressure = -0.0400</a:t>
            </a:r>
          </a:p>
          <a:p>
            <a:pPr lvl="1" fontAlgn="base"/>
            <a:r>
              <a:rPr lang="en-US" dirty="0"/>
              <a:t>humidity = 0.0847</a:t>
            </a:r>
          </a:p>
          <a:p>
            <a:pPr lvl="1" fontAlgn="base"/>
            <a:r>
              <a:rPr lang="en-US" dirty="0" err="1"/>
              <a:t>uvIndex</a:t>
            </a:r>
            <a:r>
              <a:rPr lang="en-US" dirty="0"/>
              <a:t> = - 0.1477</a:t>
            </a:r>
          </a:p>
          <a:p>
            <a:pPr lvl="1" fontAlgn="base"/>
            <a:r>
              <a:rPr lang="en-US" dirty="0" err="1"/>
              <a:t>cloudcCover</a:t>
            </a:r>
            <a:r>
              <a:rPr lang="en-US" dirty="0"/>
              <a:t> = 0.0581</a:t>
            </a:r>
          </a:p>
          <a:p>
            <a:pPr lvl="1" fontAlgn="base"/>
            <a:r>
              <a:rPr lang="en-US" dirty="0" err="1"/>
              <a:t>windSpeed</a:t>
            </a:r>
            <a:r>
              <a:rPr lang="en-US" dirty="0"/>
              <a:t> = 0.0342</a:t>
            </a:r>
          </a:p>
          <a:p>
            <a:pPr marL="0" indent="0">
              <a:buNone/>
            </a:pPr>
            <a:br>
              <a:rPr lang="en-US" dirty="0"/>
            </a:br>
            <a:endParaRPr lang="en-US" sz="1600" dirty="0"/>
          </a:p>
        </p:txBody>
      </p:sp>
      <p:sp>
        <p:nvSpPr>
          <p:cNvPr id="2" name="Title 1"/>
          <p:cNvSpPr>
            <a:spLocks noGrp="1"/>
          </p:cNvSpPr>
          <p:nvPr>
            <p:ph type="title"/>
          </p:nvPr>
        </p:nvSpPr>
        <p:spPr/>
        <p:txBody>
          <a:bodyPr anchor="ctr" anchorCtr="0">
            <a:normAutofit/>
          </a:bodyPr>
          <a:lstStyle/>
          <a:p>
            <a:r>
              <a:rPr lang="en-US" dirty="0"/>
              <a:t>Correlations</a:t>
            </a:r>
          </a:p>
        </p:txBody>
      </p:sp>
    </p:spTree>
    <p:extLst>
      <p:ext uri="{BB962C8B-B14F-4D97-AF65-F5344CB8AC3E}">
        <p14:creationId xmlns:p14="http://schemas.microsoft.com/office/powerpoint/2010/main" val="150149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9173"/>
            <a:ext cx="10515600" cy="4351338"/>
          </a:xfrm>
        </p:spPr>
        <p:txBody>
          <a:bodyPr>
            <a:noAutofit/>
          </a:bodyPr>
          <a:lstStyle/>
          <a:p>
            <a:pPr fontAlgn="base"/>
            <a:r>
              <a:rPr lang="en-US" b="1" dirty="0"/>
              <a:t>Updated ERD</a:t>
            </a:r>
          </a:p>
          <a:p>
            <a:pPr fontAlgn="base"/>
            <a:r>
              <a:rPr lang="en-US" b="1" dirty="0"/>
              <a:t>Rudimentary Exploratory Data Analysis</a:t>
            </a:r>
          </a:p>
          <a:p>
            <a:pPr fontAlgn="base"/>
            <a:r>
              <a:rPr lang="en-US" b="1" dirty="0"/>
              <a:t>Time Series Forecasting</a:t>
            </a:r>
          </a:p>
          <a:p>
            <a:pPr fontAlgn="base"/>
            <a:r>
              <a:rPr lang="en-US" b="1" dirty="0"/>
              <a:t>Visualizations in progress</a:t>
            </a:r>
          </a:p>
        </p:txBody>
      </p:sp>
      <p:sp>
        <p:nvSpPr>
          <p:cNvPr id="2" name="Title 1"/>
          <p:cNvSpPr>
            <a:spLocks noGrp="1"/>
          </p:cNvSpPr>
          <p:nvPr>
            <p:ph type="title"/>
          </p:nvPr>
        </p:nvSpPr>
        <p:spPr/>
        <p:txBody>
          <a:bodyPr anchor="ctr" anchorCtr="0">
            <a:normAutofit/>
          </a:bodyPr>
          <a:lstStyle/>
          <a:p>
            <a:pPr algn="ctr"/>
            <a:r>
              <a:rPr lang="en-US" dirty="0"/>
              <a:t>Rudimentary Exploratory Data Analysis</a:t>
            </a:r>
          </a:p>
        </p:txBody>
      </p:sp>
    </p:spTree>
    <p:extLst>
      <p:ext uri="{BB962C8B-B14F-4D97-AF65-F5344CB8AC3E}">
        <p14:creationId xmlns:p14="http://schemas.microsoft.com/office/powerpoint/2010/main" val="284393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B628B2B-83D0-A545-B0B2-A9A227FFA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50" y="0"/>
            <a:ext cx="8851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0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785BA38A-095C-C246-98B7-6F6A1E79C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38" y="0"/>
            <a:ext cx="69675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2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BB34712-63D5-2A4A-851C-9F5FF8D54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0"/>
            <a:ext cx="11034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7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DA6FCE-A49C-5843-A91D-F3E2BE214D58}"/>
              </a:ext>
            </a:extLst>
          </p:cNvPr>
          <p:cNvGraphicFramePr>
            <a:graphicFrameLocks noGrp="1"/>
          </p:cNvGraphicFramePr>
          <p:nvPr>
            <p:extLst>
              <p:ext uri="{D42A27DB-BD31-4B8C-83A1-F6EECF244321}">
                <p14:modId xmlns:p14="http://schemas.microsoft.com/office/powerpoint/2010/main" val="2430385002"/>
              </p:ext>
            </p:extLst>
          </p:nvPr>
        </p:nvGraphicFramePr>
        <p:xfrm>
          <a:off x="471539" y="817880"/>
          <a:ext cx="11182350" cy="604012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407745151"/>
                    </a:ext>
                  </a:extLst>
                </a:gridCol>
                <a:gridCol w="5077460">
                  <a:extLst>
                    <a:ext uri="{9D8B030D-6E8A-4147-A177-3AD203B41FA5}">
                      <a16:colId xmlns:a16="http://schemas.microsoft.com/office/drawing/2014/main" val="3264255832"/>
                    </a:ext>
                  </a:extLst>
                </a:gridCol>
                <a:gridCol w="3727450">
                  <a:extLst>
                    <a:ext uri="{9D8B030D-6E8A-4147-A177-3AD203B41FA5}">
                      <a16:colId xmlns:a16="http://schemas.microsoft.com/office/drawing/2014/main" val="2452542118"/>
                    </a:ext>
                  </a:extLst>
                </a:gridCol>
              </a:tblGrid>
              <a:tr h="370840">
                <a:tc>
                  <a:txBody>
                    <a:bodyPr/>
                    <a:lstStyle/>
                    <a:p>
                      <a:r>
                        <a:rPr lang="en-US" sz="1400" dirty="0"/>
                        <a:t>Sprint</a:t>
                      </a:r>
                    </a:p>
                  </a:txBody>
                  <a:tcPr>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sz="1400" dirty="0"/>
                        <a:t>Milestone Goals</a:t>
                      </a:r>
                    </a:p>
                  </a:txBody>
                  <a:tcPr>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sz="1400" dirty="0"/>
                        <a:t>Presentation</a:t>
                      </a:r>
                    </a:p>
                  </a:txBody>
                  <a:tcPr>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997663559"/>
                  </a:ext>
                </a:extLst>
              </a:tr>
              <a:tr h="175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0 - Team Formation</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Team Members &amp; Roles</a:t>
                      </a:r>
                    </a:p>
                    <a:p>
                      <a:pPr marL="112710" indent="-112710">
                        <a:buFont typeface="Arial"/>
                        <a:buChar char="•"/>
                      </a:pPr>
                      <a:r>
                        <a:rPr lang="en-US" sz="1400" dirty="0">
                          <a:latin typeface="Arial Narrow"/>
                          <a:cs typeface="Arial Narrow"/>
                        </a:rPr>
                        <a:t>Brief description of Team Problem</a:t>
                      </a:r>
                    </a:p>
                    <a:p>
                      <a:pPr marL="112710" indent="-112710">
                        <a:buFont typeface="Arial"/>
                        <a:buChar char="•"/>
                      </a:pPr>
                      <a:r>
                        <a:rPr lang="en-US" sz="1400" dirty="0">
                          <a:solidFill>
                            <a:srgbClr val="000000"/>
                          </a:solidFill>
                          <a:latin typeface="Arial Narrow"/>
                          <a:cs typeface="Arial Narrow"/>
                        </a:rPr>
                        <a:t>Request WebEx with instructor</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Arial Narrow"/>
                        </a:rPr>
                        <a:t>Week 1</a:t>
                      </a:r>
                      <a:endParaRPr lang="en-US" sz="1400" dirty="0"/>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44334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1 - Problem Definition and Project Plans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solidFill>
                            <a:srgbClr val="000000"/>
                          </a:solidFill>
                          <a:latin typeface="Arial Narrow"/>
                          <a:cs typeface="Arial Narrow"/>
                        </a:rPr>
                        <a:t>Problem (decision) defined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Understanding of complexity</a:t>
                      </a:r>
                    </a:p>
                    <a:p>
                      <a:pPr marL="112710" indent="-112710">
                        <a:buFont typeface="Arial"/>
                        <a:buChar char="•"/>
                      </a:pPr>
                      <a:r>
                        <a:rPr lang="en-US" sz="1400" dirty="0">
                          <a:solidFill>
                            <a:srgbClr val="000000"/>
                          </a:solidFill>
                          <a:latin typeface="Arial Narrow"/>
                          <a:cs typeface="Arial Narrow"/>
                        </a:rPr>
                        <a:t>Potential data source identified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Potential analytics identified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Project schedule defined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Participant roles assigned</a:t>
                      </a:r>
                    </a:p>
                    <a:p>
                      <a:pPr marL="112710" indent="-112710">
                        <a:buFont typeface="Arial"/>
                        <a:buChar char="•"/>
                      </a:pPr>
                      <a:r>
                        <a:rPr lang="en-US" sz="1400" dirty="0">
                          <a:solidFill>
                            <a:srgbClr val="000000"/>
                          </a:solidFill>
                          <a:latin typeface="Arial Narrow"/>
                          <a:cs typeface="Arial Narrow"/>
                        </a:rPr>
                        <a:t>Risks identified and mitigation plan</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710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2 - Data Sets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Data located and accessed</a:t>
                      </a:r>
                    </a:p>
                    <a:p>
                      <a:pPr marL="112710" indent="-112710">
                        <a:buFont typeface="Arial"/>
                        <a:buChar char="•"/>
                      </a:pPr>
                      <a:r>
                        <a:rPr lang="en-US" sz="1400" dirty="0">
                          <a:latin typeface="Arial Narrow"/>
                          <a:cs typeface="Arial Narrow"/>
                        </a:rPr>
                        <a:t>Initial processing underway</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2513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3 - Analytics/algorithms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Algorithms defined and coded</a:t>
                      </a:r>
                    </a:p>
                    <a:p>
                      <a:pPr marL="112710" indent="-112710">
                        <a:buFont typeface="Arial"/>
                        <a:buChar char="•"/>
                      </a:pPr>
                      <a:r>
                        <a:rPr lang="en-US" sz="1400" dirty="0">
                          <a:latin typeface="Arial Narrow"/>
                          <a:cs typeface="Arial Narrow"/>
                        </a:rPr>
                        <a:t>Initial applications completed</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142082"/>
                  </a:ext>
                </a:extLst>
              </a:tr>
              <a:tr h="370840">
                <a:tc>
                  <a:txBody>
                    <a:bodyPr/>
                    <a:lstStyle/>
                    <a:p>
                      <a:r>
                        <a:rPr lang="en-US" sz="1400" dirty="0"/>
                        <a:t>4- Visualizations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Visualization concepts defined</a:t>
                      </a:r>
                    </a:p>
                    <a:p>
                      <a:pPr marL="112710" indent="-112710">
                        <a:buFont typeface="Arial"/>
                        <a:buChar char="•"/>
                      </a:pPr>
                      <a:r>
                        <a:rPr lang="en-US" sz="1400" dirty="0">
                          <a:latin typeface="Arial Narrow"/>
                          <a:cs typeface="Arial Narrow"/>
                        </a:rPr>
                        <a:t>Visualization implemented</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50984"/>
                  </a:ext>
                </a:extLst>
              </a:tr>
              <a:tr h="370840">
                <a:tc>
                  <a:txBody>
                    <a:bodyPr/>
                    <a:lstStyle/>
                    <a:p>
                      <a:r>
                        <a:rPr lang="en-US" sz="1400" dirty="0"/>
                        <a:t>Final Presentations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Project components completed</a:t>
                      </a:r>
                    </a:p>
                    <a:p>
                      <a:pPr marL="112710" indent="-112710">
                        <a:buFont typeface="Arial"/>
                        <a:buChar char="•"/>
                      </a:pPr>
                      <a:r>
                        <a:rPr lang="en-US" sz="1400" dirty="0">
                          <a:latin typeface="Arial Narrow"/>
                          <a:cs typeface="Arial Narrow"/>
                        </a:rPr>
                        <a:t>Project components integrated</a:t>
                      </a:r>
                    </a:p>
                    <a:p>
                      <a:pPr marL="112710" indent="-112710">
                        <a:buFont typeface="Arial"/>
                        <a:buChar char="•"/>
                      </a:pPr>
                      <a:r>
                        <a:rPr lang="en-US" sz="1400" dirty="0">
                          <a:latin typeface="Arial Narrow"/>
                          <a:cs typeface="Arial Narrow"/>
                        </a:rPr>
                        <a:t>Project supports final decision</a:t>
                      </a:r>
                    </a:p>
                    <a:p>
                      <a:pPr marL="112710" indent="-112710">
                        <a:buFont typeface="Arial"/>
                        <a:buChar char="•"/>
                      </a:pPr>
                      <a:r>
                        <a:rPr lang="en-US" sz="1400" dirty="0">
                          <a:latin typeface="Arial Narrow"/>
                          <a:cs typeface="Arial Narrow"/>
                        </a:rPr>
                        <a:t>Presentation made</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4980029"/>
                  </a:ext>
                </a:extLst>
              </a:tr>
            </a:tbl>
          </a:graphicData>
        </a:graphic>
      </p:graphicFrame>
      <p:sp>
        <p:nvSpPr>
          <p:cNvPr id="36" name="Title 1">
            <a:extLst>
              <a:ext uri="{FF2B5EF4-FFF2-40B4-BE49-F238E27FC236}">
                <a16:creationId xmlns:a16="http://schemas.microsoft.com/office/drawing/2014/main" id="{B5594DD9-F62F-7C4F-ACDE-E5890E4A7CE2}"/>
              </a:ext>
            </a:extLst>
          </p:cNvPr>
          <p:cNvSpPr>
            <a:spLocks noGrp="1"/>
          </p:cNvSpPr>
          <p:nvPr>
            <p:ph type="title"/>
          </p:nvPr>
        </p:nvSpPr>
        <p:spPr>
          <a:xfrm>
            <a:off x="471539" y="-137795"/>
            <a:ext cx="10515600" cy="1325563"/>
          </a:xfrm>
        </p:spPr>
        <p:txBody>
          <a:bodyPr anchor="ctr" anchorCtr="0"/>
          <a:lstStyle/>
          <a:p>
            <a:pPr fontAlgn="t">
              <a:spcBef>
                <a:spcPts val="0"/>
              </a:spcBef>
            </a:pPr>
            <a:r>
              <a:rPr lang="en-US" dirty="0"/>
              <a:t>CS 504 Project Sprints</a:t>
            </a:r>
          </a:p>
        </p:txBody>
      </p:sp>
    </p:spTree>
    <p:extLst>
      <p:ext uri="{BB962C8B-B14F-4D97-AF65-F5344CB8AC3E}">
        <p14:creationId xmlns:p14="http://schemas.microsoft.com/office/powerpoint/2010/main" val="218787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3C1F4E0D-D128-CE4E-901B-B377F5A21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178" y="1701800"/>
            <a:ext cx="7277100" cy="5156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pPr algn="ctr"/>
            <a:r>
              <a:rPr lang="en-US" dirty="0"/>
              <a:t>Holt-Winters Forecasting Technique</a:t>
            </a:r>
          </a:p>
        </p:txBody>
      </p:sp>
    </p:spTree>
    <p:extLst>
      <p:ext uri="{BB962C8B-B14F-4D97-AF65-F5344CB8AC3E}">
        <p14:creationId xmlns:p14="http://schemas.microsoft.com/office/powerpoint/2010/main" val="155903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pPr algn="ctr"/>
            <a:r>
              <a:rPr lang="en-US" sz="3200" dirty="0"/>
              <a:t>SARIMA (Seasonal Auto-Regressive Integrated Moving Average)</a:t>
            </a:r>
          </a:p>
        </p:txBody>
      </p:sp>
      <p:pic>
        <p:nvPicPr>
          <p:cNvPr id="8194" name="Picture 2">
            <a:extLst>
              <a:ext uri="{FF2B5EF4-FFF2-40B4-BE49-F238E27FC236}">
                <a16:creationId xmlns:a16="http://schemas.microsoft.com/office/drawing/2014/main" id="{DD994861-3FE5-1A4B-914A-EFB213064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52575"/>
            <a:ext cx="9753600" cy="494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4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8E4D75E-B179-954D-BD91-71BD8673C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491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9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63924-8124-B44B-8223-0E89C8AC1557}"/>
              </a:ext>
            </a:extLst>
          </p:cNvPr>
          <p:cNvSpPr>
            <a:spLocks noGrp="1"/>
          </p:cNvSpPr>
          <p:nvPr>
            <p:ph idx="1"/>
          </p:nvPr>
        </p:nvSpPr>
        <p:spPr/>
        <p:txBody>
          <a:bodyPr/>
          <a:lstStyle/>
          <a:p>
            <a:pPr fontAlgn="base"/>
            <a:r>
              <a:rPr lang="en-US" dirty="0"/>
              <a:t>Test to see if we can predict energy consumption on a day-to-day basis</a:t>
            </a:r>
          </a:p>
          <a:p>
            <a:pPr fontAlgn="base"/>
            <a:r>
              <a:rPr lang="en-US" dirty="0"/>
              <a:t>Does the data follow a normal distribution?</a:t>
            </a:r>
          </a:p>
          <a:p>
            <a:pPr fontAlgn="base"/>
            <a:r>
              <a:rPr lang="en-US" dirty="0" err="1"/>
              <a:t>Jarque-Bera</a:t>
            </a:r>
            <a:r>
              <a:rPr lang="en-US" dirty="0"/>
              <a:t> Test for normality</a:t>
            </a:r>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Energy Consumption Modeling/Normality</a:t>
            </a:r>
          </a:p>
        </p:txBody>
      </p:sp>
      <p:pic>
        <p:nvPicPr>
          <p:cNvPr id="13314" name="Picture 2">
            <a:extLst>
              <a:ext uri="{FF2B5EF4-FFF2-40B4-BE49-F238E27FC236}">
                <a16:creationId xmlns:a16="http://schemas.microsoft.com/office/drawing/2014/main" id="{D0298816-BBBF-5947-BBBD-1FFAEBF4A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368" y="3742944"/>
            <a:ext cx="6735256" cy="311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6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E2A5B-15AE-114C-B092-BA88C5B0D732}"/>
              </a:ext>
            </a:extLst>
          </p:cNvPr>
          <p:cNvSpPr>
            <a:spLocks noGrp="1"/>
          </p:cNvSpPr>
          <p:nvPr>
            <p:ph idx="1"/>
          </p:nvPr>
        </p:nvSpPr>
        <p:spPr/>
        <p:txBody>
          <a:bodyPr/>
          <a:lstStyle/>
          <a:p>
            <a:pPr fontAlgn="base"/>
            <a:r>
              <a:rPr lang="en-US" dirty="0"/>
              <a:t>Supervised machine learning algorithm</a:t>
            </a:r>
          </a:p>
          <a:p>
            <a:pPr fontAlgn="base"/>
            <a:r>
              <a:rPr lang="en-US" dirty="0"/>
              <a:t>Normality not a requirement</a:t>
            </a:r>
          </a:p>
          <a:p>
            <a:pPr fontAlgn="base"/>
            <a:r>
              <a:rPr lang="en-US" dirty="0"/>
              <a:t>Utilizes features and labels for training and test data partitions</a:t>
            </a:r>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Random Forest Regression</a:t>
            </a:r>
          </a:p>
        </p:txBody>
      </p:sp>
      <p:pic>
        <p:nvPicPr>
          <p:cNvPr id="14338" name="Picture 2">
            <a:extLst>
              <a:ext uri="{FF2B5EF4-FFF2-40B4-BE49-F238E27FC236}">
                <a16:creationId xmlns:a16="http://schemas.microsoft.com/office/drawing/2014/main" id="{91975430-E3EB-5140-B576-43CECD1F33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5"/>
          <a:stretch/>
        </p:blipFill>
        <p:spPr bwMode="auto">
          <a:xfrm>
            <a:off x="3645408" y="3429000"/>
            <a:ext cx="5057317" cy="330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53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Multiple Linear Regression</a:t>
            </a:r>
          </a:p>
        </p:txBody>
      </p:sp>
      <p:pic>
        <p:nvPicPr>
          <p:cNvPr id="18434" name="Picture 2">
            <a:extLst>
              <a:ext uri="{FF2B5EF4-FFF2-40B4-BE49-F238E27FC236}">
                <a16:creationId xmlns:a16="http://schemas.microsoft.com/office/drawing/2014/main" id="{C2797798-127D-E943-85F8-2FCF4DAA1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03" y="1690688"/>
            <a:ext cx="5776697" cy="433705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55B3E9F7-01CE-EB46-836C-462746612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279" y="1650747"/>
            <a:ext cx="5480418" cy="442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41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Pearson’s Correlation Coefficient Test</a:t>
            </a:r>
          </a:p>
        </p:txBody>
      </p:sp>
      <p:pic>
        <p:nvPicPr>
          <p:cNvPr id="19458" name="Picture 2">
            <a:extLst>
              <a:ext uri="{FF2B5EF4-FFF2-40B4-BE49-F238E27FC236}">
                <a16:creationId xmlns:a16="http://schemas.microsoft.com/office/drawing/2014/main" id="{29BF4718-CF5D-5942-B37F-107EF0C488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60"/>
          <a:stretch/>
        </p:blipFill>
        <p:spPr bwMode="auto">
          <a:xfrm>
            <a:off x="3017520" y="1690688"/>
            <a:ext cx="5462015"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4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E2A5B-15AE-114C-B092-BA88C5B0D732}"/>
              </a:ext>
            </a:extLst>
          </p:cNvPr>
          <p:cNvSpPr>
            <a:spLocks noGrp="1"/>
          </p:cNvSpPr>
          <p:nvPr>
            <p:ph idx="1"/>
          </p:nvPr>
        </p:nvSpPr>
        <p:spPr/>
        <p:txBody>
          <a:bodyPr/>
          <a:lstStyle/>
          <a:p>
            <a:pPr fontAlgn="base"/>
            <a:r>
              <a:rPr lang="en-US" dirty="0"/>
              <a:t>Panel aka longitudinal data of 5,567 London homes</a:t>
            </a:r>
          </a:p>
          <a:p>
            <a:pPr fontAlgn="base"/>
            <a:r>
              <a:rPr lang="en-US" dirty="0"/>
              <a:t>Treatment group subjected to dynamic time of use energy pricing</a:t>
            </a:r>
          </a:p>
          <a:p>
            <a:pPr fontAlgn="base"/>
            <a:r>
              <a:rPr lang="en-US" dirty="0"/>
              <a:t>Rates went up during peak usage hours and down in low use hours</a:t>
            </a:r>
          </a:p>
          <a:p>
            <a:pPr fontAlgn="base"/>
            <a:r>
              <a:rPr lang="en-US" dirty="0"/>
              <a:t>Control group subjected to a flat rate of 14.288 pence per kWh</a:t>
            </a:r>
          </a:p>
        </p:txBody>
      </p:sp>
      <p:sp>
        <p:nvSpPr>
          <p:cNvPr id="2" name="Title 1">
            <a:extLst>
              <a:ext uri="{FF2B5EF4-FFF2-40B4-BE49-F238E27FC236}">
                <a16:creationId xmlns:a16="http://schemas.microsoft.com/office/drawing/2014/main" id="{E5BAFF2D-4A83-2E42-B876-8630DA229BBA}"/>
              </a:ext>
            </a:extLst>
          </p:cNvPr>
          <p:cNvSpPr>
            <a:spLocks noGrp="1"/>
          </p:cNvSpPr>
          <p:nvPr>
            <p:ph type="title"/>
          </p:nvPr>
        </p:nvSpPr>
        <p:spPr/>
        <p:txBody>
          <a:bodyPr>
            <a:normAutofit/>
          </a:bodyPr>
          <a:lstStyle/>
          <a:p>
            <a:r>
              <a:rPr lang="en-US" dirty="0"/>
              <a:t>The Effects of Time of Use Energy Pricing</a:t>
            </a:r>
          </a:p>
        </p:txBody>
      </p:sp>
    </p:spTree>
    <p:extLst>
      <p:ext uri="{BB962C8B-B14F-4D97-AF65-F5344CB8AC3E}">
        <p14:creationId xmlns:p14="http://schemas.microsoft.com/office/powerpoint/2010/main" val="666792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pPr fontAlgn="base"/>
            <a:r>
              <a:rPr lang="en-US" sz="2400" dirty="0"/>
              <a:t>Risk: Sample is too small</a:t>
            </a:r>
          </a:p>
          <a:p>
            <a:pPr lvl="1" fontAlgn="base"/>
            <a:r>
              <a:rPr lang="en-US" sz="2000" dirty="0"/>
              <a:t>Probability: low</a:t>
            </a:r>
          </a:p>
          <a:p>
            <a:pPr lvl="1" fontAlgn="base"/>
            <a:r>
              <a:rPr lang="en-US" sz="2000" dirty="0"/>
              <a:t>Impact: high</a:t>
            </a:r>
          </a:p>
          <a:p>
            <a:pPr lvl="1" fontAlgn="base"/>
            <a:r>
              <a:rPr lang="en-US" sz="2000" dirty="0"/>
              <a:t>Mitigations:</a:t>
            </a:r>
          </a:p>
          <a:p>
            <a:pPr lvl="2" fontAlgn="base"/>
            <a:r>
              <a:rPr lang="en-US" sz="1800" dirty="0"/>
              <a:t>Identify a different dataset</a:t>
            </a:r>
          </a:p>
          <a:p>
            <a:pPr fontAlgn="base"/>
            <a:r>
              <a:rPr lang="en-US" sz="2400" dirty="0"/>
              <a:t>Risk: Computing power may not be enough</a:t>
            </a:r>
          </a:p>
          <a:p>
            <a:pPr lvl="1" fontAlgn="base"/>
            <a:r>
              <a:rPr lang="en-US" sz="2000" dirty="0"/>
              <a:t>Probability: low</a:t>
            </a:r>
          </a:p>
          <a:p>
            <a:pPr lvl="1" fontAlgn="base"/>
            <a:r>
              <a:rPr lang="en-US" sz="2000" dirty="0"/>
              <a:t>Impact: high</a:t>
            </a:r>
          </a:p>
          <a:p>
            <a:pPr lvl="1" fontAlgn="base"/>
            <a:r>
              <a:rPr lang="en-US" sz="2000" dirty="0"/>
              <a:t>Mitigations:</a:t>
            </a:r>
          </a:p>
          <a:p>
            <a:pPr lvl="2" fontAlgn="base"/>
            <a:r>
              <a:rPr lang="en-US" sz="1800" dirty="0"/>
              <a:t>Partitioning the dataset</a:t>
            </a:r>
          </a:p>
          <a:p>
            <a:pPr lvl="2" fontAlgn="base"/>
            <a:endParaRPr lang="en-US" sz="2200" dirty="0"/>
          </a:p>
          <a:p>
            <a:pPr fontAlgn="base"/>
            <a:r>
              <a:rPr lang="en-US" sz="2400" dirty="0"/>
              <a:t>Risk: Integrity of data may not be up to standards</a:t>
            </a:r>
          </a:p>
          <a:p>
            <a:pPr lvl="1" fontAlgn="base"/>
            <a:r>
              <a:rPr lang="en-US" sz="2000" dirty="0"/>
              <a:t>Probability: medium</a:t>
            </a:r>
          </a:p>
          <a:p>
            <a:pPr lvl="1" fontAlgn="base"/>
            <a:r>
              <a:rPr lang="en-US" sz="2000" dirty="0"/>
              <a:t>Impact: high</a:t>
            </a:r>
          </a:p>
          <a:p>
            <a:pPr lvl="1" fontAlgn="base"/>
            <a:r>
              <a:rPr lang="en-US" sz="2000" dirty="0"/>
              <a:t>Mitigation:</a:t>
            </a:r>
          </a:p>
          <a:p>
            <a:pPr lvl="2" fontAlgn="base"/>
            <a:r>
              <a:rPr lang="en-US" sz="1800" dirty="0"/>
              <a:t>Scrub the data</a:t>
            </a:r>
          </a:p>
        </p:txBody>
      </p:sp>
      <p:sp>
        <p:nvSpPr>
          <p:cNvPr id="2" name="Title 1"/>
          <p:cNvSpPr>
            <a:spLocks noGrp="1"/>
          </p:cNvSpPr>
          <p:nvPr>
            <p:ph type="title"/>
          </p:nvPr>
        </p:nvSpPr>
        <p:spPr>
          <a:xfrm>
            <a:off x="838200" y="649341"/>
            <a:ext cx="10515600" cy="757130"/>
          </a:xfrm>
        </p:spPr>
        <p:txBody>
          <a:bodyPr anchor="ctr" anchorCtr="0">
            <a:spAutoFit/>
          </a:bodyPr>
          <a:lstStyle/>
          <a:p>
            <a:r>
              <a:rPr lang="en-US" sz="4800" dirty="0"/>
              <a:t>Risks and Planned Mitigations</a:t>
            </a:r>
          </a:p>
        </p:txBody>
      </p:sp>
      <p:sp>
        <p:nvSpPr>
          <p:cNvPr id="4" name="Rectangle 3">
            <a:extLst>
              <a:ext uri="{FF2B5EF4-FFF2-40B4-BE49-F238E27FC236}">
                <a16:creationId xmlns:a16="http://schemas.microsoft.com/office/drawing/2014/main" id="{053FE17F-3857-844E-ACCD-47806BC7FAA8}"/>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275300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are assuming the quality of the data provided in Kaggle will be accurate to answer our problem</a:t>
            </a:r>
          </a:p>
          <a:p>
            <a:r>
              <a:rPr lang="en-US" sz="1800" dirty="0">
                <a:latin typeface="Times New Roman" panose="02020603050405020304" pitchFamily="18" charset="0"/>
                <a:cs typeface="Times New Roman" panose="02020603050405020304" pitchFamily="18" charset="0"/>
              </a:rPr>
              <a:t>We are also assuming that we will have appropriate resources to process and analyze the data set</a:t>
            </a:r>
          </a:p>
        </p:txBody>
      </p:sp>
      <p:sp>
        <p:nvSpPr>
          <p:cNvPr id="2" name="Title 1"/>
          <p:cNvSpPr>
            <a:spLocks noGrp="1"/>
          </p:cNvSpPr>
          <p:nvPr>
            <p:ph type="title"/>
          </p:nvPr>
        </p:nvSpPr>
        <p:spPr/>
        <p:txBody>
          <a:bodyPr/>
          <a:lstStyle/>
          <a:p>
            <a:r>
              <a:rPr lang="en-US" dirty="0"/>
              <a:t>Assumptions</a:t>
            </a:r>
          </a:p>
        </p:txBody>
      </p:sp>
    </p:spTree>
    <p:extLst>
      <p:ext uri="{BB962C8B-B14F-4D97-AF65-F5344CB8AC3E}">
        <p14:creationId xmlns:p14="http://schemas.microsoft.com/office/powerpoint/2010/main" val="107901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EEEB-13DE-8C4E-8DB4-74D6D2E62203}"/>
              </a:ext>
            </a:extLst>
          </p:cNvPr>
          <p:cNvSpPr>
            <a:spLocks noGrp="1"/>
          </p:cNvSpPr>
          <p:nvPr>
            <p:ph type="title"/>
          </p:nvPr>
        </p:nvSpPr>
        <p:spPr/>
        <p:txBody>
          <a:bodyPr/>
          <a:lstStyle/>
          <a:p>
            <a:r>
              <a:rPr lang="en-US" dirty="0"/>
              <a:t>SPRINT 0: TEAM FORMATION</a:t>
            </a:r>
          </a:p>
        </p:txBody>
      </p:sp>
    </p:spTree>
    <p:extLst>
      <p:ext uri="{BB962C8B-B14F-4D97-AF65-F5344CB8AC3E}">
        <p14:creationId xmlns:p14="http://schemas.microsoft.com/office/powerpoint/2010/main" val="386336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Analyzing the dataset</a:t>
            </a:r>
          </a:p>
          <a:p>
            <a:pPr fontAlgn="base"/>
            <a:r>
              <a:rPr lang="en-US" dirty="0"/>
              <a:t>Identifying and mitigating risks within our algorithms</a:t>
            </a:r>
          </a:p>
          <a:p>
            <a:pPr fontAlgn="base"/>
            <a:r>
              <a:rPr lang="en-US" dirty="0"/>
              <a:t>Answering our problem objectives through algorithms</a:t>
            </a:r>
          </a:p>
          <a:p>
            <a:pPr fontAlgn="base"/>
            <a:r>
              <a:rPr lang="en-US" dirty="0"/>
              <a:t>Determining the validity of our analysis</a:t>
            </a:r>
          </a:p>
        </p:txBody>
      </p:sp>
      <p:sp>
        <p:nvSpPr>
          <p:cNvPr id="2" name="Title 1"/>
          <p:cNvSpPr>
            <a:spLocks noGrp="1"/>
          </p:cNvSpPr>
          <p:nvPr>
            <p:ph type="title"/>
          </p:nvPr>
        </p:nvSpPr>
        <p:spPr/>
        <p:txBody>
          <a:bodyPr anchor="ctr" anchorCtr="0"/>
          <a:lstStyle/>
          <a:p>
            <a:r>
              <a:rPr lang="en-US" dirty="0"/>
              <a:t>Sprint Goals </a:t>
            </a:r>
          </a:p>
        </p:txBody>
      </p:sp>
    </p:spTree>
    <p:extLst>
      <p:ext uri="{BB962C8B-B14F-4D97-AF65-F5344CB8AC3E}">
        <p14:creationId xmlns:p14="http://schemas.microsoft.com/office/powerpoint/2010/main" val="161441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b="1" dirty="0"/>
              <a:t>Team Roles:</a:t>
            </a:r>
            <a:endParaRPr lang="en-US" sz="5400" b="1" dirty="0"/>
          </a:p>
          <a:p>
            <a:pPr lvl="1" fontAlgn="base"/>
            <a:r>
              <a:rPr lang="en-US" dirty="0"/>
              <a:t>Product Owner – Spencer Marlen-Starr</a:t>
            </a:r>
            <a:endParaRPr lang="en-US" sz="4000" dirty="0"/>
          </a:p>
          <a:p>
            <a:pPr lvl="1" fontAlgn="base"/>
            <a:r>
              <a:rPr lang="en-US" dirty="0"/>
              <a:t>Scrum Master – </a:t>
            </a:r>
            <a:r>
              <a:rPr lang="en-US" dirty="0" err="1"/>
              <a:t>Jhony</a:t>
            </a:r>
            <a:r>
              <a:rPr lang="en-US" dirty="0"/>
              <a:t> Islam</a:t>
            </a:r>
            <a:endParaRPr lang="en-US" sz="4000" dirty="0"/>
          </a:p>
          <a:p>
            <a:pPr lvl="1" fontAlgn="base"/>
            <a:r>
              <a:rPr lang="en-US" dirty="0"/>
              <a:t>Developer – Cassidy </a:t>
            </a:r>
            <a:r>
              <a:rPr lang="en-US" dirty="0" err="1"/>
              <a:t>Laskodi</a:t>
            </a:r>
            <a:endParaRPr lang="en-US" sz="4000" dirty="0"/>
          </a:p>
          <a:p>
            <a:pPr lvl="1" fontAlgn="base"/>
            <a:r>
              <a:rPr lang="en-US" dirty="0"/>
              <a:t>Developer – Radha Kanuri </a:t>
            </a:r>
            <a:endParaRPr lang="en-US" sz="4000" dirty="0"/>
          </a:p>
          <a:p>
            <a:pPr lvl="1" fontAlgn="base"/>
            <a:r>
              <a:rPr lang="en-US" dirty="0"/>
              <a:t>Developer – Stavros </a:t>
            </a:r>
            <a:r>
              <a:rPr lang="en-US" dirty="0" err="1"/>
              <a:t>Kalamatianos</a:t>
            </a:r>
            <a:endParaRPr lang="en-US" sz="4000" dirty="0"/>
          </a:p>
          <a:p>
            <a:pPr fontAlgn="base"/>
            <a:r>
              <a:rPr lang="en-US" b="1" dirty="0"/>
              <a:t>Tools</a:t>
            </a:r>
            <a:endParaRPr lang="en-US" sz="5400" b="1" dirty="0"/>
          </a:p>
          <a:p>
            <a:pPr lvl="1" fontAlgn="base"/>
            <a:r>
              <a:rPr lang="en-US" dirty="0"/>
              <a:t>Team will utilize MySQL database both locally and through AWS RDS to store and query the data.</a:t>
            </a:r>
          </a:p>
          <a:p>
            <a:pPr lvl="1" fontAlgn="base"/>
            <a:r>
              <a:rPr lang="en-US" dirty="0"/>
              <a:t>Team will utilize R and Python through </a:t>
            </a:r>
            <a:r>
              <a:rPr lang="en-US" dirty="0" err="1"/>
              <a:t>Jupyter</a:t>
            </a:r>
            <a:r>
              <a:rPr lang="en-US" dirty="0"/>
              <a:t> notebooks for analysis and visualizations.</a:t>
            </a:r>
          </a:p>
          <a:p>
            <a:pPr lvl="1" fontAlgn="base"/>
            <a:r>
              <a:rPr lang="en-US" dirty="0"/>
              <a:t>Team will use GitHub as our development resource. </a:t>
            </a:r>
          </a:p>
          <a:p>
            <a:pPr lvl="1" fontAlgn="base"/>
            <a:r>
              <a:rPr lang="en-US" dirty="0"/>
              <a:t>Will use </a:t>
            </a:r>
            <a:r>
              <a:rPr lang="en-US" dirty="0" err="1"/>
              <a:t>YouTrack</a:t>
            </a:r>
            <a:r>
              <a:rPr lang="en-US" dirty="0"/>
              <a:t> for tracking all Sprints.</a:t>
            </a:r>
          </a:p>
          <a:p>
            <a:pPr lvl="1" fontAlgn="base"/>
            <a:r>
              <a:rPr lang="en-US" dirty="0"/>
              <a:t>Google Drive for file sharing and collaboration. </a:t>
            </a:r>
          </a:p>
          <a:p>
            <a:pPr fontAlgn="base"/>
            <a:r>
              <a:rPr lang="en-US" b="1" dirty="0"/>
              <a:t>Business Rhythm:</a:t>
            </a:r>
            <a:endParaRPr lang="en-US" sz="5800" b="1" dirty="0"/>
          </a:p>
          <a:p>
            <a:pPr lvl="1" fontAlgn="base"/>
            <a:r>
              <a:rPr lang="en-US" dirty="0"/>
              <a:t>Team will meet at least twice a week over zoom for working sessions and to discuss phases of the project.</a:t>
            </a:r>
            <a:endParaRPr lang="en-US" sz="4000" dirty="0"/>
          </a:p>
        </p:txBody>
      </p:sp>
      <p:sp>
        <p:nvSpPr>
          <p:cNvPr id="2" name="Title 1"/>
          <p:cNvSpPr>
            <a:spLocks noGrp="1"/>
          </p:cNvSpPr>
          <p:nvPr>
            <p:ph type="title"/>
          </p:nvPr>
        </p:nvSpPr>
        <p:spPr/>
        <p:txBody>
          <a:bodyPr anchor="ctr">
            <a:normAutofit/>
          </a:bodyPr>
          <a:lstStyle/>
          <a:p>
            <a:r>
              <a:rPr lang="en-US" dirty="0"/>
              <a:t>Team Carbon Organization</a:t>
            </a:r>
            <a:endParaRPr lang="en-US" sz="4800" dirty="0"/>
          </a:p>
        </p:txBody>
      </p:sp>
    </p:spTree>
    <p:extLst>
      <p:ext uri="{BB962C8B-B14F-4D97-AF65-F5344CB8AC3E}">
        <p14:creationId xmlns:p14="http://schemas.microsoft.com/office/powerpoint/2010/main" val="171604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3B5FD-5D95-3749-B475-D9D3D4B28E58}"/>
              </a:ext>
            </a:extLst>
          </p:cNvPr>
          <p:cNvSpPr>
            <a:spLocks noGrp="1"/>
          </p:cNvSpPr>
          <p:nvPr>
            <p:ph idx="1"/>
          </p:nvPr>
        </p:nvSpPr>
        <p:spPr>
          <a:xfrm>
            <a:off x="838200" y="1551305"/>
            <a:ext cx="10515600" cy="4351338"/>
          </a:xfrm>
        </p:spPr>
        <p:txBody>
          <a:bodyPr>
            <a:normAutofit lnSpcReduction="10000"/>
          </a:bodyPr>
          <a:lstStyle/>
          <a:p>
            <a:pPr fontAlgn="base"/>
            <a:r>
              <a:rPr lang="en-US" sz="1600" b="1" dirty="0"/>
              <a:t>As a head of a household, I want to understand how my energy usage rate works, so that I can be more cost effective.</a:t>
            </a:r>
          </a:p>
          <a:p>
            <a:pPr lvl="1" fontAlgn="base"/>
            <a:r>
              <a:rPr lang="en-US" sz="1400" dirty="0"/>
              <a:t>Understand what usage rates are accessible to households</a:t>
            </a:r>
          </a:p>
          <a:p>
            <a:pPr lvl="1" fontAlgn="base"/>
            <a:r>
              <a:rPr lang="en-US" sz="1400" dirty="0"/>
              <a:t>Determine what households can change to affect usage rates</a:t>
            </a:r>
          </a:p>
          <a:p>
            <a:pPr lvl="1" fontAlgn="base"/>
            <a:r>
              <a:rPr lang="en-US" sz="1400" dirty="0"/>
              <a:t>Determine if changes can make households more cost effective</a:t>
            </a:r>
          </a:p>
          <a:p>
            <a:pPr lvl="1" fontAlgn="base"/>
            <a:r>
              <a:rPr lang="en-US" sz="1400" dirty="0"/>
              <a:t>Identifying if economic status plays a significant role and if so its effect</a:t>
            </a:r>
          </a:p>
          <a:p>
            <a:pPr fontAlgn="base"/>
            <a:r>
              <a:rPr lang="en-US" sz="1600" b="1" dirty="0"/>
              <a:t>As an energy supplier, I want to determine which factors impact energy usage, so that I can improve my revenue.</a:t>
            </a:r>
          </a:p>
          <a:p>
            <a:pPr lvl="1" fontAlgn="base"/>
            <a:r>
              <a:rPr lang="en-US" sz="1400" dirty="0"/>
              <a:t>Which factors can energy suppliers manipulate (e.g. household income, long term investments, family size, occupations and others that collectively define accurately the social strata of the city of London where the energy consumption data was collected from.)</a:t>
            </a:r>
          </a:p>
          <a:p>
            <a:pPr lvl="1" fontAlgn="base"/>
            <a:r>
              <a:rPr lang="en-US" sz="1400" dirty="0"/>
              <a:t>How do I manipulate these factors to improve revenue?</a:t>
            </a:r>
          </a:p>
          <a:p>
            <a:pPr lvl="1" fontAlgn="base"/>
            <a:r>
              <a:rPr lang="en-US" sz="1400" dirty="0"/>
              <a:t>How do I balance supply and demand to determine pricing?</a:t>
            </a:r>
          </a:p>
          <a:p>
            <a:pPr lvl="1" fontAlgn="base"/>
            <a:r>
              <a:rPr lang="en-US" sz="1400" dirty="0"/>
              <a:t>What services are offered to promote reduction in costs, i.e. savings for energy usage?</a:t>
            </a:r>
          </a:p>
          <a:p>
            <a:pPr fontAlgn="base"/>
            <a:r>
              <a:rPr lang="en-US" sz="1600" b="1" dirty="0"/>
              <a:t>As a government official, I want to identify the different factors that affect energy usage, so that I can create relevant policies which will reduce energy usage.</a:t>
            </a:r>
          </a:p>
          <a:p>
            <a:pPr lvl="1" fontAlgn="base"/>
            <a:r>
              <a:rPr lang="en-US" sz="1400" dirty="0"/>
              <a:t>Discover the factors that are impacted through government policies</a:t>
            </a:r>
          </a:p>
          <a:p>
            <a:pPr lvl="1" fontAlgn="base"/>
            <a:r>
              <a:rPr lang="en-US" sz="1400" dirty="0"/>
              <a:t>Will government officials be more aggressive or passive with their policies?</a:t>
            </a:r>
          </a:p>
          <a:p>
            <a:pPr lvl="1" fontAlgn="base"/>
            <a:r>
              <a:rPr lang="en-US" sz="1400" dirty="0"/>
              <a:t>Understand what drives the consumption of energy and it will perhaps stimulate ideas for possible changes in how to decrease useless energy consumption.</a:t>
            </a:r>
          </a:p>
        </p:txBody>
      </p:sp>
      <p:sp>
        <p:nvSpPr>
          <p:cNvPr id="2" name="Title 1"/>
          <p:cNvSpPr>
            <a:spLocks noGrp="1"/>
          </p:cNvSpPr>
          <p:nvPr>
            <p:ph type="title"/>
          </p:nvPr>
        </p:nvSpPr>
        <p:spPr/>
        <p:txBody>
          <a:bodyPr anchor="ctr" anchorCtr="0"/>
          <a:lstStyle/>
          <a:p>
            <a:r>
              <a:rPr lang="en-US" dirty="0"/>
              <a:t>Sprint  Tracking</a:t>
            </a:r>
          </a:p>
        </p:txBody>
      </p:sp>
    </p:spTree>
    <p:extLst>
      <p:ext uri="{BB962C8B-B14F-4D97-AF65-F5344CB8AC3E}">
        <p14:creationId xmlns:p14="http://schemas.microsoft.com/office/powerpoint/2010/main" val="365610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lstStyle/>
          <a:p>
            <a:r>
              <a:rPr lang="en-US" dirty="0"/>
              <a:t>SPRINT 1: PROBLEM DEFINITION AND PROJECT SCHEDULE</a:t>
            </a:r>
          </a:p>
        </p:txBody>
      </p:sp>
    </p:spTree>
    <p:extLst>
      <p:ext uri="{BB962C8B-B14F-4D97-AF65-F5344CB8AC3E}">
        <p14:creationId xmlns:p14="http://schemas.microsoft.com/office/powerpoint/2010/main" val="278367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a:buNone/>
            </a:pPr>
            <a:r>
              <a:rPr lang="en-US" sz="2400"/>
              <a:t>In this study, we look at homes in London, England and attempt to find out how people consume energy in their homes. The data is a sample of 5,567 homes in the London area from November 2011 to February 2014. This data comes from “smart meters'' placed in people’s homes by the British Government at the European Union’s recommendation. The weather data is from a darksky Application Programming Interface (API). </a:t>
            </a:r>
            <a:endParaRPr lang="en-US" sz="2400" dirty="0"/>
          </a:p>
        </p:txBody>
      </p:sp>
      <p:sp>
        <p:nvSpPr>
          <p:cNvPr id="2" name="Title 1"/>
          <p:cNvSpPr>
            <a:spLocks noGrp="1"/>
          </p:cNvSpPr>
          <p:nvPr>
            <p:ph type="title"/>
          </p:nvPr>
        </p:nvSpPr>
        <p:spPr/>
        <p:txBody>
          <a:bodyPr anchor="ctr" anchorCtr="0"/>
          <a:lstStyle/>
          <a:p>
            <a:r>
              <a:rPr lang="en-US"/>
              <a:t>Problem Definition</a:t>
            </a:r>
            <a:endParaRPr lang="en-US" dirty="0"/>
          </a:p>
        </p:txBody>
      </p:sp>
      <p:pic>
        <p:nvPicPr>
          <p:cNvPr id="1026" name="Picture 2">
            <a:extLst>
              <a:ext uri="{FF2B5EF4-FFF2-40B4-BE49-F238E27FC236}">
                <a16:creationId xmlns:a16="http://schemas.microsoft.com/office/drawing/2014/main" id="{B729E8AB-79DB-0342-8498-2E540C221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546" y="3602419"/>
            <a:ext cx="3905991" cy="3054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3B6E76-7983-F242-BBBF-13CA58799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449" y="3400934"/>
            <a:ext cx="3774816" cy="325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lstStyle/>
          <a:p>
            <a:r>
              <a:rPr lang="en-US" dirty="0"/>
              <a:t>SPRINT 2: DATA SET</a:t>
            </a:r>
          </a:p>
        </p:txBody>
      </p:sp>
    </p:spTree>
    <p:extLst>
      <p:ext uri="{BB962C8B-B14F-4D97-AF65-F5344CB8AC3E}">
        <p14:creationId xmlns:p14="http://schemas.microsoft.com/office/powerpoint/2010/main" val="251789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21D2731B-9EBE-0146-B4C9-46DFF2197232}" vid="{899635A8-6EB7-A546-AEA7-0479189531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2040</TotalTime>
  <Words>1190</Words>
  <Application>Microsoft Macintosh PowerPoint</Application>
  <PresentationFormat>Widescreen</PresentationFormat>
  <Paragraphs>160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Narrow</vt:lpstr>
      <vt:lpstr>Calibri</vt:lpstr>
      <vt:lpstr>Calibri Light</vt:lpstr>
      <vt:lpstr>Times New Roman</vt:lpstr>
      <vt:lpstr>Office Theme</vt:lpstr>
      <vt:lpstr>Team Carbon</vt:lpstr>
      <vt:lpstr>CS 504 Project Sprints</vt:lpstr>
      <vt:lpstr>SPRINT 0: TEAM FORMATION</vt:lpstr>
      <vt:lpstr>Sprint Goals </vt:lpstr>
      <vt:lpstr>Team Carbon Organization</vt:lpstr>
      <vt:lpstr>Sprint  Tracking</vt:lpstr>
      <vt:lpstr>SPRINT 1: PROBLEM DEFINITION AND PROJECT SCHEDULE</vt:lpstr>
      <vt:lpstr>Problem Definition</vt:lpstr>
      <vt:lpstr>SPRINT 2: DATA SET</vt:lpstr>
      <vt:lpstr>Smart Meters in London</vt:lpstr>
      <vt:lpstr>Green architected house energy infrastructure supplemented by Smart Meters</vt:lpstr>
      <vt:lpstr>Potential Data Sources</vt:lpstr>
      <vt:lpstr>SPRINT 3: ALGORITHMS AND ANALYTICS</vt:lpstr>
      <vt:lpstr>Weather Time Series &amp; Normality Tett</vt:lpstr>
      <vt:lpstr>Correlations</vt:lpstr>
      <vt:lpstr>Rudimentary Exploratory Data Analysis</vt:lpstr>
      <vt:lpstr>PowerPoint Presentation</vt:lpstr>
      <vt:lpstr>PowerPoint Presentation</vt:lpstr>
      <vt:lpstr>PowerPoint Presentation</vt:lpstr>
      <vt:lpstr>Holt-Winters Forecasting Technique</vt:lpstr>
      <vt:lpstr>SARIMA (Seasonal Auto-Regressive Integrated Moving Average)</vt:lpstr>
      <vt:lpstr>PowerPoint Presentation</vt:lpstr>
      <vt:lpstr>Energy Consumption Modeling/Normality</vt:lpstr>
      <vt:lpstr>Random Forest Regression</vt:lpstr>
      <vt:lpstr>Multiple Linear Regression</vt:lpstr>
      <vt:lpstr>Pearson’s Correlation Coefficient Test</vt:lpstr>
      <vt:lpstr>The Effects of Time of Use Energy Pricing</vt:lpstr>
      <vt:lpstr>Risks and Planned Mitigations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Liz</dc:creator>
  <cp:lastModifiedBy>jislam2</cp:lastModifiedBy>
  <cp:revision>15</cp:revision>
  <dcterms:created xsi:type="dcterms:W3CDTF">2019-01-16T15:47:14Z</dcterms:created>
  <dcterms:modified xsi:type="dcterms:W3CDTF">2021-04-18T19:36:39Z</dcterms:modified>
</cp:coreProperties>
</file>