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FF9900"/>
                </a:solidFill>
              </a:rPr>
              <a:t>SYR-CCDC </a:t>
            </a:r>
          </a:p>
          <a:p>
            <a:pPr>
              <a:buNone/>
            </a:pPr>
            <a:r>
              <a:rPr sz="6000" lang="en">
                <a:solidFill>
                  <a:srgbClr val="4A86E8"/>
                </a:solidFill>
              </a:rPr>
              <a:t>Saturday Event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3809375" x="511825"/>
            <a:ext cy="931499" cx="702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000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tinyurl.com/scorebot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Distro Divide:	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Complicates CCDC prep.</a:t>
            </a:r>
          </a:p>
          <a:p>
            <a:pPr rtl="0" lvl="0">
              <a:buNone/>
            </a:pPr>
            <a:r>
              <a:rPr sz="2400" lang="en"/>
              <a:t>- There are different “flavors” of Linux, often referred to as “distros” or distributions.</a:t>
            </a:r>
          </a:p>
          <a:p>
            <a:pPr rtl="0" lvl="0">
              <a:buNone/>
            </a:pPr>
            <a:r>
              <a:rPr sz="2400" lang="en"/>
              <a:t>- The issue is that these distros are often built from a common platform.</a:t>
            </a:r>
          </a:p>
          <a:p>
            <a:pPr rtl="0" lvl="0" indent="0" marL="0">
              <a:buNone/>
            </a:pPr>
            <a:r>
              <a:rPr sz="2400" lang="en"/>
              <a:t>- 1 platform may have 6-10 different distros built under it.</a:t>
            </a:r>
            <a:br>
              <a:rPr sz="2400" lang="en"/>
            </a:br>
            <a:r>
              <a:rPr sz="2400" lang="en"/>
              <a:t>- Results in things being in different places, different commands, etc.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Distro Divide:	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- 2 main players in the server platform space:</a:t>
            </a:r>
            <a:br>
              <a:rPr sz="2400" lang="en"/>
            </a:br>
            <a:r>
              <a:rPr sz="2400" lang="en"/>
              <a:t>	- </a:t>
            </a:r>
            <a:r>
              <a:rPr b="1" sz="2400" lang="en"/>
              <a:t>Debian </a:t>
            </a:r>
            <a:r>
              <a:rPr sz="2400" lang="en"/>
              <a:t>platform</a:t>
            </a:r>
          </a:p>
          <a:p>
            <a:pPr rtl="0" lvl="0">
              <a:buNone/>
            </a:pPr>
            <a:r>
              <a:rPr sz="2400" lang="en"/>
              <a:t>		- Ubuntu distro</a:t>
            </a:r>
          </a:p>
          <a:p>
            <a:pPr rtl="0" lvl="0">
              <a:buNone/>
            </a:pPr>
            <a:r>
              <a:rPr sz="2400" lang="en"/>
              <a:t>		- Mint distro</a:t>
            </a:r>
          </a:p>
          <a:p>
            <a:pPr rtl="0" lvl="0">
              <a:buNone/>
            </a:pPr>
            <a:r>
              <a:rPr sz="2400" lang="en"/>
              <a:t>	- </a:t>
            </a:r>
            <a:r>
              <a:rPr b="1" sz="2400" lang="en"/>
              <a:t>RedHat </a:t>
            </a:r>
            <a:r>
              <a:rPr sz="2400" lang="en"/>
              <a:t>platform</a:t>
            </a:r>
          </a:p>
          <a:p>
            <a:pPr rtl="0" lvl="0">
              <a:buNone/>
            </a:pPr>
            <a:r>
              <a:rPr b="1" sz="2400" lang="en"/>
              <a:t>		</a:t>
            </a:r>
            <a:r>
              <a:rPr sz="2400" lang="en"/>
              <a:t>- Scientific Linux distro</a:t>
            </a:r>
          </a:p>
          <a:p>
            <a:pPr rtl="0" lvl="0">
              <a:buNone/>
            </a:pPr>
            <a:r>
              <a:rPr sz="2400" lang="en"/>
              <a:t>		- CentOS distro (</a:t>
            </a:r>
            <a:r>
              <a:rPr sz="2400" lang="en" i="1"/>
              <a:t>winning!</a:t>
            </a:r>
            <a:r>
              <a:rPr sz="2400" lang="en"/>
              <a:t>)</a:t>
            </a:r>
          </a:p>
          <a:p>
            <a:pPr rtl="0" lvl="0">
              <a:buNone/>
            </a:pPr>
            <a:r>
              <a:rPr sz="2400" lang="en"/>
              <a:t>- CCDC: last year, Ubuntu distro + outliers.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Distro Divide:	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CCDC has outliers:</a:t>
            </a:r>
            <a:br>
              <a:rPr sz="2400" lang="en"/>
            </a:br>
            <a:r>
              <a:rPr sz="2400" lang="en"/>
              <a:t>	- </a:t>
            </a:r>
            <a:r>
              <a:rPr b="1" sz="2400" lang="en"/>
              <a:t>Arch Linux?</a:t>
            </a:r>
          </a:p>
          <a:p>
            <a:pPr rtl="0" lvl="0">
              <a:buNone/>
            </a:pPr>
            <a:r>
              <a:rPr sz="2400" lang="en"/>
              <a:t>	- </a:t>
            </a:r>
            <a:r>
              <a:rPr b="1" sz="2400" lang="en"/>
              <a:t>OpenSUSE????</a:t>
            </a:r>
          </a:p>
          <a:p>
            <a:pPr rtl="0" lvl="0">
              <a:buNone/>
            </a:pPr>
            <a:r>
              <a:rPr sz="2400" lang="en"/>
              <a:t>- CentOS is the most popular server OS in the “real world”</a:t>
            </a:r>
          </a:p>
          <a:p>
            <a:pPr rtl="0" lvl="0">
              <a:buNone/>
            </a:pPr>
            <a:r>
              <a:rPr sz="2400" lang="en"/>
              <a:t>but didn’t appear at all last year.</a:t>
            </a:r>
          </a:p>
          <a:p>
            <a:pPr rtl="0" lvl="0">
              <a:buNone/>
            </a:pPr>
            <a:r>
              <a:rPr sz="2400" lang="en"/>
              <a:t>- Complicates preparation work </a:t>
            </a:r>
            <a:br>
              <a:rPr sz="2400" lang="en"/>
            </a:br>
            <a:r>
              <a:rPr sz="2400" lang="en"/>
              <a:t>(did I mention that already?)</a:t>
            </a:r>
          </a:p>
        </p:txBody>
      </p:sp>
      <p:sp>
        <p:nvSpPr>
          <p:cNvPr id="105" name="Shape 105"/>
          <p:cNvSpPr/>
          <p:nvPr/>
        </p:nvSpPr>
        <p:spPr>
          <a:xfrm>
            <a:off y="3096650" x="6125800"/>
            <a:ext cy="1868975" cx="2561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Software:	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Linux uses a system called “package management” to ease installation of software.</a:t>
            </a:r>
            <a:br>
              <a:rPr sz="2400" lang="en"/>
            </a:br>
            <a:r>
              <a:rPr sz="2400" lang="en"/>
              <a:t>- There are built-in lists of software that can be installed just by asking the computer via the Terminal.</a:t>
            </a:r>
          </a:p>
          <a:p>
            <a:pPr rtl="0" lvl="0">
              <a:buNone/>
            </a:pPr>
            <a:r>
              <a:rPr sz="2400" lang="en"/>
              <a:t>- Ubuntu and Debian platform uses the apt-get syntax:</a:t>
            </a:r>
            <a:br>
              <a:rPr sz="2400" lang="en"/>
            </a:br>
            <a:r>
              <a:rPr sz="2400" lang="en"/>
              <a:t>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apt-get install wireshark</a:t>
            </a:r>
          </a:p>
          <a:p>
            <a:pPr rtl="0" lvl="0">
              <a:buNone/>
            </a:pPr>
            <a:r>
              <a:rPr sz="2400" lang="en"/>
              <a:t>- CentOS and RedHat platform uses the yum syntax:</a:t>
            </a:r>
            <a:br>
              <a:rPr sz="2400" lang="en"/>
            </a:br>
            <a:r>
              <a:rPr sz="2400" lang="en"/>
              <a:t>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yum install wireshark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Software:	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Packages can also be installed manually if they are not in a list.</a:t>
            </a:r>
          </a:p>
          <a:p>
            <a:pPr rtl="0" lvl="0" indent="457200">
              <a:buNone/>
            </a:pPr>
            <a:r>
              <a:rPr sz="2400" lang="en"/>
              <a:t>- Download the zipped file (typically .tar.gz file)</a:t>
            </a:r>
          </a:p>
          <a:p>
            <a:pPr rtl="0" lvl="0" indent="0" marL="457200">
              <a:buNone/>
            </a:pPr>
            <a:r>
              <a:rPr sz="2400" lang="en"/>
              <a:t>- Unzip, just like on a Windows box (via command line)</a:t>
            </a:r>
          </a:p>
          <a:p>
            <a:pPr rtl="0" lvl="0" indent="0" marL="457200">
              <a:buNone/>
            </a:pPr>
            <a:r>
              <a:rPr sz="2400" lang="en"/>
              <a:t>- Run the installer (generally a script of some kind, not a .EXE file)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Updates:	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Systems can be updated super easy. Most Linux distros come with core files saved in the package manager.</a:t>
            </a:r>
          </a:p>
          <a:p>
            <a:pPr rtl="0" lvl="0" indent="0" marL="0">
              <a:buNone/>
            </a:pPr>
            <a:r>
              <a:rPr sz="2400" lang="en"/>
              <a:t>- Just invoke similar commands we used for installing software:</a:t>
            </a:r>
          </a:p>
          <a:p>
            <a:pPr rtl="0" lvl="0" indent="45720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- Ubuntu and Debian platform uses the apt-get syntax:</a:t>
            </a:r>
            <a:br>
              <a:rPr sz="2400" lang="en"/>
            </a:br>
            <a:r>
              <a:rPr sz="2400" lang="en"/>
              <a:t>	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apt-get update</a:t>
            </a:r>
          </a:p>
          <a:p>
            <a:pPr rtl="0" lvl="0" indent="45720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- CentOS and RedHat platform uses the yum syntax:</a:t>
            </a:r>
            <a:br>
              <a:rPr sz="2400" lang="en"/>
            </a:br>
            <a:r>
              <a:rPr sz="2400" lang="en"/>
              <a:t>	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yum update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Firewalls:	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iptables is a widely used firewall in Linux.</a:t>
            </a:r>
          </a:p>
          <a:p>
            <a:pPr rtl="0" lvl="0" indent="0" marL="0">
              <a:buNone/>
            </a:pPr>
            <a:r>
              <a:rPr sz="2400" lang="en"/>
              <a:t>- Many front-end GUIs and other programs build off of.</a:t>
            </a:r>
          </a:p>
          <a:p>
            <a:pPr rtl="0" lvl="0" indent="0" marL="0">
              <a:buNone/>
            </a:pPr>
            <a:r>
              <a:rPr sz="2400" lang="en"/>
              <a:t>- Direct interaction is possible, and desirable.</a:t>
            </a:r>
          </a:p>
          <a:p>
            <a:pPr rtl="0" lvl="0" indent="0" marL="0">
              <a:buNone/>
            </a:pPr>
            <a:r>
              <a:rPr sz="2400" lang="en"/>
              <a:t>- Extreme amount of functionality:</a:t>
            </a:r>
          </a:p>
          <a:p>
            <a:pPr rtl="0" lvl="0" indent="457200" marL="0">
              <a:buNone/>
            </a:pPr>
            <a:r>
              <a:rPr sz="2400" lang="en"/>
              <a:t>- Temporary bans, perma-bans, awesome rule syntax.</a:t>
            </a:r>
          </a:p>
          <a:p>
            <a:pPr rtl="0" lvl="0" indent="457200" marL="0">
              <a:buNone/>
            </a:pPr>
            <a:r>
              <a:rPr sz="2400" lang="en"/>
              <a:t>- </a:t>
            </a:r>
            <a:r>
              <a:rPr b="1" sz="2400" lang="en"/>
              <a:t>IPTABLES IS KEY TO CCDC LINUX</a:t>
            </a:r>
          </a:p>
          <a:p>
            <a:pPr rtl="0" lvl="0" indent="457200" marL="0">
              <a:buNone/>
            </a:pPr>
            <a:r>
              <a:rPr sz="2400" lang="en"/>
              <a:t>- Separate presentation(s) covering it later on...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Finally: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Please please please: don’t be discouraged!</a:t>
            </a:r>
          </a:p>
          <a:p>
            <a:pPr rtl="0" lvl="0">
              <a:buNone/>
            </a:pPr>
            <a:r>
              <a:rPr sz="2400" lang="en"/>
              <a:t>	- There is SO much to learn. Anyone here who </a:t>
            </a:r>
            <a:br>
              <a:rPr sz="2400" lang="en"/>
            </a:br>
            <a:r>
              <a:rPr sz="2400" lang="en"/>
              <a:t>     considers themself a Linux expert is WRONG. </a:t>
            </a:r>
          </a:p>
          <a:p>
            <a:pPr rtl="0" lvl="0" indent="0" marL="0">
              <a:buNone/>
            </a:pPr>
            <a:r>
              <a:rPr sz="2400" lang="en"/>
              <a:t>- I love noobies.</a:t>
            </a:r>
          </a:p>
          <a:p>
            <a:pPr rtl="0" lvl="0" indent="457200" marL="0">
              <a:buNone/>
            </a:pPr>
            <a:r>
              <a:rPr sz="2400" lang="en"/>
              <a:t>- If you are interested but intimidated, let’s talk.</a:t>
            </a:r>
            <a:br>
              <a:rPr sz="2400" lang="en"/>
            </a:br>
            <a:r>
              <a:rPr sz="2400" lang="en"/>
              <a:t>	- No question too small!</a:t>
            </a:r>
            <a:br>
              <a:rPr sz="2400" lang="en"/>
            </a:br>
            <a:r>
              <a:rPr sz="2400" lang="en"/>
              <a:t>- I love people with skills.</a:t>
            </a:r>
            <a:br>
              <a:rPr sz="2400" lang="en"/>
            </a:br>
            <a:r>
              <a:rPr sz="2400" lang="en"/>
              <a:t>	- If you know this stuff, let’s talk!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Questions:	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Linux general questions? Friend requests?</a:t>
            </a:r>
          </a:p>
          <a:p>
            <a:pPr rtl="0" lvl="0">
              <a:buNone/>
            </a:pPr>
          </a:p>
          <a:p>
            <a:pPr rtl="0" lvl="0">
              <a:buNone/>
            </a:pPr>
            <a:br>
              <a:rPr sz="2400" lang="en"/>
            </a:br>
            <a:br>
              <a:rPr sz="2400" lang="en"/>
            </a:br>
            <a:br>
              <a:rPr sz="2400" lang="en"/>
            </a:br>
            <a:r>
              <a:rPr sz="2400" lang="en"/>
              <a:t>Suggestions on how to improve my material? </a:t>
            </a:r>
            <a:br>
              <a:rPr sz="2400" lang="en"/>
            </a:br>
            <a:r>
              <a:rPr sz="2400" lang="en"/>
              <a:t>(email me: adrydzak@syr.edu)</a:t>
            </a:r>
          </a:p>
          <a:p>
            <a:pPr rtl="0" lvl="0">
              <a:buNone/>
            </a:pPr>
            <a:r>
              <a:rPr sz="2400" lang="en"/>
              <a:t>	</a:t>
            </a:r>
          </a:p>
        </p:txBody>
      </p:sp>
      <p:sp>
        <p:nvSpPr>
          <p:cNvPr id="142" name="Shape 142"/>
          <p:cNvSpPr/>
          <p:nvPr/>
        </p:nvSpPr>
        <p:spPr>
          <a:xfrm>
            <a:off y="1903175" x="1919850"/>
            <a:ext cy="2155950" cx="1889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3" name="Shape 143"/>
          <p:cNvSpPr/>
          <p:nvPr/>
        </p:nvSpPr>
        <p:spPr>
          <a:xfrm>
            <a:off y="1903175" x="3945467"/>
            <a:ext cy="2155950" cx="297848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FF9900"/>
                </a:solidFill>
              </a:rPr>
              <a:t>SYR-CCDC </a:t>
            </a:r>
          </a:p>
          <a:p>
            <a:pPr rtl="0" lvl="0">
              <a:buNone/>
            </a:pPr>
            <a:r>
              <a:rPr sz="6000" lang="en">
                <a:solidFill>
                  <a:srgbClr val="4A86E8"/>
                </a:solidFill>
              </a:rPr>
              <a:t>Linux Basics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Alex Rydzak</a:t>
            </a:r>
            <a:br>
              <a:rPr sz="2400" lang="en"/>
            </a:br>
            <a:r>
              <a:rPr sz="2400" lang="en"/>
              <a:t>adrydzak@syr.edu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Goals:	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Cover very basic FAQ typically asked of me about Linux.</a:t>
            </a:r>
          </a:p>
          <a:p>
            <a:pPr rtl="0" lvl="0">
              <a:buNone/>
            </a:pPr>
            <a:r>
              <a:rPr sz="2400" lang="en"/>
              <a:t>- Common misconceptions.</a:t>
            </a:r>
          </a:p>
          <a:p>
            <a:pPr rtl="0" lvl="0">
              <a:buNone/>
            </a:pPr>
            <a:r>
              <a:rPr sz="2400" lang="en"/>
              <a:t>- CLI vs. GUI</a:t>
            </a:r>
          </a:p>
          <a:p>
            <a:pPr rtl="0" lvl="0">
              <a:buNone/>
            </a:pPr>
            <a:r>
              <a:rPr sz="2400" lang="en"/>
              <a:t>- Bridging the world of CLI and GUI</a:t>
            </a:r>
          </a:p>
          <a:p>
            <a:pPr rtl="0" lvl="0">
              <a:buNone/>
            </a:pPr>
            <a:r>
              <a:rPr sz="2400" lang="en"/>
              <a:t>- The Distro Divide</a:t>
            </a:r>
          </a:p>
          <a:p>
            <a:pPr rtl="0" lvl="0">
              <a:buNone/>
            </a:pPr>
            <a:r>
              <a:rPr sz="2400" lang="en"/>
              <a:t>- Software (how to install, where does it come from?)</a:t>
            </a:r>
            <a:br>
              <a:rPr sz="2400" lang="en"/>
            </a:br>
            <a:r>
              <a:rPr sz="2400" lang="en"/>
              <a:t>- Updates</a:t>
            </a:r>
            <a:br>
              <a:rPr sz="2400" lang="en"/>
            </a:br>
            <a:r>
              <a:rPr sz="2400" lang="en"/>
              <a:t>- Firewalls (does it haz? spoiler alert: yes)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Linux:	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Myth: Linux is scary.</a:t>
            </a:r>
          </a:p>
          <a:p>
            <a:pPr rtl="0" lvl="0">
              <a:buNone/>
            </a:pPr>
            <a:r>
              <a:rPr sz="2400" lang="en"/>
              <a:t>- Myth: Linux is only for super nerds.</a:t>
            </a:r>
          </a:p>
          <a:p>
            <a:pPr rtl="0" lvl="0">
              <a:buNone/>
            </a:pPr>
            <a:r>
              <a:rPr sz="2400" lang="en"/>
              <a:t>- </a:t>
            </a:r>
            <a:r>
              <a:rPr b="1" sz="2400" lang="en"/>
              <a:t>Myth: Linux is more secure than</a:t>
            </a:r>
            <a:br>
              <a:rPr b="1" sz="2400" lang="en"/>
            </a:br>
            <a:r>
              <a:rPr b="1" sz="2400" lang="en"/>
              <a:t>  Windows.</a:t>
            </a:r>
            <a:r>
              <a:rPr sz="2400" lang="en"/>
              <a:t> </a:t>
            </a:r>
          </a:p>
          <a:p>
            <a:pPr rtl="0" lvl="0">
              <a:buNone/>
            </a:pPr>
            <a:r>
              <a:rPr sz="2400" lang="en"/>
              <a:t>- It’s just a different way of approaching </a:t>
            </a:r>
          </a:p>
          <a:p>
            <a:pPr rtl="0" lvl="0">
              <a:buNone/>
            </a:pPr>
            <a:r>
              <a:rPr sz="2400" lang="en"/>
              <a:t>  the same goals.</a:t>
            </a:r>
          </a:p>
          <a:p>
            <a:pPr rtl="0" lvl="0">
              <a:buNone/>
            </a:pPr>
            <a:r>
              <a:rPr sz="2400" lang="en"/>
              <a:t>- Like all things, get better with practice.</a:t>
            </a:r>
          </a:p>
          <a:p>
            <a:pPr rtl="0" lvl="0">
              <a:buNone/>
            </a:pPr>
            <a:r>
              <a:rPr sz="2400" lang="en"/>
              <a:t>- Pros and cons.</a:t>
            </a:r>
          </a:p>
        </p:txBody>
      </p:sp>
      <p:sp>
        <p:nvSpPr>
          <p:cNvPr id="51" name="Shape 51"/>
          <p:cNvSpPr/>
          <p:nvPr/>
        </p:nvSpPr>
        <p:spPr>
          <a:xfrm>
            <a:off y="1444750" x="6376125"/>
            <a:ext cy="3481100" cx="23106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Basix: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Linux is generally maintained by volunteers. “community focus.”</a:t>
            </a:r>
          </a:p>
          <a:p>
            <a:pPr rtl="0" lvl="0">
              <a:buNone/>
            </a:pPr>
            <a:r>
              <a:rPr sz="2400" lang="en"/>
              <a:t>- Large companies will often contribute to the code base.</a:t>
            </a:r>
          </a:p>
          <a:p>
            <a:pPr rtl="0" lvl="0">
              <a:buNone/>
            </a:pPr>
            <a:r>
              <a:rPr sz="2400" lang="en"/>
              <a:t>- Cheap licensing costs compared to Windows. (many times Linux is FREE)</a:t>
            </a:r>
          </a:p>
          <a:p>
            <a:pPr rtl="0" lvl="0">
              <a:buNone/>
            </a:pPr>
            <a:r>
              <a:rPr sz="2400" lang="en"/>
              <a:t>- Often used for server operating systems for a plethora of reasons.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Basix: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38169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GUI vs. CLI: you will see both.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- In the “real world” servers run CLI. </a:t>
            </a:r>
          </a:p>
        </p:txBody>
      </p:sp>
      <p:sp>
        <p:nvSpPr>
          <p:cNvPr id="64" name="Shape 64"/>
          <p:cNvSpPr/>
          <p:nvPr/>
        </p:nvSpPr>
        <p:spPr>
          <a:xfrm>
            <a:off y="1386200" x="457200"/>
            <a:ext cy="2390275" cx="35101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y="1386200" x="5218900"/>
            <a:ext cy="2390275" cx="34678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6" name="Shape 66"/>
          <p:cNvSpPr txBox="1"/>
          <p:nvPr/>
        </p:nvSpPr>
        <p:spPr>
          <a:xfrm>
            <a:off y="2340687" x="4037025"/>
            <a:ext cy="1005000" cx="1303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&lt; SAME</a:t>
            </a:r>
            <a:br>
              <a:rPr lang="en"/>
            </a:br>
            <a:r>
              <a:rPr lang="en"/>
              <a:t>   THING &gt;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GUI (graphical user interface):	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Same functionality as a server, just prettier and “easier to    </a:t>
            </a:r>
            <a:br>
              <a:rPr sz="2400" lang="en"/>
            </a:br>
            <a:r>
              <a:rPr sz="2400" lang="en"/>
              <a:t>   work with”</a:t>
            </a:r>
          </a:p>
          <a:p>
            <a:pPr rtl="0" lvl="0">
              <a:buNone/>
            </a:pPr>
            <a:r>
              <a:rPr sz="2400" lang="en"/>
              <a:t>- Possible larger attack vector, more things to exploit.</a:t>
            </a:r>
          </a:p>
          <a:p>
            <a:pPr rtl="0" lvl="0">
              <a:buNone/>
            </a:pPr>
            <a:r>
              <a:rPr sz="2400" lang="en"/>
              <a:t>- Can be bogged down, lots of unnecessary programs.   </a:t>
            </a:r>
            <a:br>
              <a:rPr sz="2400" lang="en"/>
            </a:br>
            <a:r>
              <a:rPr sz="2400" lang="en"/>
              <a:t>  (don’t need Solitaire to run a webserver) </a:t>
            </a:r>
          </a:p>
        </p:txBody>
      </p:sp>
      <p:sp>
        <p:nvSpPr>
          <p:cNvPr id="73" name="Shape 73"/>
          <p:cNvSpPr/>
          <p:nvPr/>
        </p:nvSpPr>
        <p:spPr>
          <a:xfrm>
            <a:off y="3246825" x="6317700"/>
            <a:ext cy="1614671" cx="2369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CLI (command line interface):	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Simpler interface, easier to get to essential functions.</a:t>
            </a:r>
          </a:p>
          <a:p>
            <a:pPr rtl="0" lvl="0">
              <a:buNone/>
            </a:pPr>
            <a:r>
              <a:rPr sz="2400" lang="en"/>
              <a:t>- More powerful for advanced users.</a:t>
            </a:r>
          </a:p>
          <a:p>
            <a:pPr rtl="0" lvl="0">
              <a:buNone/>
            </a:pPr>
            <a:r>
              <a:rPr sz="2400" lang="en"/>
              <a:t>- Powerful controls over commands. Customize what </a:t>
            </a:r>
            <a:br>
              <a:rPr sz="2400" lang="en"/>
            </a:br>
            <a:r>
              <a:rPr sz="2400" lang="en"/>
              <a:t>   comes back from running things.</a:t>
            </a:r>
          </a:p>
          <a:p>
            <a:pPr rtl="0" lvl="0">
              <a:buNone/>
            </a:pPr>
            <a:r>
              <a:rPr sz="2400" lang="en"/>
              <a:t>- Ease of scripting.</a:t>
            </a:r>
          </a:p>
          <a:p>
            <a:pPr rtl="0" lvl="0">
              <a:buNone/>
            </a:pPr>
            <a:r>
              <a:rPr sz="2400" lang="en"/>
              <a:t>- Need to get comfortable with </a:t>
            </a:r>
          </a:p>
          <a:p>
            <a:pPr rtl="0" lvl="0">
              <a:buNone/>
            </a:pPr>
            <a:r>
              <a:rPr sz="2400" lang="en"/>
              <a:t>commands. Lots of CCDC stuff</a:t>
            </a:r>
          </a:p>
          <a:p>
            <a:pPr rtl="0" lvl="0">
              <a:buNone/>
            </a:pPr>
            <a:r>
              <a:rPr sz="2400" lang="en"/>
              <a:t>revolves around commands.</a:t>
            </a:r>
          </a:p>
          <a:p>
            <a:r>
              <a:t/>
            </a:r>
          </a:p>
        </p:txBody>
      </p:sp>
      <p:sp>
        <p:nvSpPr>
          <p:cNvPr id="80" name="Shape 80"/>
          <p:cNvSpPr/>
          <p:nvPr/>
        </p:nvSpPr>
        <p:spPr>
          <a:xfrm>
            <a:off y="2751100" x="5588700"/>
            <a:ext cy="2134924" cx="3098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Bridge:	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39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Because the GUI is built on top of CLI functionality, the same features can be accessed.</a:t>
            </a:r>
            <a:br>
              <a:rPr sz="2400" lang="en"/>
            </a:br>
            <a:r>
              <a:rPr sz="2400" lang="en"/>
              <a:t>- Typically a program called “Terminal” or other similar type name can be used to interact directly with the CLI interface from within a GUI.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- OSX users, your OS is built partially off Unix, you can use Terminal and interact with the awesome CLI interface under the pretty shiny stuff.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