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AAEB710-63B7-482C-A0A7-A78C9D183A76}">
  <a:tblStyle styleName="Table_0" styleId="{DAAEB710-63B7-482C-A0A7-A78C9D183A76}"/>
</a:tblStyleLst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y="41147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y="3633382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>
                <a:solidFill>
                  <a:srgbClr val="DA0002"/>
                </a:solidFill>
              </a:defRPr>
            </a:lvl1pPr>
            <a:lvl2pPr>
              <a:defRPr>
                <a:solidFill>
                  <a:srgbClr val="DA0002"/>
                </a:solidFill>
              </a:defRPr>
            </a:lvl2pPr>
            <a:lvl3pPr>
              <a:defRPr>
                <a:solidFill>
                  <a:srgbClr val="DA0002"/>
                </a:solidFill>
              </a:defRPr>
            </a:lvl3pPr>
            <a:lvl4pPr>
              <a:defRPr>
                <a:solidFill>
                  <a:srgbClr val="DA0002"/>
                </a:solidFill>
              </a:defRPr>
            </a:lvl4pPr>
            <a:lvl5pPr>
              <a:defRPr>
                <a:solidFill>
                  <a:srgbClr val="DA0002"/>
                </a:solidFill>
              </a:defRPr>
            </a:lvl5pPr>
            <a:lvl6pPr>
              <a:defRPr>
                <a:solidFill>
                  <a:srgbClr val="DA0002"/>
                </a:solidFill>
              </a:defRPr>
            </a:lvl6pPr>
            <a:lvl7pPr>
              <a:defRPr>
                <a:solidFill>
                  <a:srgbClr val="DA0002"/>
                </a:solidFill>
              </a:defRPr>
            </a:lvl7pPr>
            <a:lvl8pPr>
              <a:defRPr>
                <a:solidFill>
                  <a:srgbClr val="DA0002"/>
                </a:solidFill>
              </a:defRPr>
            </a:lvl8pPr>
            <a:lvl9pPr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>
                <a:solidFill>
                  <a:srgbClr val="DA0002"/>
                </a:solidFill>
              </a:defRPr>
            </a:lvl1pPr>
            <a:lvl2pPr>
              <a:defRPr>
                <a:solidFill>
                  <a:srgbClr val="DA0002"/>
                </a:solidFill>
              </a:defRPr>
            </a:lvl2pPr>
            <a:lvl3pPr>
              <a:defRPr>
                <a:solidFill>
                  <a:srgbClr val="DA0002"/>
                </a:solidFill>
              </a:defRPr>
            </a:lvl3pPr>
            <a:lvl4pPr>
              <a:defRPr>
                <a:solidFill>
                  <a:srgbClr val="DA0002"/>
                </a:solidFill>
              </a:defRPr>
            </a:lvl4pPr>
            <a:lvl5pPr>
              <a:defRPr>
                <a:solidFill>
                  <a:srgbClr val="DA0002"/>
                </a:solidFill>
              </a:defRPr>
            </a:lvl5pPr>
            <a:lvl6pPr>
              <a:defRPr>
                <a:solidFill>
                  <a:srgbClr val="DA0002"/>
                </a:solidFill>
              </a:defRPr>
            </a:lvl6pPr>
            <a:lvl7pPr>
              <a:defRPr>
                <a:solidFill>
                  <a:srgbClr val="DA0002"/>
                </a:solidFill>
              </a:defRPr>
            </a:lvl7pPr>
            <a:lvl8pPr>
              <a:defRPr>
                <a:solidFill>
                  <a:srgbClr val="DA0002"/>
                </a:solidFill>
              </a:defRPr>
            </a:lvl8pPr>
            <a:lvl9pPr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y="431776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9" name="Shape 29"/>
          <p:cNvCxnSpPr/>
          <p:nvPr/>
        </p:nvCxnSpPr>
        <p:spPr>
          <a:xfrm>
            <a:off y="11313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502325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../media/image01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4"/><Relationship Target="../media/image02.png" Type="http://schemas.openxmlformats.org/officeDocument/2006/relationships/image" Id="rId3"/><Relationship Target="../media/image05.jp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gif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25000"/>
              <a:buFont typeface="Arial"/>
              <a:buNone/>
            </a:pPr>
            <a:r>
              <a:rPr sz="4800" lang="en">
                <a:solidFill>
                  <a:srgbClr val="FF9900"/>
                </a:solidFill>
              </a:rPr>
              <a:t>SYR-CCDC</a:t>
            </a:r>
          </a:p>
          <a:p>
            <a:pPr rtl="0" lvl="0">
              <a:buClr>
                <a:schemeClr val="dk1"/>
              </a:buClr>
              <a:buSzPct val="25000"/>
              <a:buFont typeface="Arial"/>
              <a:buNone/>
            </a:pPr>
            <a:r>
              <a:rPr sz="6000" lang="en">
                <a:solidFill>
                  <a:srgbClr val="4A86E8"/>
                </a:solidFill>
              </a:rPr>
              <a:t>Hardening Linux 1</a:t>
            </a:r>
          </a:p>
          <a:p>
            <a:r>
              <a:t/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5B595A"/>
                </a:solidFill>
              </a:rPr>
              <a:t>Alex Rydzak</a:t>
            </a:r>
            <a:br>
              <a:rPr sz="2400" lang="en">
                <a:solidFill>
                  <a:srgbClr val="5B595A"/>
                </a:solidFill>
              </a:rPr>
            </a:br>
            <a:r>
              <a:rPr sz="2400" lang="en">
                <a:solidFill>
                  <a:srgbClr val="5B595A"/>
                </a:solidFill>
              </a:rPr>
              <a:t>adrydzak@syr.edu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Examine running processes: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- use ps command to list everything running.</a:t>
            </a:r>
          </a:p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	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ps -aux</a:t>
            </a:r>
          </a:p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- become familiar with normal processes for box role.</a:t>
            </a:r>
          </a:p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- unfamiliar processes spotted? see files and ports used!</a:t>
            </a:r>
          </a:p>
          <a:p>
            <a:pPr rtl="0" lvl="0" indent="457200"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lsof -p [pid]</a:t>
            </a:r>
          </a:p>
          <a:p>
            <a:pPr rtl="0" lvl="0">
              <a:buNone/>
            </a:pPr>
            <a:r>
              <a:rPr sz="2400" lang="en"/>
              <a:t>- target confirmed? kill with fire!</a:t>
            </a:r>
            <a:br>
              <a:rPr sz="2400" lang="en"/>
            </a:br>
            <a:r>
              <a:rPr sz="2400" lang="en"/>
              <a:t>	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kill [pid]</a:t>
            </a:r>
          </a:p>
        </p:txBody>
      </p:sp>
      <p:sp>
        <p:nvSpPr>
          <p:cNvPr id="91" name="Shape 91"/>
          <p:cNvSpPr/>
          <p:nvPr/>
        </p:nvSpPr>
        <p:spPr>
          <a:xfrm>
            <a:off y="3338875" x="6497250"/>
            <a:ext cy="1586975" cx="218954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Fill the craters: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- If you are serving websites, try to find the obvious:</a:t>
            </a:r>
            <a:br>
              <a:rPr sz="2400" lang="en"/>
            </a:br>
            <a:r>
              <a:rPr sz="2400" lang="en"/>
              <a:t>	- outdated Wordpress</a:t>
            </a:r>
          </a:p>
          <a:p>
            <a:pPr rtl="0" lvl="0">
              <a:buNone/>
            </a:pPr>
            <a:r>
              <a:rPr sz="2400" lang="en"/>
              <a:t>	- deliberate gross code (one form that isn’t sanitized)</a:t>
            </a:r>
          </a:p>
          <a:p>
            <a:pPr rtl="0" lvl="0">
              <a:buNone/>
            </a:pPr>
            <a:r>
              <a:rPr sz="2400" lang="en"/>
              <a:t>	- non-credentialed sensitive sites</a:t>
            </a:r>
          </a:p>
          <a:p>
            <a:pPr rtl="0" lvl="0">
              <a:buNone/>
            </a:pPr>
            <a:r>
              <a:rPr sz="2400" lang="en"/>
              <a:t>- if we are running file server, disable anonymous logins.</a:t>
            </a:r>
          </a:p>
          <a:p>
            <a:pPr rtl="0" lvl="0">
              <a:buNone/>
            </a:pPr>
            <a:r>
              <a:rPr sz="2400" lang="en"/>
              <a:t>- change system usernames and passwords.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My typical lockdown process: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700" lang="en"/>
              <a:t>- login to computer, change root password.</a:t>
            </a:r>
          </a:p>
          <a:p>
            <a:pPr rtl="0" lvl="0">
              <a:buNone/>
            </a:pPr>
            <a:r>
              <a:rPr sz="1700" lang="en"/>
              <a:t>- use netstat to identify any connections being made.</a:t>
            </a:r>
          </a:p>
          <a:p>
            <a:pPr rtl="0" lvl="0">
              <a:buNone/>
            </a:pPr>
            <a:r>
              <a:rPr sz="1700" lang="en"/>
              <a:t>	- are we already compromised? let’s find out!</a:t>
            </a:r>
          </a:p>
          <a:p>
            <a:pPr rtl="0" lvl="0">
              <a:buNone/>
            </a:pPr>
            <a:r>
              <a:rPr sz="1700" lang="en"/>
              <a:t>- examine processes, anything weird? shutdown anything not required!</a:t>
            </a:r>
          </a:p>
          <a:p>
            <a:pPr rtl="0" lvl="0">
              <a:buNone/>
            </a:pPr>
            <a:r>
              <a:rPr sz="1700" lang="en"/>
              <a:t>- if we are running database server…</a:t>
            </a:r>
          </a:p>
          <a:p>
            <a:pPr rtl="0" lvl="0">
              <a:buNone/>
            </a:pPr>
            <a:r>
              <a:rPr sz="1700" lang="en"/>
              <a:t>	- change root credentials, make sure credentials exist.</a:t>
            </a:r>
          </a:p>
          <a:p>
            <a:pPr rtl="0" lvl="0">
              <a:buNone/>
            </a:pPr>
            <a:r>
              <a:rPr sz="1700" lang="en"/>
              <a:t>- if we are running web server…</a:t>
            </a:r>
          </a:p>
          <a:p>
            <a:pPr rtl="0" lvl="0">
              <a:buNone/>
            </a:pPr>
            <a:r>
              <a:rPr sz="1700" lang="en"/>
              <a:t>	- look for any hosted websites, examine code quickly.</a:t>
            </a:r>
          </a:p>
          <a:p>
            <a:pPr rtl="0" lvl="0" indent="457200">
              <a:buNone/>
            </a:pPr>
            <a:r>
              <a:rPr sz="1700" lang="en"/>
              <a:t>- look for any “easy management programs” (DMBS GUIs, etc)</a:t>
            </a:r>
          </a:p>
          <a:p>
            <a:pPr rtl="0" lvl="0" indent="0" marL="0">
              <a:buNone/>
            </a:pPr>
            <a:r>
              <a:rPr sz="1700" lang="en"/>
              <a:t>- if we are running file server, disable anonymous logins.</a:t>
            </a:r>
          </a:p>
          <a:p>
            <a:pPr rtl="0" lvl="0" indent="0" marL="0">
              <a:buNone/>
            </a:pPr>
            <a:r>
              <a:rPr sz="1700" lang="en"/>
              <a:t>- change passwords for all users (look for ones with root access first)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/>
        </p:nvSpPr>
        <p:spPr>
          <a:xfrm>
            <a:off y="1697950" x="659850"/>
            <a:ext cy="2390200" cx="2390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9" name="Shape 1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Questions?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- Linux hardening questions?</a:t>
            </a:r>
          </a:p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</a:p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br>
              <a:rPr sz="2400" lang="en"/>
            </a:br>
            <a:br>
              <a:rPr sz="2400" lang="en"/>
            </a:br>
            <a:br>
              <a:rPr sz="2400" lang="en"/>
            </a:br>
            <a:r>
              <a:rPr sz="2400" lang="en"/>
              <a:t>Suggestions on how to improve my material?</a:t>
            </a:r>
            <a:br>
              <a:rPr sz="2400" lang="en"/>
            </a:br>
            <a:r>
              <a:rPr sz="2400" lang="en"/>
              <a:t> (email me: adrydzak@syr.edu)</a:t>
            </a:r>
          </a:p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	</a:t>
            </a:r>
          </a:p>
          <a:p>
            <a:r>
              <a:t/>
            </a:r>
          </a:p>
        </p:txBody>
      </p:sp>
      <p:sp>
        <p:nvSpPr>
          <p:cNvPr id="111" name="Shape 111"/>
          <p:cNvSpPr/>
          <p:nvPr/>
        </p:nvSpPr>
        <p:spPr>
          <a:xfrm>
            <a:off y="1794125" x="2978175"/>
            <a:ext cy="2137300" cx="20474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golden rules: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- Things to always keep in mind:</a:t>
            </a:r>
          </a:p>
          <a:p>
            <a:pPr rtl="0" lvl="0">
              <a:buNone/>
            </a:pPr>
            <a:r>
              <a:rPr sz="1800" lang="en"/>
              <a:t>	- role of your machine: what is this box setup to do?</a:t>
            </a:r>
          </a:p>
          <a:p>
            <a:pPr rtl="0" lvl="0">
              <a:buNone/>
            </a:pPr>
            <a:r>
              <a:rPr sz="1800" lang="en"/>
              <a:t>		- remove unnecessary users</a:t>
            </a:r>
          </a:p>
          <a:p>
            <a:pPr rtl="0" lvl="0">
              <a:buNone/>
            </a:pPr>
            <a:r>
              <a:rPr sz="1800" lang="en"/>
              <a:t>		- remove unnecessary services</a:t>
            </a:r>
          </a:p>
          <a:p>
            <a:pPr rtl="0" lvl="0">
              <a:buNone/>
            </a:pPr>
            <a:r>
              <a:rPr sz="1800" lang="en"/>
              <a:t>	- many vulnerabilities are administrator caused (the problem is us!)</a:t>
            </a:r>
          </a:p>
          <a:p>
            <a:pPr rtl="0" lvl="0">
              <a:buNone/>
            </a:pPr>
            <a:r>
              <a:rPr sz="1800" lang="en"/>
              <a:t>		- change passwords</a:t>
            </a:r>
          </a:p>
          <a:p>
            <a:pPr rtl="0" lvl="0">
              <a:buNone/>
            </a:pPr>
            <a:r>
              <a:rPr sz="1800" lang="en"/>
              <a:t>		- watch for vulnerable vectors (GUI-based DBMS, etc)</a:t>
            </a:r>
          </a:p>
          <a:p>
            <a:pPr rtl="0" lvl="0">
              <a:buNone/>
            </a:pPr>
            <a:r>
              <a:rPr sz="1800" lang="en"/>
              <a:t>	- if it looks strange, acts strange, or changes your root password, </a:t>
            </a:r>
            <a:br>
              <a:rPr sz="1800" lang="en"/>
            </a:br>
            <a:r>
              <a:rPr sz="1800" lang="en"/>
              <a:t>       trust your instincts- it ain’t right!</a:t>
            </a:r>
          </a:p>
          <a:p>
            <a:pPr rtl="0" lvl="0">
              <a:buNone/>
            </a:pPr>
            <a:r>
              <a:rPr sz="1800" lang="en"/>
              <a:t>	- no tears allowed in CCDC!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Updates: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 Important to install, not necessarily AS important as other things to secure.</a:t>
            </a:r>
          </a:p>
          <a:p>
            <a:pPr rtl="0" lvl="0" indent="457200"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- Ubuntu and Debian platform uses the apt-get syntax:</a:t>
            </a:r>
            <a:br>
              <a:rPr sz="2400" lang="en"/>
            </a:br>
            <a:r>
              <a:rPr sz="2400" lang="en"/>
              <a:t>		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apt-get update</a:t>
            </a:r>
          </a:p>
          <a:p>
            <a:pPr indent="457200">
              <a:buNone/>
            </a:pPr>
            <a:r>
              <a:rPr sz="2400" lang="en"/>
              <a:t>- CentOS and RedHat platform uses the yum syntax:</a:t>
            </a:r>
            <a:br>
              <a:rPr sz="2400" lang="en"/>
            </a:br>
            <a:r>
              <a:rPr sz="2400" lang="en"/>
              <a:t>		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yum update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Logs</a:t>
            </a:r>
          </a:p>
        </p:txBody>
      </p:sp>
      <p:sp>
        <p:nvSpPr>
          <p:cNvPr id="50" name="Shape 50"/>
          <p:cNvSpPr/>
          <p:nvPr/>
        </p:nvSpPr>
        <p:spPr>
          <a:xfrm>
            <a:off y="2684650" x="457200"/>
            <a:ext cy="2103200" cx="30360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1" name="Shape 51"/>
          <p:cNvSpPr/>
          <p:nvPr/>
        </p:nvSpPr>
        <p:spPr>
          <a:xfrm>
            <a:off y="1910225" x="2361250"/>
            <a:ext cy="1202274" cx="22532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2" name="Shape 52"/>
          <p:cNvSpPr/>
          <p:nvPr/>
        </p:nvSpPr>
        <p:spPr>
          <a:xfrm>
            <a:off y="1401125" x="5101250"/>
            <a:ext cy="3413449" cx="358555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Logs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- Linux keeps regular logs in standard locations.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	- if in doubt, check </a:t>
            </a: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/var/logs</a:t>
            </a:r>
          </a:p>
          <a:p>
            <a:pPr rtl="0" lvl="0" indent="0" marL="0">
              <a:buNone/>
            </a:pPr>
            <a:r>
              <a:rPr sz="1800" lang="en"/>
              <a:t>- </a:t>
            </a:r>
            <a:r>
              <a:rPr b="1" sz="1800" lang="en"/>
              <a:t>Review the log files often</a:t>
            </a:r>
            <a:r>
              <a:rPr sz="1800" lang="en"/>
              <a:t>. They are your guide to what is happening on the box. There may not be a mouse to move or a desktop to view. </a:t>
            </a:r>
          </a:p>
          <a:p>
            <a:pPr rtl="0" lvl="0" indent="0" marL="0">
              <a:buNone/>
            </a:pPr>
            <a:r>
              <a:rPr sz="1800" lang="en"/>
              <a:t>- System vs. application logs</a:t>
            </a:r>
          </a:p>
          <a:p>
            <a:pPr rtl="0" lvl="0" indent="0" marL="0">
              <a:buNone/>
            </a:pPr>
            <a:r>
              <a:rPr sz="1800" lang="en"/>
              <a:t>	- system logs tell you what is happening to the Linux operating system or </a:t>
            </a:r>
          </a:p>
          <a:p>
            <a:pPr rtl="0" lvl="0" indent="457200" marL="0">
              <a:buNone/>
            </a:pPr>
            <a:r>
              <a:rPr sz="1800" lang="en"/>
              <a:t>the computer overall.</a:t>
            </a:r>
          </a:p>
          <a:p>
            <a:pPr rtl="0" lvl="0" indent="0" marL="0">
              <a:buNone/>
            </a:pPr>
            <a:r>
              <a:rPr sz="1800" lang="en"/>
              <a:t>	- application logs are specific to a software package that is installed and </a:t>
            </a:r>
          </a:p>
          <a:p>
            <a:pPr rtl="0" lvl="0" indent="457200" marL="0">
              <a:buNone/>
            </a:pPr>
            <a:r>
              <a:rPr sz="1800" lang="en"/>
              <a:t>running on the system.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DA0002"/>
                </a:solidFill>
              </a:rPr>
              <a:t>Monitoring Logs (the sweet way)</a:t>
            </a:r>
          </a:p>
        </p:txBody>
      </p:sp>
      <p:sp>
        <p:nvSpPr>
          <p:cNvPr id="64" name="Shape 64"/>
          <p:cNvSpPr/>
          <p:nvPr/>
        </p:nvSpPr>
        <p:spPr>
          <a:xfrm>
            <a:off y="1396125" x="4876800"/>
            <a:ext cy="3305175" cx="3810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5" name="Shape 65"/>
          <p:cNvSpPr/>
          <p:nvPr/>
        </p:nvSpPr>
        <p:spPr>
          <a:xfrm>
            <a:off y="1459000" x="457200"/>
            <a:ext cy="3365775" cx="245982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6" name="Shape 66"/>
          <p:cNvSpPr txBox="1"/>
          <p:nvPr/>
        </p:nvSpPr>
        <p:spPr>
          <a:xfrm>
            <a:off y="1611400" x="3611300"/>
            <a:ext cy="30000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sz="4800" lang="en"/>
              <a:t>+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/>
              <a:t> +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Tail </a:t>
            </a:r>
            <a:r>
              <a:rPr lang="en"/>
              <a:t>= happy admin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- The </a:t>
            </a: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cat </a:t>
            </a:r>
            <a:r>
              <a:rPr sz="1800" lang="en"/>
              <a:t>command allows you to view the content of a file. You can use this against any file that contains information to view it at a glance.</a:t>
            </a:r>
          </a:p>
          <a:p>
            <a:pPr rtl="0" lvl="0">
              <a:buNone/>
            </a:pPr>
            <a:r>
              <a:rPr sz="1800" lang="en"/>
              <a:t>- The </a:t>
            </a: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tail </a:t>
            </a:r>
            <a:r>
              <a:rPr sz="1800" lang="en"/>
              <a:t>command allows you to view the content of a file in real-time. </a:t>
            </a:r>
            <a:br>
              <a:rPr sz="1800" lang="en"/>
            </a:br>
            <a:r>
              <a:rPr sz="1800" lang="en"/>
              <a:t>	</a:t>
            </a: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tail /var/log/message.log</a:t>
            </a:r>
          </a:p>
          <a:p>
            <a:pPr rtl="0" lvl="0">
              <a:buNone/>
            </a:pPr>
            <a:r>
              <a:rPr sz="1800" lang="en"/>
              <a:t>	- the above will output the raw data gathered in the message.log file in </a:t>
            </a:r>
          </a:p>
          <a:p>
            <a:pPr rtl="0" lvl="0" indent="457200">
              <a:buNone/>
            </a:pPr>
            <a:r>
              <a:rPr sz="1800" lang="en"/>
              <a:t>real time on your monitor.</a:t>
            </a:r>
          </a:p>
          <a:p>
            <a:pPr rtl="0" lvl="0" indent="457200">
              <a:buNone/>
            </a:pPr>
            <a:r>
              <a:rPr sz="1800" lang="en"/>
              <a:t>- Yes, you can view logs in real time as they get updated. Yes, this is </a:t>
            </a:r>
            <a:br>
              <a:rPr sz="1800" lang="en"/>
            </a:br>
            <a:r>
              <a:rPr sz="1800" lang="en"/>
              <a:t>       totally rad.</a:t>
            </a:r>
          </a:p>
          <a:p>
            <a:pPr rtl="0" lvl="0">
              <a:buNone/>
            </a:pPr>
            <a:r>
              <a:rPr sz="1800" lang="en"/>
              <a:t>	- Want to get wild? Add a grep on the end of that, and you can limit the </a:t>
            </a:r>
          </a:p>
          <a:p>
            <a:pPr rtl="0" lvl="0" indent="457200">
              <a:buNone/>
            </a:pPr>
            <a:r>
              <a:rPr sz="1800" lang="en"/>
              <a:t>output to only things you are interested in.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Open connections: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- Use netstat command, look for strange port numbers or excessive outgoing connections.</a:t>
            </a:r>
          </a:p>
          <a:p>
            <a:pPr rtl="0" lvl="0" indent="457200">
              <a:buNone/>
            </a:pP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netstat -tulpn</a:t>
            </a:r>
          </a:p>
          <a:p>
            <a:pPr rtl="0" lvl="0" indent="0" marL="0">
              <a:buNone/>
            </a:pPr>
            <a:r>
              <a:rPr sz="2400" lang="en"/>
              <a:t>(high port numbers, IRC protocol = C&amp;C servers likely- seen at last CCDC)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/>
              <a:t>- Should a web server (80) be using port 152? NOPE!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Typical network ports:</a:t>
            </a:r>
          </a:p>
        </p:txBody>
      </p:sp>
      <p:graphicFrame>
        <p:nvGraphicFramePr>
          <p:cNvPr id="84" name="Shape 84"/>
          <p:cNvGraphicFramePr/>
          <p:nvPr/>
        </p:nvGraphicFramePr>
        <p:xfrm>
          <a:off y="1416025" x="457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{DAAEB710-63B7-482C-A0A7-A78C9D183A76}</a:tableStyleId>
              </a:tblPr>
              <a:tblGrid>
                <a:gridCol w="1057275"/>
                <a:gridCol w="2466975"/>
                <a:gridCol w="2933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21</a:t>
                      </a:r>
                    </a:p>
                  </a:txBody>
                  <a:tcPr marR="95250" marB="95250" marT="95250" marL="9525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FTP</a:t>
                      </a:r>
                    </a:p>
                  </a:txBody>
                  <a:tcPr marR="95250" marB="95250" marT="95250" marL="9525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File Server</a:t>
                      </a:r>
                    </a:p>
                  </a:txBody>
                  <a:tcPr marR="95250" marB="95250" marT="95250" marL="9525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53</a:t>
                      </a:r>
                    </a:p>
                  </a:txBody>
                  <a:tcPr marR="95250" marB="95250" marT="95250" marL="9525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DNS Query</a:t>
                      </a:r>
                    </a:p>
                  </a:txBody>
                  <a:tcPr marR="95250" marB="95250" marT="95250" marL="9525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DNS Server, Clients</a:t>
                      </a:r>
                    </a:p>
                  </a:txBody>
                  <a:tcPr marR="95250" marB="95250" marT="95250" marL="9525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80</a:t>
                      </a:r>
                    </a:p>
                  </a:txBody>
                  <a:tcPr marR="95250" marB="95250" marT="95250" marL="9525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HTTP</a:t>
                      </a:r>
                    </a:p>
                  </a:txBody>
                  <a:tcPr marR="95250" marB="95250" marT="95250" marL="9525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Web Server, Clients</a:t>
                      </a:r>
                    </a:p>
                  </a:txBody>
                  <a:tcPr marR="95250" marB="95250" marT="95250" marL="9525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110</a:t>
                      </a:r>
                    </a:p>
                  </a:txBody>
                  <a:tcPr marR="95250" marB="95250" marT="95250" marL="9525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POP3</a:t>
                      </a:r>
                    </a:p>
                  </a:txBody>
                  <a:tcPr marR="95250" marB="95250" marT="95250" marL="9525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Email</a:t>
                      </a:r>
                    </a:p>
                  </a:txBody>
                  <a:tcPr marR="95250" marB="95250" marT="95250" marL="9525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161</a:t>
                      </a:r>
                    </a:p>
                  </a:txBody>
                  <a:tcPr marR="95250" marB="95250" marT="95250" marL="9525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SNMP</a:t>
                      </a:r>
                    </a:p>
                  </a:txBody>
                  <a:tcPr marR="95250" marB="95250" marT="95250" marL="9525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Monitoring</a:t>
                      </a:r>
                    </a:p>
                  </a:txBody>
                  <a:tcPr marR="95250" marB="95250" marT="95250" marL="9525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443</a:t>
                      </a:r>
                    </a:p>
                  </a:txBody>
                  <a:tcPr marR="95250" marB="95250" marT="95250" marL="9525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HTTPS</a:t>
                      </a:r>
                    </a:p>
                  </a:txBody>
                  <a:tcPr marR="95250" marB="95250" marT="95250" marL="9525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Web Server, Clients</a:t>
                      </a:r>
                    </a:p>
                  </a:txBody>
                  <a:tcPr marR="95250" marB="95250" marT="95250" marL="9525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3306</a:t>
                      </a:r>
                    </a:p>
                  </a:txBody>
                  <a:tcPr marR="95250" marB="95250" marT="95250" marL="9525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MySQL</a:t>
                      </a:r>
                    </a:p>
                  </a:txBody>
                  <a:tcPr marR="95250" marB="95250" marT="95250" marL="9525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Database</a:t>
                      </a:r>
                    </a:p>
                  </a:txBody>
                  <a:tcPr marR="95250" marB="95250" marT="95250" marL="9525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143/993</a:t>
                      </a:r>
                    </a:p>
                  </a:txBody>
                  <a:tcPr marR="95250" marB="95250" marT="95250" marL="9525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IMAP/IMAP Secure</a:t>
                      </a:r>
                    </a:p>
                  </a:txBody>
                  <a:tcPr marR="95250" marB="95250" marT="95250" marL="9525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Email</a:t>
                      </a:r>
                    </a:p>
                  </a:txBody>
                  <a:tcPr marR="95250" marB="95250" marT="95250" marL="9525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