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7" r:id="rId19"/>
    <p:sldId id="272" r:id="rId20"/>
    <p:sldId id="278" r:id="rId21"/>
    <p:sldId id="276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166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B40A-0210-45FE-AE09-0A0A662AE162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2A49-6759-4DCE-B0F9-52D9D78CD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3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B40A-0210-45FE-AE09-0A0A662AE162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2A49-6759-4DCE-B0F9-52D9D78CD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7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B40A-0210-45FE-AE09-0A0A662AE162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2A49-6759-4DCE-B0F9-52D9D78CD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2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B40A-0210-45FE-AE09-0A0A662AE162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2A49-6759-4DCE-B0F9-52D9D78CD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9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B40A-0210-45FE-AE09-0A0A662AE162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2A49-6759-4DCE-B0F9-52D9D78CD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7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B40A-0210-45FE-AE09-0A0A662AE162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2A49-6759-4DCE-B0F9-52D9D78CD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5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B40A-0210-45FE-AE09-0A0A662AE162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2A49-6759-4DCE-B0F9-52D9D78CD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1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B40A-0210-45FE-AE09-0A0A662AE162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2A49-6759-4DCE-B0F9-52D9D78CD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3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B40A-0210-45FE-AE09-0A0A662AE162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2A49-6759-4DCE-B0F9-52D9D78CD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3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B40A-0210-45FE-AE09-0A0A662AE162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2A49-6759-4DCE-B0F9-52D9D78CD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7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B40A-0210-45FE-AE09-0A0A662AE162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2A49-6759-4DCE-B0F9-52D9D78CD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5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AB40A-0210-45FE-AE09-0A0A662AE162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32A49-6759-4DCE-B0F9-52D9D78CD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0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D9A8-69C0-458A-9C80-E051B6D93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02" y="3542617"/>
            <a:ext cx="12078585" cy="1399038"/>
          </a:xfrm>
        </p:spPr>
        <p:txBody>
          <a:bodyPr>
            <a:noAutofit/>
          </a:bodyPr>
          <a:lstStyle/>
          <a:p>
            <a:br>
              <a:rPr lang="en-US" sz="3600" dirty="0"/>
            </a:br>
            <a:r>
              <a:rPr lang="en-US" sz="3600" dirty="0"/>
              <a:t> </a:t>
            </a:r>
            <a:r>
              <a:rPr lang="en-US" sz="3600" b="1" dirty="0"/>
              <a:t>ELEC 7450 Term Project: Iterative Total Variation Deblurring 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A7EB7-5239-4754-8CCF-51BB97DE3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175" y="5397909"/>
            <a:ext cx="10923638" cy="687931"/>
          </a:xfrm>
        </p:spPr>
        <p:txBody>
          <a:bodyPr>
            <a:normAutofit fontScale="47500" lnSpcReduction="20000"/>
          </a:bodyPr>
          <a:lstStyle/>
          <a:p>
            <a:pPr algn="l"/>
            <a:endParaRPr lang="en-US" sz="1100" dirty="0"/>
          </a:p>
          <a:p>
            <a:r>
              <a:rPr lang="en-US" sz="6700" dirty="0"/>
              <a:t> Spenser Burrows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1460A0-93DA-4817-AEE0-D29727B81F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2"/>
          <a:stretch/>
        </p:blipFill>
        <p:spPr>
          <a:xfrm>
            <a:off x="20" y="10"/>
            <a:ext cx="6095974" cy="4252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82DC9F-340C-473C-8534-AD84461C0F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" r="3" b="3"/>
          <a:stretch/>
        </p:blipFill>
        <p:spPr>
          <a:xfrm>
            <a:off x="6095999" y="-681"/>
            <a:ext cx="6096001" cy="42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22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C4033-E267-4249-997B-39B6ECFEA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19512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Extrapolating to mitigate effects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C0A1F7A-1D65-4FCF-8C06-B3282363769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1" r="8935" b="4451"/>
          <a:stretch/>
        </p:blipFill>
        <p:spPr bwMode="auto">
          <a:xfrm>
            <a:off x="746760" y="2856707"/>
            <a:ext cx="10515600" cy="33929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27BA2A-9ECB-49FC-AE7C-2A67699B009B}"/>
              </a:ext>
            </a:extLst>
          </p:cNvPr>
          <p:cNvSpPr txBox="1"/>
          <p:nvPr/>
        </p:nvSpPr>
        <p:spPr>
          <a:xfrm>
            <a:off x="177800" y="1350692"/>
            <a:ext cx="1183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Boundary distortions can be addressed by extrapolating the edges of the image out and dimming them gradually </a:t>
            </a:r>
          </a:p>
        </p:txBody>
      </p:sp>
    </p:spTree>
    <p:extLst>
      <p:ext uri="{BB962C8B-B14F-4D97-AF65-F5344CB8AC3E}">
        <p14:creationId xmlns:p14="http://schemas.microsoft.com/office/powerpoint/2010/main" val="2640054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F08C7-AD06-4B9E-8118-366A1FFF4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81218" y="-13602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BAFFE6-9ABE-40B0-97D8-E9A91004654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1" t="4066" r="7365" b="7875"/>
          <a:stretch/>
        </p:blipFill>
        <p:spPr bwMode="auto">
          <a:xfrm>
            <a:off x="4016428" y="184101"/>
            <a:ext cx="3974621" cy="40297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127E03-874C-4DF6-ADF0-7B0D26D6B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0752"/>
            <a:ext cx="4126525" cy="27472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F0A22C-A6AB-4F38-8267-67A43F015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477" y="4110751"/>
            <a:ext cx="4126526" cy="27472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5C5E56-A469-4B25-98BC-AEEBC4156D9A}"/>
              </a:ext>
            </a:extLst>
          </p:cNvPr>
          <p:cNvSpPr txBox="1"/>
          <p:nvPr/>
        </p:nvSpPr>
        <p:spPr>
          <a:xfrm>
            <a:off x="8177146" y="881170"/>
            <a:ext cx="38303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Known blurring kernels were used to artificially blur test images to evaluate the performance of the deblurring code</a:t>
            </a:r>
          </a:p>
        </p:txBody>
      </p:sp>
    </p:spTree>
    <p:extLst>
      <p:ext uri="{BB962C8B-B14F-4D97-AF65-F5344CB8AC3E}">
        <p14:creationId xmlns:p14="http://schemas.microsoft.com/office/powerpoint/2010/main" val="374202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3D7A-C264-4215-9C25-0D7F6D57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LabVIEW GUI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D2D3D06-9543-430D-8DCE-F407FF331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1877" y="2506662"/>
            <a:ext cx="6626443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2456A6-D32E-4A2A-B1FC-730F89B2264E}"/>
              </a:ext>
            </a:extLst>
          </p:cNvPr>
          <p:cNvSpPr txBox="1"/>
          <p:nvPr/>
        </p:nvSpPr>
        <p:spPr>
          <a:xfrm>
            <a:off x="233680" y="2042160"/>
            <a:ext cx="47955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 provide a user-friendly interface and open the possibility of integration with LabVIEW-controlled hardware, a LabVIEW virtual instrument was developed that interfaces with the MATLAB deblurring code </a:t>
            </a:r>
          </a:p>
        </p:txBody>
      </p:sp>
    </p:spTree>
    <p:extLst>
      <p:ext uri="{BB962C8B-B14F-4D97-AF65-F5344CB8AC3E}">
        <p14:creationId xmlns:p14="http://schemas.microsoft.com/office/powerpoint/2010/main" val="1058881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78EE-AB2B-440F-80AD-160594BA3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378" y="194601"/>
            <a:ext cx="380198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44 seconds of iterations…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B342D93-A679-4FC3-BF5A-22596AE6E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7" r="8453"/>
          <a:stretch/>
        </p:blipFill>
        <p:spPr>
          <a:xfrm>
            <a:off x="0" y="8140"/>
            <a:ext cx="8595360" cy="287092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FB3AB2-BC48-4DAA-8B7B-1E830C442C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2" r="8164"/>
          <a:stretch/>
        </p:blipFill>
        <p:spPr>
          <a:xfrm>
            <a:off x="919362" y="1672445"/>
            <a:ext cx="9977120" cy="33286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EBAC97-F79E-4046-BC97-D6558F79B7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5" r="8122"/>
          <a:stretch/>
        </p:blipFill>
        <p:spPr>
          <a:xfrm>
            <a:off x="2214880" y="3521250"/>
            <a:ext cx="9977120" cy="332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63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815DF-4FA2-4514-88D4-5C1BCD03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 of Focus Blurred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D2033C-8E94-4000-900E-113316B31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38200" y="2565831"/>
            <a:ext cx="10515600" cy="2870925"/>
          </a:xfrm>
        </p:spPr>
      </p:pic>
    </p:spTree>
    <p:extLst>
      <p:ext uri="{BB962C8B-B14F-4D97-AF65-F5344CB8AC3E}">
        <p14:creationId xmlns:p14="http://schemas.microsoft.com/office/powerpoint/2010/main" val="3080067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430DC-519A-4527-A6AE-1DF40C8A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Motion Blur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D29590-716E-40FD-81A5-7D45366C4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3" r="8647"/>
          <a:stretch/>
        </p:blipFill>
        <p:spPr>
          <a:xfrm>
            <a:off x="-1" y="1854631"/>
            <a:ext cx="12168381" cy="4078809"/>
          </a:xfrm>
        </p:spPr>
      </p:pic>
    </p:spTree>
    <p:extLst>
      <p:ext uri="{BB962C8B-B14F-4D97-AF65-F5344CB8AC3E}">
        <p14:creationId xmlns:p14="http://schemas.microsoft.com/office/powerpoint/2010/main" val="2507567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9178-BFCE-4E71-856A-997FEBC1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8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Quantifying The Improvement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CA2D93-387E-431A-97A6-0815ADEDA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21" y="3960691"/>
            <a:ext cx="10515600" cy="2870925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ED8904-34A6-4104-B46A-80E42005C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635532"/>
              </p:ext>
            </p:extLst>
          </p:nvPr>
        </p:nvGraphicFramePr>
        <p:xfrm>
          <a:off x="2772193" y="1351947"/>
          <a:ext cx="6647614" cy="1542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20502">
                  <a:extLst>
                    <a:ext uri="{9D8B030D-6E8A-4147-A177-3AD203B41FA5}">
                      <a16:colId xmlns:a16="http://schemas.microsoft.com/office/drawing/2014/main" val="400590954"/>
                    </a:ext>
                  </a:extLst>
                </a:gridCol>
                <a:gridCol w="3327112">
                  <a:extLst>
                    <a:ext uri="{9D8B030D-6E8A-4147-A177-3AD203B41FA5}">
                      <a16:colId xmlns:a16="http://schemas.microsoft.com/office/drawing/2014/main" val="1776597719"/>
                    </a:ext>
                  </a:extLst>
                </a:gridCol>
              </a:tblGrid>
              <a:tr h="3353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Abs(Original-Blurred)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Abs(Original-Restored)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73016"/>
                  </a:ext>
                </a:extLst>
              </a:tr>
              <a:tr h="392192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12.8978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11.6557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826867"/>
                  </a:ext>
                </a:extLst>
              </a:tr>
              <a:tr h="392192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11.0415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9.8693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012344"/>
                  </a:ext>
                </a:extLst>
              </a:tr>
              <a:tr h="392192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10.3372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9.4154 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77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271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430DC-519A-4527-A6AE-1DF40C8A1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760" y="27368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Motion Blurred F-14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ECEDBB-E56E-4679-9272-8D79390D8A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1" r="15630"/>
          <a:stretch/>
        </p:blipFill>
        <p:spPr>
          <a:xfrm>
            <a:off x="0" y="2083088"/>
            <a:ext cx="12192000" cy="47749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EAE71F-3ED3-482C-B0E6-9E73650862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2" b="26675"/>
          <a:stretch/>
        </p:blipFill>
        <p:spPr>
          <a:xfrm>
            <a:off x="0" y="0"/>
            <a:ext cx="3705475" cy="218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66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430DC-519A-4527-A6AE-1DF40C8A1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760" y="27368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Motion Blurred F-14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743DE5-5D40-45F2-8021-F524356C32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7" b="10617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21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430DC-519A-4527-A6AE-1DF40C8A1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9274" y="159088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 of Focus Blurred Lunar Surface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F3C18-2D2C-4C31-BB90-9F73EF0743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1" r="8834"/>
          <a:stretch/>
        </p:blipFill>
        <p:spPr>
          <a:xfrm>
            <a:off x="0" y="3380354"/>
            <a:ext cx="12192000" cy="34776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6D9155-B77E-4B81-9123-B6FA2D5F94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3" t="3283" r="7493" b="28546"/>
          <a:stretch/>
        </p:blipFill>
        <p:spPr>
          <a:xfrm>
            <a:off x="0" y="26151"/>
            <a:ext cx="3304674" cy="189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9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BC59-EF24-4609-9E74-C85CA65DF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/>
              <a:t>Motivation for deblurring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0053-21D8-4CFC-84EC-8EA3E5839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/>
              <a:t>Blurring effects caused by improperly focused cameras or moving objects/cameras can greatly degrade the quality and usefulness of a digital image</a:t>
            </a:r>
          </a:p>
          <a:p>
            <a:r>
              <a:rPr lang="en-US" sz="1800"/>
              <a:t>Critical details can be lost due to blurring, and it’s not always possible to just take another picture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EA952F-802F-40BE-8A97-865FC9F3DE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1" r="18248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25349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430DC-519A-4527-A6AE-1DF40C8A1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 of Focus Blurred Lunar Surface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55282-B95B-459E-80B4-36282923A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78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CB34FD-734B-4347-B661-CF53A7275A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9" r="-2" b="-2"/>
          <a:stretch/>
        </p:blipFill>
        <p:spPr>
          <a:xfrm>
            <a:off x="6083786" y="-168318"/>
            <a:ext cx="6261330" cy="3932313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7C1F29-26F8-4936-9356-72FD30DCA0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" r="-2" b="-2"/>
          <a:stretch/>
        </p:blipFill>
        <p:spPr>
          <a:xfrm>
            <a:off x="6089904" y="2487168"/>
            <a:ext cx="6263640" cy="4215384"/>
          </a:xfrm>
          <a:prstGeom prst="rect">
            <a:avLst/>
          </a:prstGeom>
          <a:effectLst>
            <a:softEdge rad="5334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057DED-3C97-4982-82DB-4A4EE1D5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338704"/>
            <a:ext cx="4803636" cy="131166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Summary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BCDCD-661E-4F4E-93FE-E325C2548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23" y="1989072"/>
            <a:ext cx="5402763" cy="4430409"/>
          </a:xfrm>
        </p:spPr>
        <p:txBody>
          <a:bodyPr anchor="ctr">
            <a:normAutofit lnSpcReduction="10000"/>
          </a:bodyPr>
          <a:lstStyle/>
          <a:p>
            <a:pPr marL="285750" indent="-285750"/>
            <a:r>
              <a:rPr lang="en-US">
                <a:solidFill>
                  <a:srgbClr val="000000"/>
                </a:solidFill>
              </a:rPr>
              <a:t>Total variation iterative deblurring is a very powerful technique for image restoration that is able to work even on noisy images</a:t>
            </a:r>
          </a:p>
          <a:p>
            <a:pPr marL="285750" indent="-285750"/>
            <a:r>
              <a:rPr lang="en-US">
                <a:solidFill>
                  <a:srgbClr val="000000"/>
                </a:solidFill>
              </a:rPr>
              <a:t>While there is room for improvement, this implementation is an effective tool that provides a user-friendly way to deblur images as long as information about the blurring kernel is known 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061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5450F5-1085-4B23-9EC3-987800460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1" y="4385066"/>
            <a:ext cx="10923638" cy="1317643"/>
          </a:xfrm>
        </p:spPr>
        <p:txBody>
          <a:bodyPr>
            <a:normAutofit/>
          </a:bodyPr>
          <a:lstStyle/>
          <a:p>
            <a:pPr algn="l"/>
            <a:r>
              <a:rPr lang="en-US"/>
              <a:t>Questions?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1460A0-93DA-4817-AEE0-D29727B81F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2"/>
          <a:stretch/>
        </p:blipFill>
        <p:spPr>
          <a:xfrm>
            <a:off x="20" y="10"/>
            <a:ext cx="6095974" cy="4252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82DC9F-340C-473C-8534-AD84461C0F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" r="3" b="3"/>
          <a:stretch/>
        </p:blipFill>
        <p:spPr>
          <a:xfrm>
            <a:off x="6095999" y="-681"/>
            <a:ext cx="6096001" cy="42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25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BC59-EF24-4609-9E74-C85CA65D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Mathematical description of blurring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BF0053-21D8-4CFC-84EC-8EA3E5839C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Blurring can be thought of as a convolution between an image and some blurring kernel that describes how a point source of light is transformed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Here, an image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blurred by blurring kernel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process is also typically associated with random noise represented by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which prevents deblurring by a simple inverse filter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BF0053-21D8-4CFC-84EC-8EA3E5839C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754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56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BC59-EF24-4609-9E74-C85CA65DF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19" y="264160"/>
            <a:ext cx="9242659" cy="172427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Total Variation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BF0053-21D8-4CFC-84EC-8EA3E5839C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10114280" cy="394932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In the early 90s, L. Rudin, S. </a:t>
                </a:r>
                <a:r>
                  <a:rPr lang="en-US" sz="2400" dirty="0" err="1"/>
                  <a:t>Osher</a:t>
                </a:r>
                <a:r>
                  <a:rPr lang="en-US" sz="2400" dirty="0"/>
                  <a:t>, and E. </a:t>
                </a:r>
                <a:r>
                  <a:rPr lang="en-US" sz="2400" dirty="0" err="1"/>
                  <a:t>Fatemi</a:t>
                </a:r>
                <a:r>
                  <a:rPr lang="en-US" sz="2400" dirty="0"/>
                  <a:t> proposed using an image’s total variation for image denoising, which can be defined as: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𝑇𝑉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𝑑𝑥𝑑𝑦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This can be used to correct for noise while preserving edges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This was soon adapted to the deblurring problem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BF0053-21D8-4CFC-84EC-8EA3E5839C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10114280" cy="3949322"/>
              </a:xfrm>
              <a:blipFill>
                <a:blip r:embed="rId2"/>
                <a:stretch>
                  <a:fillRect l="-964" t="-2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574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BC59-EF24-4609-9E74-C85CA65D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Total Variation Deblurring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BF0053-21D8-4CFC-84EC-8EA3E5839C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ROF method involves minimizing the following function with respect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𝑑𝑥𝑑𝑦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minimum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in this function is the deburred image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BF0053-21D8-4CFC-84EC-8EA3E5839C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887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BC59-EF24-4609-9E74-C85CA65D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BF0053-21D8-4CFC-84EC-8EA3E5839C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this project, a fairly-straightforward and simple gradient descent method was selected to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Gradient descent works iteratively, with each new iteration being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BF0053-21D8-4CFC-84EC-8EA3E5839C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91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93BC59-EF24-4609-9E74-C85CA65DF5F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𝑑𝑢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93BC59-EF24-4609-9E74-C85CA65DF5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BF0053-21D8-4CFC-84EC-8EA3E5839C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iterative step requires the numerical evaluation of the derivative of the total variation function shown below:</a:t>
                </a:r>
              </a:p>
              <a:p>
                <a:endParaRPr lang="en-US" sz="24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𝑑𝑢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BF0053-21D8-4CFC-84EC-8EA3E5839C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04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BC59-EF24-4609-9E74-C85CA65D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BF0053-21D8-4CFC-84EC-8EA3E5839C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an initial guess for the image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𝑑𝑢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𝑑𝑢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Iterate until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𝑑𝑢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dirty="0"/>
                  <a:t> is below a set threshold, then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as the deblurred image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BF0053-21D8-4CFC-84EC-8EA3E5839C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62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C4033-E267-4249-997B-39B6ECFE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Edge effects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5FC2A7-063C-4291-9429-3BBB9BE3A9F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5" r="8547"/>
          <a:stretch/>
        </p:blipFill>
        <p:spPr bwMode="auto">
          <a:xfrm>
            <a:off x="756920" y="2962921"/>
            <a:ext cx="10515600" cy="35299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9AB173-B043-4B23-BAB6-82E75F532F45}"/>
              </a:ext>
            </a:extLst>
          </p:cNvPr>
          <p:cNvSpPr txBox="1"/>
          <p:nvPr/>
        </p:nvSpPr>
        <p:spPr>
          <a:xfrm>
            <a:off x="284480" y="1690688"/>
            <a:ext cx="11623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Boundaries of the image can cause distortions due to the abrupt transition between an area with image data and the area outside the image </a:t>
            </a:r>
          </a:p>
        </p:txBody>
      </p:sp>
    </p:spTree>
    <p:extLst>
      <p:ext uri="{BB962C8B-B14F-4D97-AF65-F5344CB8AC3E}">
        <p14:creationId xmlns:p14="http://schemas.microsoft.com/office/powerpoint/2010/main" val="230114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537</Words>
  <Application>Microsoft Office PowerPoint</Application>
  <PresentationFormat>Widescreen</PresentationFormat>
  <Paragraphs>69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  ELEC 7450 Term Project: Iterative Total Variation Deblurring </vt:lpstr>
      <vt:lpstr>Motivation for deblurring</vt:lpstr>
      <vt:lpstr>Mathematical description of blurring </vt:lpstr>
      <vt:lpstr>Total Variation Regularization</vt:lpstr>
      <vt:lpstr>Total Variation Deblurring</vt:lpstr>
      <vt:lpstr>Gradient Descent</vt:lpstr>
      <vt:lpstr>df[u(x,y)]/du(x,y) </vt:lpstr>
      <vt:lpstr>Algorithm</vt:lpstr>
      <vt:lpstr>Edge effects</vt:lpstr>
      <vt:lpstr>Extrapolating to mitigate effects</vt:lpstr>
      <vt:lpstr>Testing</vt:lpstr>
      <vt:lpstr>LabVIEW GUI</vt:lpstr>
      <vt:lpstr>About 44 seconds of iterations…</vt:lpstr>
      <vt:lpstr>Out of Focus Blurred Result</vt:lpstr>
      <vt:lpstr>Motion Blur</vt:lpstr>
      <vt:lpstr>Quantifying The Improvement</vt:lpstr>
      <vt:lpstr>Motion Blurred F-14</vt:lpstr>
      <vt:lpstr>Motion Blurred F-14</vt:lpstr>
      <vt:lpstr>Out of Focus Blurred Lunar Surface</vt:lpstr>
      <vt:lpstr>Out of Focus Blurred Lunar Surface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ELEC 7450 Term Project: Iterative Total Variation Deblurring </dc:title>
  <dc:creator>Spenser Burrows</dc:creator>
  <cp:lastModifiedBy>Spenser Burrows</cp:lastModifiedBy>
  <cp:revision>11</cp:revision>
  <dcterms:created xsi:type="dcterms:W3CDTF">2019-04-12T11:42:19Z</dcterms:created>
  <dcterms:modified xsi:type="dcterms:W3CDTF">2019-04-12T14:41:07Z</dcterms:modified>
</cp:coreProperties>
</file>