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88" r:id="rId4"/>
    <p:sldId id="289" r:id="rId5"/>
    <p:sldId id="277" r:id="rId6"/>
    <p:sldId id="278" r:id="rId7"/>
    <p:sldId id="279" r:id="rId8"/>
    <p:sldId id="290" r:id="rId9"/>
    <p:sldId id="268" r:id="rId10"/>
    <p:sldId id="273" r:id="rId11"/>
    <p:sldId id="274" r:id="rId12"/>
    <p:sldId id="282" r:id="rId13"/>
    <p:sldId id="284" r:id="rId14"/>
    <p:sldId id="285" r:id="rId15"/>
    <p:sldId id="286" r:id="rId16"/>
    <p:sldId id="283" r:id="rId17"/>
    <p:sldId id="287" r:id="rId18"/>
    <p:sldId id="260" r:id="rId19"/>
    <p:sldId id="262" r:id="rId20"/>
    <p:sldId id="272" r:id="rId21"/>
    <p:sldId id="26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mohan Khandelwal" initials="MK" lastIdx="1" clrIdx="0">
    <p:extLst>
      <p:ext uri="{19B8F6BF-5375-455C-9EA6-DF929625EA0E}">
        <p15:presenceInfo xmlns:p15="http://schemas.microsoft.com/office/powerpoint/2012/main" userId="474215cd5e9672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1/11/2018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bing.com/images/search?view=detailV2&amp;ccid=JhKHL38Q&amp;id=312ABB41BD01A25404E034DF7D9DA964A10AFAA0&amp;thid=OIP.JhKHL38QmGuDcqu5y7W10gEsC7&amp;mediaurl=http://www.telegraph.co.uk/content/dam/business/spark/e-on-energy-efficiency/electric-car-charging-xlarge_trans_NvBQzQNjv4Bqeo_i_u9APj8RuoebjoAHt0k9u7HhRJvuo-ZLenGRumA.jpg&amp;exph=799&amp;expw=1280&amp;q=electric+vehicles&amp;simid=607988331124296373&amp;selectedIndex=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rsalesbase.com/us-car-sales-data/dodge/" TargetMode="External"/><Relationship Id="rId2" Type="http://schemas.openxmlformats.org/officeDocument/2006/relationships/hyperlink" Target="https://insideevs.com/monthly-plug-in-sales-scorecar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I Want one?</a:t>
            </a:r>
          </a:p>
        </p:txBody>
      </p:sp>
      <p:pic>
        <p:nvPicPr>
          <p:cNvPr id="4" name="Picture 3" descr="Image result for electric vehicles">
            <a:hlinkClick r:id="rId2"/>
            <a:extLst>
              <a:ext uri="{FF2B5EF4-FFF2-40B4-BE49-F238E27FC236}">
                <a16:creationId xmlns:a16="http://schemas.microsoft.com/office/drawing/2014/main" id="{ED0AFECB-68F0-4153-9E8B-DC31B333D7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560392"/>
            <a:ext cx="4495800" cy="2868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Yearly Sales of Hybrids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F167E-BA2F-4B2F-ADC0-F0BB76F9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600200"/>
            <a:ext cx="8058150" cy="488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1FD73-20BC-46A6-932B-22A90BCE88A8}"/>
              </a:ext>
            </a:extLst>
          </p:cNvPr>
          <p:cNvSpPr txBox="1"/>
          <p:nvPr/>
        </p:nvSpPr>
        <p:spPr>
          <a:xfrm>
            <a:off x="4265612" y="24384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B8DF7-1A1E-40BF-8283-A9A3088A9652}"/>
              </a:ext>
            </a:extLst>
          </p:cNvPr>
          <p:cNvSpPr txBox="1"/>
          <p:nvPr/>
        </p:nvSpPr>
        <p:spPr>
          <a:xfrm>
            <a:off x="5799281" y="301348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4112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Sum of Yearly Sales of Electric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E20E2-7D9D-44FA-AA67-E7B216EE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600200"/>
            <a:ext cx="7391400" cy="4895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DAD76-B1CB-471E-B077-D1588AA6B822}"/>
              </a:ext>
            </a:extLst>
          </p:cNvPr>
          <p:cNvSpPr txBox="1"/>
          <p:nvPr/>
        </p:nvSpPr>
        <p:spPr>
          <a:xfrm>
            <a:off x="5256213" y="25146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CE4B-905F-4B8C-8825-E89636C5E630}"/>
              </a:ext>
            </a:extLst>
          </p:cNvPr>
          <p:cNvSpPr txBox="1"/>
          <p:nvPr/>
        </p:nvSpPr>
        <p:spPr>
          <a:xfrm>
            <a:off x="4837113" y="223865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DFF66-3B41-4D48-B5C8-A6E7710ABE44}"/>
              </a:ext>
            </a:extLst>
          </p:cNvPr>
          <p:cNvSpPr txBox="1"/>
          <p:nvPr/>
        </p:nvSpPr>
        <p:spPr>
          <a:xfrm>
            <a:off x="6094412" y="3059668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7613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10139776" cy="660400"/>
          </a:xfrm>
        </p:spPr>
        <p:txBody>
          <a:bodyPr/>
          <a:lstStyle/>
          <a:p>
            <a:r>
              <a:rPr lang="en-US" dirty="0"/>
              <a:t>Electrics			Hybrids			Overall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877957"/>
            <a:ext cx="3733800" cy="58419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2014 the top 3 models were:</a:t>
            </a:r>
          </a:p>
          <a:p>
            <a:pPr lvl="1"/>
            <a:r>
              <a:rPr lang="en-US" dirty="0"/>
              <a:t>Nissan Leaf started strong at 48% sales</a:t>
            </a:r>
          </a:p>
          <a:p>
            <a:pPr lvl="1"/>
            <a:r>
              <a:rPr lang="en-US" dirty="0"/>
              <a:t>Tesla Model S at a 28% </a:t>
            </a:r>
          </a:p>
          <a:p>
            <a:pPr lvl="1"/>
            <a:r>
              <a:rPr lang="en-US" dirty="0"/>
              <a:t>BMW i3 at 10%</a:t>
            </a:r>
          </a:p>
          <a:p>
            <a:r>
              <a:rPr lang="en-US" dirty="0"/>
              <a:t>In 2015 the top 3 models were:</a:t>
            </a:r>
          </a:p>
          <a:p>
            <a:pPr lvl="1"/>
            <a:r>
              <a:rPr lang="en-US" dirty="0"/>
              <a:t>Tesla Model S at a 36% </a:t>
            </a:r>
          </a:p>
          <a:p>
            <a:pPr lvl="1"/>
            <a:r>
              <a:rPr lang="en-US" dirty="0"/>
              <a:t>Nissan Leaf decreases at 24%</a:t>
            </a:r>
          </a:p>
          <a:p>
            <a:pPr lvl="1"/>
            <a:r>
              <a:rPr lang="en-US" dirty="0"/>
              <a:t>BMW i3 at 15%</a:t>
            </a:r>
          </a:p>
          <a:p>
            <a:r>
              <a:rPr lang="en-US" dirty="0"/>
              <a:t>In 2016 the top 3 models were:</a:t>
            </a:r>
          </a:p>
          <a:p>
            <a:pPr lvl="1"/>
            <a:r>
              <a:rPr lang="en-US" dirty="0"/>
              <a:t>Tesla Model S at a 37% </a:t>
            </a:r>
          </a:p>
          <a:p>
            <a:pPr lvl="1"/>
            <a:r>
              <a:rPr lang="en-US" dirty="0"/>
              <a:t>Tesla Model X at a 23% </a:t>
            </a:r>
          </a:p>
          <a:p>
            <a:pPr lvl="1"/>
            <a:r>
              <a:rPr lang="en-US" dirty="0"/>
              <a:t>Nissan Leaf decreases to 18%</a:t>
            </a:r>
          </a:p>
          <a:p>
            <a:r>
              <a:rPr lang="en-US" dirty="0"/>
              <a:t>In 2017 the top 3 models were:</a:t>
            </a:r>
          </a:p>
          <a:p>
            <a:pPr lvl="1"/>
            <a:r>
              <a:rPr lang="en-US" dirty="0"/>
              <a:t>Tesla Model S at a 33% </a:t>
            </a:r>
          </a:p>
          <a:p>
            <a:pPr lvl="1"/>
            <a:r>
              <a:rPr lang="en-US" dirty="0"/>
              <a:t>Tesla Model X at a 23% </a:t>
            </a:r>
          </a:p>
          <a:p>
            <a:pPr lvl="1"/>
            <a:r>
              <a:rPr lang="en-US" dirty="0"/>
              <a:t>Nissan Leaf decreases to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18BF6AF1-3DDD-4427-B244-40DC32D11774}"/>
              </a:ext>
            </a:extLst>
          </p:cNvPr>
          <p:cNvSpPr txBox="1">
            <a:spLocks/>
          </p:cNvSpPr>
          <p:nvPr/>
        </p:nvSpPr>
        <p:spPr>
          <a:xfrm>
            <a:off x="4722812" y="868018"/>
            <a:ext cx="3886200" cy="5832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2014 the top 3 models were:</a:t>
            </a:r>
          </a:p>
          <a:p>
            <a:pPr lvl="1"/>
            <a:r>
              <a:rPr lang="en-US" dirty="0"/>
              <a:t>Chevrolet Volt 34%</a:t>
            </a:r>
          </a:p>
          <a:p>
            <a:pPr lvl="1"/>
            <a:r>
              <a:rPr lang="en-US" dirty="0"/>
              <a:t>Toyota Prius P 24%</a:t>
            </a:r>
          </a:p>
          <a:p>
            <a:pPr lvl="1"/>
            <a:r>
              <a:rPr lang="en-US" dirty="0"/>
              <a:t>Ford Fusion </a:t>
            </a:r>
            <a:r>
              <a:rPr lang="en-US" dirty="0" err="1"/>
              <a:t>Energi</a:t>
            </a:r>
            <a:r>
              <a:rPr lang="en-US" dirty="0"/>
              <a:t> 21%</a:t>
            </a:r>
          </a:p>
          <a:p>
            <a:r>
              <a:rPr lang="en-US" dirty="0"/>
              <a:t>In 2015 the top 3 models were:</a:t>
            </a:r>
          </a:p>
          <a:p>
            <a:pPr lvl="1"/>
            <a:r>
              <a:rPr lang="en-US" dirty="0"/>
              <a:t>Chevrolet Volt 36%</a:t>
            </a:r>
          </a:p>
          <a:p>
            <a:pPr lvl="1"/>
            <a:r>
              <a:rPr lang="en-US" dirty="0"/>
              <a:t>Ford Fusion </a:t>
            </a:r>
            <a:r>
              <a:rPr lang="en-US" dirty="0" err="1"/>
              <a:t>Energi</a:t>
            </a:r>
            <a:r>
              <a:rPr lang="en-US" dirty="0"/>
              <a:t> 23%</a:t>
            </a:r>
          </a:p>
          <a:p>
            <a:pPr lvl="1"/>
            <a:r>
              <a:rPr lang="en-US" dirty="0"/>
              <a:t>Ford C-Max </a:t>
            </a:r>
            <a:r>
              <a:rPr lang="en-US" dirty="0" err="1"/>
              <a:t>Energi</a:t>
            </a:r>
            <a:r>
              <a:rPr lang="en-US" dirty="0"/>
              <a:t> 18%</a:t>
            </a:r>
          </a:p>
          <a:p>
            <a:r>
              <a:rPr lang="en-US" dirty="0"/>
              <a:t>In 2016 the top 3 models were:</a:t>
            </a:r>
          </a:p>
          <a:p>
            <a:pPr lvl="1"/>
            <a:r>
              <a:rPr lang="en-US" dirty="0"/>
              <a:t>Chevrolet Volt 38%</a:t>
            </a:r>
          </a:p>
          <a:p>
            <a:pPr lvl="1"/>
            <a:r>
              <a:rPr lang="en-US" dirty="0"/>
              <a:t>Ford Fusion </a:t>
            </a:r>
            <a:r>
              <a:rPr lang="en-US" dirty="0" err="1"/>
              <a:t>Energi</a:t>
            </a:r>
            <a:r>
              <a:rPr lang="en-US" dirty="0"/>
              <a:t> 25%</a:t>
            </a:r>
          </a:p>
          <a:p>
            <a:pPr lvl="1"/>
            <a:r>
              <a:rPr lang="en-US" dirty="0"/>
              <a:t>Ford C-Max </a:t>
            </a:r>
            <a:r>
              <a:rPr lang="en-US" dirty="0" err="1"/>
              <a:t>Energi</a:t>
            </a:r>
            <a:r>
              <a:rPr lang="en-US" dirty="0"/>
              <a:t> 12%</a:t>
            </a:r>
          </a:p>
          <a:p>
            <a:r>
              <a:rPr lang="en-US" dirty="0"/>
              <a:t>In 2017 the top 3 models were:</a:t>
            </a:r>
          </a:p>
          <a:p>
            <a:pPr lvl="1"/>
            <a:r>
              <a:rPr lang="en-US" dirty="0"/>
              <a:t>Chevrolet Volt 30%</a:t>
            </a:r>
          </a:p>
          <a:p>
            <a:pPr lvl="1"/>
            <a:r>
              <a:rPr lang="en-US" dirty="0"/>
              <a:t>Toyota Prius Prime 31%</a:t>
            </a:r>
          </a:p>
          <a:p>
            <a:pPr lvl="1"/>
            <a:r>
              <a:rPr lang="en-US" dirty="0"/>
              <a:t>Ford Fusion </a:t>
            </a:r>
            <a:r>
              <a:rPr lang="en-US" dirty="0" err="1"/>
              <a:t>Energi</a:t>
            </a:r>
            <a:r>
              <a:rPr lang="en-US" dirty="0"/>
              <a:t>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16E8E65-AD13-4416-81C7-1E84B2AADC03}"/>
              </a:ext>
            </a:extLst>
          </p:cNvPr>
          <p:cNvSpPr txBox="1">
            <a:spLocks/>
          </p:cNvSpPr>
          <p:nvPr/>
        </p:nvSpPr>
        <p:spPr>
          <a:xfrm>
            <a:off x="8219798" y="877957"/>
            <a:ext cx="3886200" cy="5832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2014 the top 3 models were:</a:t>
            </a:r>
          </a:p>
          <a:p>
            <a:pPr lvl="1"/>
            <a:r>
              <a:rPr lang="en-US" dirty="0"/>
              <a:t>Nissan Leaf 25%</a:t>
            </a:r>
          </a:p>
          <a:p>
            <a:pPr lvl="1"/>
            <a:r>
              <a:rPr lang="en-US" dirty="0"/>
              <a:t>Chevrolet Volt 16%</a:t>
            </a:r>
          </a:p>
          <a:p>
            <a:pPr lvl="1"/>
            <a:r>
              <a:rPr lang="en-US" dirty="0"/>
              <a:t>Tesla Mode S 14%</a:t>
            </a:r>
          </a:p>
          <a:p>
            <a:r>
              <a:rPr lang="en-US" dirty="0"/>
              <a:t>In 2015 the top 3 models were:</a:t>
            </a:r>
          </a:p>
          <a:p>
            <a:pPr lvl="1"/>
            <a:r>
              <a:rPr lang="en-US" dirty="0"/>
              <a:t>Tesla Model S 23%</a:t>
            </a:r>
          </a:p>
          <a:p>
            <a:pPr lvl="1"/>
            <a:r>
              <a:rPr lang="en-US" dirty="0"/>
              <a:t>Nissan Leaf 15%</a:t>
            </a:r>
          </a:p>
          <a:p>
            <a:pPr lvl="1"/>
            <a:r>
              <a:rPr lang="en-US" dirty="0"/>
              <a:t>Chevrolet Volt 13%</a:t>
            </a:r>
          </a:p>
          <a:p>
            <a:r>
              <a:rPr lang="en-US" dirty="0"/>
              <a:t>In 2016 the top 3 models were:</a:t>
            </a:r>
          </a:p>
          <a:p>
            <a:pPr lvl="1"/>
            <a:r>
              <a:rPr lang="en-US" dirty="0"/>
              <a:t>Tesla Model S 20%</a:t>
            </a:r>
          </a:p>
          <a:p>
            <a:pPr lvl="1"/>
            <a:r>
              <a:rPr lang="en-US" dirty="0"/>
              <a:t>Chevrolet Volt 17%</a:t>
            </a:r>
          </a:p>
          <a:p>
            <a:pPr lvl="1"/>
            <a:r>
              <a:rPr lang="en-US" dirty="0"/>
              <a:t>Tesla Model X 13%</a:t>
            </a:r>
          </a:p>
          <a:p>
            <a:r>
              <a:rPr lang="en-US" dirty="0"/>
              <a:t>In 2017 the top 3 models were:</a:t>
            </a:r>
          </a:p>
          <a:p>
            <a:pPr lvl="1"/>
            <a:r>
              <a:rPr lang="en-US" dirty="0"/>
              <a:t>Tesla Model S 18%</a:t>
            </a:r>
          </a:p>
          <a:p>
            <a:pPr lvl="1"/>
            <a:r>
              <a:rPr lang="en-US" dirty="0"/>
              <a:t>Chevrolet Volt 14%</a:t>
            </a:r>
          </a:p>
          <a:p>
            <a:pPr lvl="1"/>
            <a:r>
              <a:rPr lang="en-US" dirty="0"/>
              <a:t>Tesla Model X 14%</a:t>
            </a:r>
          </a:p>
          <a:p>
            <a:pPr lvl="1"/>
            <a:r>
              <a:rPr lang="en-US" dirty="0"/>
              <a:t>Toyota Prius Prime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Electric Vehicles vs Gasoline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D24F6-B5EA-4619-AA4B-AC096915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562600" cy="3390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D5E37C-3C09-4F0D-A979-FA30940991F1}"/>
              </a:ext>
            </a:extLst>
          </p:cNvPr>
          <p:cNvSpPr/>
          <p:nvPr/>
        </p:nvSpPr>
        <p:spPr>
          <a:xfrm>
            <a:off x="2066823" y="5783263"/>
            <a:ext cx="8836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Makers of BMW and Fiat, we see a significant decrease in the Gasoline car sales, and an increase in the EV/hybrids for the last 3 years. </a:t>
            </a:r>
          </a:p>
        </p:txBody>
      </p:sp>
    </p:spTree>
    <p:extLst>
      <p:ext uri="{BB962C8B-B14F-4D97-AF65-F5344CB8AC3E}">
        <p14:creationId xmlns:p14="http://schemas.microsoft.com/office/powerpoint/2010/main" val="4402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Electric Vehicles vs Gasoline Sales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6E5629-45DD-492F-AD9E-80D3CB4A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752600"/>
            <a:ext cx="4771159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5CDF8-FE20-4325-AE6E-C0C58DED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46" y="1752600"/>
            <a:ext cx="5028291" cy="3013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D6FAC0-2CEF-4F0D-B744-5CC9E5B7B8D2}"/>
              </a:ext>
            </a:extLst>
          </p:cNvPr>
          <p:cNvSpPr/>
          <p:nvPr/>
        </p:nvSpPr>
        <p:spPr>
          <a:xfrm>
            <a:off x="1593436" y="5114889"/>
            <a:ext cx="1006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Fiat, </a:t>
            </a:r>
            <a:r>
              <a:rPr lang="en-US" dirty="0" err="1"/>
              <a:t>Mercedez</a:t>
            </a:r>
            <a:r>
              <a:rPr lang="en-US" dirty="0"/>
              <a:t> and Chevrolet show a decrease, however not so significant in the gasoline car sales, while there is an increased sales in EV/Hybrids for them..</a:t>
            </a:r>
          </a:p>
        </p:txBody>
      </p:sp>
    </p:spTree>
    <p:extLst>
      <p:ext uri="{BB962C8B-B14F-4D97-AF65-F5344CB8AC3E}">
        <p14:creationId xmlns:p14="http://schemas.microsoft.com/office/powerpoint/2010/main" val="2561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Electric Vehicles vs Gasoline Sales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27BA13-1396-45CF-989B-E0F2BE18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057400"/>
            <a:ext cx="5505450" cy="3362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C583B2-5FB6-45DC-8BBE-52213EC339BB}"/>
              </a:ext>
            </a:extLst>
          </p:cNvPr>
          <p:cNvSpPr/>
          <p:nvPr/>
        </p:nvSpPr>
        <p:spPr>
          <a:xfrm>
            <a:off x="1593436" y="5736322"/>
            <a:ext cx="9987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Toyota and Nissan have a growth in both gasoline and EV/Hybrids for the last 3 years</a:t>
            </a:r>
          </a:p>
        </p:txBody>
      </p:sp>
    </p:spTree>
    <p:extLst>
      <p:ext uri="{BB962C8B-B14F-4D97-AF65-F5344CB8AC3E}">
        <p14:creationId xmlns:p14="http://schemas.microsoft.com/office/powerpoint/2010/main" val="127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10139776" cy="6604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877957"/>
            <a:ext cx="10515600" cy="5841998"/>
          </a:xfrm>
        </p:spPr>
        <p:txBody>
          <a:bodyPr>
            <a:normAutofit/>
          </a:bodyPr>
          <a:lstStyle/>
          <a:p>
            <a:r>
              <a:rPr lang="en-US" dirty="0"/>
              <a:t>Overall we see that the pure Electric Vehicles were popular until 2016</a:t>
            </a:r>
          </a:p>
          <a:p>
            <a:r>
              <a:rPr lang="en-US" dirty="0"/>
              <a:t>In 2017 Hybrids have taken over the sales over the Electrics.</a:t>
            </a:r>
          </a:p>
          <a:p>
            <a:r>
              <a:rPr lang="en-US" dirty="0"/>
              <a:t>For Makers of BMW and Fiat, we see a </a:t>
            </a:r>
            <a:r>
              <a:rPr lang="en-US" dirty="0" err="1"/>
              <a:t>signifact</a:t>
            </a:r>
            <a:r>
              <a:rPr lang="en-US" dirty="0"/>
              <a:t> decrease in the Gasoline car sales, and an increase in the EV/hybrids for the last 3 years. Fiat and Chevrolet both show a decrease, however not so significant.</a:t>
            </a:r>
          </a:p>
          <a:p>
            <a:r>
              <a:rPr lang="en-US" dirty="0" err="1"/>
              <a:t>Totota</a:t>
            </a:r>
            <a:r>
              <a:rPr lang="en-US" dirty="0"/>
              <a:t> and Nissan have a growth in both gasoline and EV/Hybrids.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10139776" cy="660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877957"/>
            <a:ext cx="10515600" cy="5841998"/>
          </a:xfrm>
        </p:spPr>
        <p:txBody>
          <a:bodyPr>
            <a:normAutofit/>
          </a:bodyPr>
          <a:lstStyle/>
          <a:p>
            <a:r>
              <a:rPr lang="en-US" dirty="0"/>
              <a:t>Overall we see that the pure Electric Vehicles were popular until 2016</a:t>
            </a:r>
          </a:p>
          <a:p>
            <a:r>
              <a:rPr lang="en-US" dirty="0"/>
              <a:t>In 2017 Hybrids have taken over the sales over the Electrics.</a:t>
            </a:r>
          </a:p>
          <a:p>
            <a:r>
              <a:rPr lang="en-US" dirty="0"/>
              <a:t>For Makers of BMW and Fiat, we see a </a:t>
            </a:r>
            <a:r>
              <a:rPr lang="en-US" dirty="0" err="1"/>
              <a:t>signifact</a:t>
            </a:r>
            <a:r>
              <a:rPr lang="en-US" dirty="0"/>
              <a:t> decrease in the Gasoline car sales, and an increase in the EV/hybrids for the last 3 years. Fiat and Chevrolet both show a decrease, however not so significant.</a:t>
            </a:r>
          </a:p>
          <a:p>
            <a:r>
              <a:rPr lang="en-US" dirty="0" err="1"/>
              <a:t>Totota</a:t>
            </a:r>
            <a:r>
              <a:rPr lang="en-US" dirty="0"/>
              <a:t> and Nissan have a growth in both gasoline and EV/Hybrids.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r>
              <a:rPr lang="en-US" dirty="0" err="1"/>
              <a:t>Anaysis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70981" y="1143000"/>
            <a:ext cx="4818888" cy="93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93436" y="2081784"/>
            <a:ext cx="4814586" cy="36574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pic>
        <p:nvPicPr>
          <p:cNvPr id="1028" name="Picture 6">
            <a:extLst>
              <a:ext uri="{FF2B5EF4-FFF2-40B4-BE49-F238E27FC236}">
                <a16:creationId xmlns:a16="http://schemas.microsoft.com/office/drawing/2014/main" id="{D0682F55-CB12-4490-9E58-B383D8F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36" y="1624840"/>
            <a:ext cx="2291085" cy="16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10FB10F-ADD3-4235-B716-FD089A5D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52" y="1689404"/>
            <a:ext cx="2318038" cy="16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16C2B8-5929-4709-8519-4895256A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38" y="3996896"/>
            <a:ext cx="2483208" cy="173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>
            <a:extLst>
              <a:ext uri="{FF2B5EF4-FFF2-40B4-BE49-F238E27FC236}">
                <a16:creationId xmlns:a16="http://schemas.microsoft.com/office/drawing/2014/main" id="{A2C321D7-E37D-4C13-95EB-D6FD1E9A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63" y="4060385"/>
            <a:ext cx="2286000" cy="16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1CCDB345-1592-4717-92D6-C4EA33813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7789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#7 CREW: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789"/>
              </a:solidFill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9AFC967-820D-4499-8774-23911124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583438A-F962-47EF-BE7C-DF878ACF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36" y="3478133"/>
            <a:ext cx="4034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anuradhasingh.gailakoti@gmail.com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4D72685-6CFC-4655-B031-D288EFCD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4" y="3407221"/>
            <a:ext cx="2786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seannoone29@gmail.com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1F1C19A-A836-4EAD-AF4A-CB7E1BB6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275" y="5939373"/>
            <a:ext cx="3167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Spenserwhilton@gmail.com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29669-E050-40BD-9B7A-0C7292C14E60}"/>
              </a:ext>
            </a:extLst>
          </p:cNvPr>
          <p:cNvSpPr/>
          <p:nvPr/>
        </p:nvSpPr>
        <p:spPr>
          <a:xfrm>
            <a:off x="7389812" y="5947343"/>
            <a:ext cx="3354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5959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khandelwal.anu@gmail.com</a:t>
            </a:r>
            <a:endParaRPr lang="en-US" altLang="en-US" dirty="0"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Thought 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Pure Electric and Hybrid cars are finding way towards a more greener world. Makers are spending large amounts to manufacture better, stable, and safe vehicles. We wanted to study</a:t>
            </a:r>
          </a:p>
          <a:p>
            <a:r>
              <a:rPr lang="en-US" dirty="0"/>
              <a:t>Are Electric Vehicles becoming more popular amongst the public? Which Brands specifically?</a:t>
            </a:r>
          </a:p>
          <a:p>
            <a:r>
              <a:rPr lang="en-US" dirty="0"/>
              <a:t>What years did we see the greatest increase in EV purchases</a:t>
            </a:r>
          </a:p>
          <a:p>
            <a:r>
              <a:rPr lang="en-US" dirty="0"/>
              <a:t>are the sales numbers increasing rapidly, year-by-year</a:t>
            </a:r>
          </a:p>
          <a:p>
            <a:r>
              <a:rPr lang="en-US" dirty="0"/>
              <a:t>Is there a preference of Pure electric over Hybrids </a:t>
            </a:r>
          </a:p>
        </p:txBody>
      </p:sp>
    </p:spTree>
    <p:extLst>
      <p:ext uri="{BB962C8B-B14F-4D97-AF65-F5344CB8AC3E}">
        <p14:creationId xmlns:p14="http://schemas.microsoft.com/office/powerpoint/2010/main" val="34468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Strategy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looked for the vehicle data that was available to us for free.</a:t>
            </a:r>
          </a:p>
          <a:p>
            <a:r>
              <a:rPr lang="en-US" dirty="0"/>
              <a:t>Found and collected 10 years monthly sales data for Electric, and Hybrids and 4 years of gasoline vehicle sales.</a:t>
            </a:r>
          </a:p>
          <a:p>
            <a:r>
              <a:rPr lang="en-US" dirty="0"/>
              <a:t>Based on the data we collected, We decide to do:</a:t>
            </a:r>
          </a:p>
          <a:p>
            <a:r>
              <a:rPr lang="en-US" dirty="0"/>
              <a:t>Comparison for the top 10 Make/Models for the last 3 years in the US.</a:t>
            </a:r>
          </a:p>
          <a:p>
            <a:r>
              <a:rPr lang="en-US" dirty="0"/>
              <a:t>We decided US to limit ourselves to manageable datasets.</a:t>
            </a:r>
          </a:p>
          <a:p>
            <a:r>
              <a:rPr lang="en-US" dirty="0"/>
              <a:t>Comparison of yearly data to see the rate of change in the EV sales from 2010-2017</a:t>
            </a:r>
          </a:p>
          <a:p>
            <a:r>
              <a:rPr lang="en-US" dirty="0"/>
              <a:t>Comparison of the EVS Sales and the Traditional sales to see the trend and if the portion of the total market of AEVS is increasing</a:t>
            </a:r>
          </a:p>
        </p:txBody>
      </p:sp>
    </p:spTree>
    <p:extLst>
      <p:ext uri="{BB962C8B-B14F-4D97-AF65-F5344CB8AC3E}">
        <p14:creationId xmlns:p14="http://schemas.microsoft.com/office/powerpoint/2010/main" val="1196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WEBSITES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hlinkClick r:id="rId2"/>
              </a:rPr>
              <a:t>Team researched which websites to collect data from. </a:t>
            </a:r>
          </a:p>
          <a:p>
            <a:pPr lvl="0"/>
            <a:r>
              <a:rPr lang="en-US" u="sng" dirty="0">
                <a:hlinkClick r:id="rId2"/>
              </a:rPr>
              <a:t>EV Car sales :</a:t>
            </a:r>
          </a:p>
          <a:p>
            <a:pPr lvl="1"/>
            <a:r>
              <a:rPr lang="en-US" u="sng" dirty="0">
                <a:hlinkClick r:id="rId2"/>
              </a:rPr>
              <a:t>https://insideevs.com/monthly-plug-in-sales-scorecard/</a:t>
            </a:r>
            <a:endParaRPr lang="en-US" dirty="0"/>
          </a:p>
          <a:p>
            <a:r>
              <a:rPr lang="en-US" dirty="0">
                <a:hlinkClick r:id="rId3"/>
              </a:rPr>
              <a:t>Gasoline Car Sales: </a:t>
            </a:r>
          </a:p>
          <a:p>
            <a:pPr lvl="1"/>
            <a:r>
              <a:rPr lang="en-US" dirty="0">
                <a:hlinkClick r:id="rId3"/>
              </a:rPr>
              <a:t>http://carsalesbase.com/us-car-sales-data/dodge/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Data Collection / Aggregation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sources with complete useable data.</a:t>
            </a:r>
          </a:p>
          <a:p>
            <a:r>
              <a:rPr lang="en-US" dirty="0"/>
              <a:t>Most were graphs, charts.</a:t>
            </a:r>
          </a:p>
          <a:p>
            <a:r>
              <a:rPr lang="en-US" dirty="0"/>
              <a:t>Data cleansing</a:t>
            </a:r>
          </a:p>
          <a:p>
            <a:pPr marL="0" indent="0">
              <a:buNone/>
            </a:pPr>
            <a:r>
              <a:rPr lang="en-US" dirty="0"/>
              <a:t>Total of EV Sales for the last 3 years, and top 5  </a:t>
            </a:r>
            <a:r>
              <a:rPr lang="en-US" dirty="0" err="1"/>
              <a:t>ev</a:t>
            </a:r>
            <a:r>
              <a:rPr lang="en-US" dirty="0"/>
              <a:t> makers</a:t>
            </a:r>
          </a:p>
          <a:p>
            <a:pPr marL="0" indent="0">
              <a:buNone/>
            </a:pPr>
            <a:r>
              <a:rPr lang="en-US" dirty="0"/>
              <a:t>How is the trend </a:t>
            </a:r>
          </a:p>
          <a:p>
            <a:pPr marL="0" indent="0">
              <a:buNone/>
            </a:pPr>
            <a:r>
              <a:rPr lang="en-US" dirty="0"/>
              <a:t>Percentage of EV sales how change in EV sales per year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Removed extraneous value, including Nulls from our dataset</a:t>
            </a:r>
          </a:p>
          <a:p>
            <a:r>
              <a:rPr lang="en-US" dirty="0"/>
              <a:t>Sorting and grouping of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r>
              <a:rPr lang="en-US" dirty="0"/>
              <a:t>Sum of Yearly Sales of Hybrids &amp; EVs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F3B8C-696E-42DC-879E-F3A4FA37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48" y="5562599"/>
            <a:ext cx="7724775" cy="1302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6E812-6123-4D23-A693-06A24661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952915"/>
            <a:ext cx="5305425" cy="468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FB0F58-9385-4411-A61A-814AC8F66410}"/>
              </a:ext>
            </a:extLst>
          </p:cNvPr>
          <p:cNvSpPr txBox="1"/>
          <p:nvPr/>
        </p:nvSpPr>
        <p:spPr>
          <a:xfrm>
            <a:off x="5256213" y="251460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C1046-36E6-48BA-BFB8-1B4CFDF2244A}"/>
              </a:ext>
            </a:extLst>
          </p:cNvPr>
          <p:cNvSpPr txBox="1"/>
          <p:nvPr/>
        </p:nvSpPr>
        <p:spPr>
          <a:xfrm>
            <a:off x="3884612" y="176571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148</TotalTime>
  <Words>938</Words>
  <Application>Microsoft Office PowerPoint</Application>
  <PresentationFormat>Custom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Constantia</vt:lpstr>
      <vt:lpstr>Euphemia</vt:lpstr>
      <vt:lpstr>Times New Roman</vt:lpstr>
      <vt:lpstr>Math 16x9</vt:lpstr>
      <vt:lpstr>ELECTRIC VEHICLES</vt:lpstr>
      <vt:lpstr>Introductions</vt:lpstr>
      <vt:lpstr>Our Thought Process</vt:lpstr>
      <vt:lpstr>Our Strategy</vt:lpstr>
      <vt:lpstr>DATA COLLECTION - WEBSITES</vt:lpstr>
      <vt:lpstr>Challenges with Data Collection / Aggregation</vt:lpstr>
      <vt:lpstr>Data Manipulations</vt:lpstr>
      <vt:lpstr>Results and Analysis</vt:lpstr>
      <vt:lpstr>Sum of Yearly Sales of Hybrids &amp; EVs</vt:lpstr>
      <vt:lpstr>Sum of Yearly Sales of Hybrids</vt:lpstr>
      <vt:lpstr>Sum of Yearly Sales of Electric Vehicles</vt:lpstr>
      <vt:lpstr>Electrics   Hybrids   Overall</vt:lpstr>
      <vt:lpstr>Electric Vehicles vs Gasoline Sales</vt:lpstr>
      <vt:lpstr>Electric Vehicles vs Gasoline Sales</vt:lpstr>
      <vt:lpstr>Electric Vehicles vs Gasoline Sales</vt:lpstr>
      <vt:lpstr>Analysis</vt:lpstr>
      <vt:lpstr>Conclusion</vt:lpstr>
      <vt:lpstr>Anaysis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Manmohan Khandelwal</dc:creator>
  <cp:lastModifiedBy>Manmohan Khandelwal</cp:lastModifiedBy>
  <cp:revision>14</cp:revision>
  <dcterms:created xsi:type="dcterms:W3CDTF">2018-01-11T18:43:35Z</dcterms:created>
  <dcterms:modified xsi:type="dcterms:W3CDTF">2018-01-11T21:46:34Z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