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97" r:id="rId3"/>
    <p:sldId id="267" r:id="rId4"/>
    <p:sldId id="293" r:id="rId5"/>
    <p:sldId id="277" r:id="rId6"/>
    <p:sldId id="305" r:id="rId7"/>
    <p:sldId id="300" r:id="rId8"/>
    <p:sldId id="306" r:id="rId9"/>
    <p:sldId id="308" r:id="rId10"/>
    <p:sldId id="303" r:id="rId11"/>
    <p:sldId id="302" r:id="rId12"/>
    <p:sldId id="304" r:id="rId13"/>
    <p:sldId id="273" r:id="rId14"/>
    <p:sldId id="274" r:id="rId15"/>
    <p:sldId id="307" r:id="rId16"/>
    <p:sldId id="284" r:id="rId17"/>
    <p:sldId id="298" r:id="rId18"/>
    <p:sldId id="299" r:id="rId19"/>
    <p:sldId id="287"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mohan Khandelwal" initials="MK" lastIdx="1" clrIdx="0">
    <p:extLst>
      <p:ext uri="{19B8F6BF-5375-455C-9EA6-DF929625EA0E}">
        <p15:presenceInfo xmlns:p15="http://schemas.microsoft.com/office/powerpoint/2012/main" userId="474215cd5e9672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2" d="100"/>
          <a:sy n="72" d="100"/>
        </p:scale>
        <p:origin x="660" y="6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khan\Documents\Anu\Rutgers\BootcampProj1\presentation_branch\Gasoline-vs-EV-anu.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[Gasoline-vs-EV-anu.xlsm]Sheet3!PivotTable7</c:name>
    <c:fmtId val="18"/>
  </c:pivotSource>
  <c:chart>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s>
    <c:plotArea>
      <c:layout/>
      <c:barChart>
        <c:barDir val="col"/>
        <c:grouping val="clustered"/>
        <c:varyColors val="0"/>
        <c:ser>
          <c:idx val="0"/>
          <c:order val="0"/>
          <c:tx>
            <c:strRef>
              <c:f>Sheet3!$B$5:$B$7</c:f>
              <c:strCache>
                <c:ptCount val="1"/>
                <c:pt idx="0">
                  <c:v>Sum of 2015 - EV_Hybrid</c:v>
                </c:pt>
              </c:strCache>
            </c:strRef>
          </c:tx>
          <c:spPr>
            <a:solidFill>
              <a:schemeClr val="accent1"/>
            </a:solidFill>
            <a:ln>
              <a:noFill/>
            </a:ln>
            <a:effectLst/>
          </c:spPr>
          <c:invertIfNegative val="0"/>
          <c:cat>
            <c:strRef>
              <c:f>Sheet3!$A$8:$A$9</c:f>
              <c:strCache>
                <c:ptCount val="1"/>
                <c:pt idx="0">
                  <c:v>BMW</c:v>
                </c:pt>
              </c:strCache>
            </c:strRef>
          </c:cat>
          <c:val>
            <c:numRef>
              <c:f>Sheet3!$B$8:$B$9</c:f>
              <c:numCache>
                <c:formatCode>General</c:formatCode>
                <c:ptCount val="1"/>
                <c:pt idx="0">
                  <c:v>14181</c:v>
                </c:pt>
              </c:numCache>
            </c:numRef>
          </c:val>
          <c:extLst>
            <c:ext xmlns:c16="http://schemas.microsoft.com/office/drawing/2014/chart" uri="{C3380CC4-5D6E-409C-BE32-E72D297353CC}">
              <c16:uniqueId val="{00000000-C551-477B-B68D-FB8AD4670A50}"/>
            </c:ext>
          </c:extLst>
        </c:ser>
        <c:ser>
          <c:idx val="1"/>
          <c:order val="1"/>
          <c:tx>
            <c:strRef>
              <c:f>Sheet3!$C$5:$C$7</c:f>
              <c:strCache>
                <c:ptCount val="1"/>
                <c:pt idx="0">
                  <c:v>Sum of 2015 - Gasoline</c:v>
                </c:pt>
              </c:strCache>
            </c:strRef>
          </c:tx>
          <c:spPr>
            <a:solidFill>
              <a:schemeClr val="accent2"/>
            </a:solidFill>
            <a:ln>
              <a:noFill/>
            </a:ln>
            <a:effectLst/>
          </c:spPr>
          <c:invertIfNegative val="0"/>
          <c:cat>
            <c:strRef>
              <c:f>Sheet3!$A$8:$A$9</c:f>
              <c:strCache>
                <c:ptCount val="1"/>
                <c:pt idx="0">
                  <c:v>BMW</c:v>
                </c:pt>
              </c:strCache>
            </c:strRef>
          </c:cat>
          <c:val>
            <c:numRef>
              <c:f>Sheet3!$C$8:$C$9</c:f>
              <c:numCache>
                <c:formatCode>General</c:formatCode>
                <c:ptCount val="1"/>
                <c:pt idx="0">
                  <c:v>331842</c:v>
                </c:pt>
              </c:numCache>
            </c:numRef>
          </c:val>
          <c:extLst>
            <c:ext xmlns:c16="http://schemas.microsoft.com/office/drawing/2014/chart" uri="{C3380CC4-5D6E-409C-BE32-E72D297353CC}">
              <c16:uniqueId val="{00000001-C551-477B-B68D-FB8AD4670A50}"/>
            </c:ext>
          </c:extLst>
        </c:ser>
        <c:ser>
          <c:idx val="2"/>
          <c:order val="2"/>
          <c:tx>
            <c:strRef>
              <c:f>Sheet3!$D$5:$D$7</c:f>
              <c:strCache>
                <c:ptCount val="1"/>
                <c:pt idx="0">
                  <c:v>Sum of 2016 - EV_Hybrid</c:v>
                </c:pt>
              </c:strCache>
            </c:strRef>
          </c:tx>
          <c:spPr>
            <a:solidFill>
              <a:schemeClr val="accent3"/>
            </a:solidFill>
            <a:ln>
              <a:noFill/>
            </a:ln>
            <a:effectLst/>
          </c:spPr>
          <c:invertIfNegative val="0"/>
          <c:cat>
            <c:strRef>
              <c:f>Sheet3!$A$8:$A$9</c:f>
              <c:strCache>
                <c:ptCount val="1"/>
                <c:pt idx="0">
                  <c:v>BMW</c:v>
                </c:pt>
              </c:strCache>
            </c:strRef>
          </c:cat>
          <c:val>
            <c:numRef>
              <c:f>Sheet3!$D$8:$D$9</c:f>
              <c:numCache>
                <c:formatCode>General</c:formatCode>
                <c:ptCount val="1"/>
                <c:pt idx="0">
                  <c:v>10047</c:v>
                </c:pt>
              </c:numCache>
            </c:numRef>
          </c:val>
          <c:extLst>
            <c:ext xmlns:c16="http://schemas.microsoft.com/office/drawing/2014/chart" uri="{C3380CC4-5D6E-409C-BE32-E72D297353CC}">
              <c16:uniqueId val="{00000002-C551-477B-B68D-FB8AD4670A50}"/>
            </c:ext>
          </c:extLst>
        </c:ser>
        <c:ser>
          <c:idx val="3"/>
          <c:order val="3"/>
          <c:tx>
            <c:strRef>
              <c:f>Sheet3!$E$5:$E$7</c:f>
              <c:strCache>
                <c:ptCount val="1"/>
                <c:pt idx="0">
                  <c:v>Sum of 2016 - Gasoline</c:v>
                </c:pt>
              </c:strCache>
            </c:strRef>
          </c:tx>
          <c:spPr>
            <a:solidFill>
              <a:schemeClr val="accent4"/>
            </a:solidFill>
            <a:ln>
              <a:noFill/>
            </a:ln>
            <a:effectLst/>
          </c:spPr>
          <c:invertIfNegative val="0"/>
          <c:cat>
            <c:strRef>
              <c:f>Sheet3!$A$8:$A$9</c:f>
              <c:strCache>
                <c:ptCount val="1"/>
                <c:pt idx="0">
                  <c:v>BMW</c:v>
                </c:pt>
              </c:strCache>
            </c:strRef>
          </c:cat>
          <c:val>
            <c:numRef>
              <c:f>Sheet3!$E$8:$E$9</c:f>
              <c:numCache>
                <c:formatCode>General</c:formatCode>
                <c:ptCount val="1"/>
                <c:pt idx="0">
                  <c:v>303127</c:v>
                </c:pt>
              </c:numCache>
            </c:numRef>
          </c:val>
          <c:extLst>
            <c:ext xmlns:c16="http://schemas.microsoft.com/office/drawing/2014/chart" uri="{C3380CC4-5D6E-409C-BE32-E72D297353CC}">
              <c16:uniqueId val="{00000003-C551-477B-B68D-FB8AD4670A50}"/>
            </c:ext>
          </c:extLst>
        </c:ser>
        <c:ser>
          <c:idx val="4"/>
          <c:order val="4"/>
          <c:tx>
            <c:strRef>
              <c:f>Sheet3!$F$5:$F$7</c:f>
              <c:strCache>
                <c:ptCount val="1"/>
                <c:pt idx="0">
                  <c:v>Sum of 2017 - EV_Hybrid</c:v>
                </c:pt>
              </c:strCache>
            </c:strRef>
          </c:tx>
          <c:spPr>
            <a:solidFill>
              <a:schemeClr val="accent5"/>
            </a:solidFill>
            <a:ln>
              <a:noFill/>
            </a:ln>
            <a:effectLst/>
          </c:spPr>
          <c:invertIfNegative val="0"/>
          <c:cat>
            <c:strRef>
              <c:f>Sheet3!$A$8:$A$9</c:f>
              <c:strCache>
                <c:ptCount val="1"/>
                <c:pt idx="0">
                  <c:v>BMW</c:v>
                </c:pt>
              </c:strCache>
            </c:strRef>
          </c:cat>
          <c:val>
            <c:numRef>
              <c:f>Sheet3!$F$8:$F$9</c:f>
              <c:numCache>
                <c:formatCode>General</c:formatCode>
                <c:ptCount val="1"/>
                <c:pt idx="0">
                  <c:v>19579</c:v>
                </c:pt>
              </c:numCache>
            </c:numRef>
          </c:val>
          <c:extLst>
            <c:ext xmlns:c16="http://schemas.microsoft.com/office/drawing/2014/chart" uri="{C3380CC4-5D6E-409C-BE32-E72D297353CC}">
              <c16:uniqueId val="{00000004-C551-477B-B68D-FB8AD4670A50}"/>
            </c:ext>
          </c:extLst>
        </c:ser>
        <c:ser>
          <c:idx val="5"/>
          <c:order val="5"/>
          <c:tx>
            <c:strRef>
              <c:f>Sheet3!$G$5:$G$7</c:f>
              <c:strCache>
                <c:ptCount val="1"/>
                <c:pt idx="0">
                  <c:v>Sum of 2017 - Gasoline</c:v>
                </c:pt>
              </c:strCache>
            </c:strRef>
          </c:tx>
          <c:spPr>
            <a:solidFill>
              <a:schemeClr val="accent6"/>
            </a:solidFill>
            <a:ln>
              <a:noFill/>
            </a:ln>
            <a:effectLst/>
          </c:spPr>
          <c:invertIfNegative val="0"/>
          <c:cat>
            <c:strRef>
              <c:f>Sheet3!$A$8:$A$9</c:f>
              <c:strCache>
                <c:ptCount val="1"/>
                <c:pt idx="0">
                  <c:v>BMW</c:v>
                </c:pt>
              </c:strCache>
            </c:strRef>
          </c:cat>
          <c:val>
            <c:numRef>
              <c:f>Sheet3!$G$8:$G$9</c:f>
              <c:numCache>
                <c:formatCode>General</c:formatCode>
                <c:ptCount val="1"/>
                <c:pt idx="0">
                  <c:v>286106</c:v>
                </c:pt>
              </c:numCache>
            </c:numRef>
          </c:val>
          <c:extLst>
            <c:ext xmlns:c16="http://schemas.microsoft.com/office/drawing/2014/chart" uri="{C3380CC4-5D6E-409C-BE32-E72D297353CC}">
              <c16:uniqueId val="{00000005-C551-477B-B68D-FB8AD4670A50}"/>
            </c:ext>
          </c:extLst>
        </c:ser>
        <c:dLbls>
          <c:showLegendKey val="0"/>
          <c:showVal val="0"/>
          <c:showCatName val="0"/>
          <c:showSerName val="0"/>
          <c:showPercent val="0"/>
          <c:showBubbleSize val="0"/>
        </c:dLbls>
        <c:gapWidth val="150"/>
        <c:axId val="1457950927"/>
        <c:axId val="1473223759"/>
      </c:barChart>
      <c:catAx>
        <c:axId val="145795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3223759"/>
        <c:crosses val="autoZero"/>
        <c:auto val="1"/>
        <c:lblAlgn val="ctr"/>
        <c:lblOffset val="100"/>
        <c:noMultiLvlLbl val="0"/>
      </c:catAx>
      <c:valAx>
        <c:axId val="1473223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950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99807-C93B-48C8-BBC0-B411E4CD4EE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2851FB1-FF25-4BA8-931D-B313F9E2FC06}">
      <dgm:prSet phldrT="[Text]" custT="1"/>
      <dgm:spPr/>
      <dgm:t>
        <a:bodyPr/>
        <a:lstStyle/>
        <a:p>
          <a:r>
            <a:rPr lang="en-US" sz="2000" b="1" dirty="0"/>
            <a:t>Electrics</a:t>
          </a:r>
          <a:endParaRPr lang="en-US" sz="1400" b="1" dirty="0"/>
        </a:p>
      </dgm:t>
    </dgm:pt>
    <dgm:pt modelId="{F9A210D7-FA42-4650-8879-571D254262F9}" type="parTrans" cxnId="{3D30963C-E1AD-4FE7-A5B2-E819F1A34628}">
      <dgm:prSet/>
      <dgm:spPr/>
      <dgm:t>
        <a:bodyPr/>
        <a:lstStyle/>
        <a:p>
          <a:endParaRPr lang="en-US"/>
        </a:p>
      </dgm:t>
    </dgm:pt>
    <dgm:pt modelId="{0603088F-ED90-4CFA-85CD-FB3AD52EB2EA}" type="sibTrans" cxnId="{3D30963C-E1AD-4FE7-A5B2-E819F1A34628}">
      <dgm:prSet/>
      <dgm:spPr/>
      <dgm:t>
        <a:bodyPr/>
        <a:lstStyle/>
        <a:p>
          <a:endParaRPr lang="en-US"/>
        </a:p>
      </dgm:t>
    </dgm:pt>
    <dgm:pt modelId="{408BADB2-B7AB-4C07-951F-4EF8715C14B3}">
      <dgm:prSet phldrT="[Text]"/>
      <dgm:spPr/>
      <dgm:t>
        <a:bodyPr/>
        <a:lstStyle/>
        <a:p>
          <a:r>
            <a:rPr lang="en-US" b="1" dirty="0"/>
            <a:t>In 2015 the top 3 models were:</a:t>
          </a:r>
        </a:p>
      </dgm:t>
    </dgm:pt>
    <dgm:pt modelId="{5EE424B7-AE12-4B14-BCF8-CFDDE0AFE977}" type="parTrans" cxnId="{2F511F67-D0A7-44C5-B36A-09975AB389EF}">
      <dgm:prSet/>
      <dgm:spPr/>
      <dgm:t>
        <a:bodyPr/>
        <a:lstStyle/>
        <a:p>
          <a:endParaRPr lang="en-US"/>
        </a:p>
      </dgm:t>
    </dgm:pt>
    <dgm:pt modelId="{B10E113C-3F07-4778-8098-25AC944BFB04}" type="sibTrans" cxnId="{2F511F67-D0A7-44C5-B36A-09975AB389EF}">
      <dgm:prSet/>
      <dgm:spPr/>
      <dgm:t>
        <a:bodyPr/>
        <a:lstStyle/>
        <a:p>
          <a:endParaRPr lang="en-US"/>
        </a:p>
      </dgm:t>
    </dgm:pt>
    <dgm:pt modelId="{4FB7421A-D10B-47FA-9410-D3D643DE6289}">
      <dgm:prSet phldrT="[Text]"/>
      <dgm:spPr/>
      <dgm:t>
        <a:bodyPr/>
        <a:lstStyle/>
        <a:p>
          <a:r>
            <a:rPr lang="en-US" b="1" dirty="0"/>
            <a:t>In 2016 the top 3 models were:</a:t>
          </a:r>
        </a:p>
      </dgm:t>
    </dgm:pt>
    <dgm:pt modelId="{3FA74FCF-F018-45C8-B778-48721063C1FC}" type="parTrans" cxnId="{8703234D-DD36-424F-8886-6858040F2D5D}">
      <dgm:prSet/>
      <dgm:spPr/>
      <dgm:t>
        <a:bodyPr/>
        <a:lstStyle/>
        <a:p>
          <a:endParaRPr lang="en-US"/>
        </a:p>
      </dgm:t>
    </dgm:pt>
    <dgm:pt modelId="{1E0DF6F4-05F5-4913-8BB4-CB5A11B879B2}" type="sibTrans" cxnId="{8703234D-DD36-424F-8886-6858040F2D5D}">
      <dgm:prSet/>
      <dgm:spPr/>
      <dgm:t>
        <a:bodyPr/>
        <a:lstStyle/>
        <a:p>
          <a:endParaRPr lang="en-US"/>
        </a:p>
      </dgm:t>
    </dgm:pt>
    <dgm:pt modelId="{85B64AE8-136E-48EC-AB11-6929E71CD6FA}">
      <dgm:prSet phldrT="[Text]" custT="1"/>
      <dgm:spPr/>
      <dgm:t>
        <a:bodyPr/>
        <a:lstStyle/>
        <a:p>
          <a:r>
            <a:rPr lang="en-US" sz="2000" b="1" kern="1200" dirty="0">
              <a:solidFill>
                <a:srgbClr val="FFFFFF"/>
              </a:solidFill>
              <a:latin typeface="Euphemia"/>
              <a:ea typeface="+mn-ea"/>
              <a:cs typeface="+mn-cs"/>
            </a:rPr>
            <a:t>Overall</a:t>
          </a:r>
        </a:p>
      </dgm:t>
    </dgm:pt>
    <dgm:pt modelId="{7245A97B-3DFD-42DD-BA59-A896037DE527}" type="parTrans" cxnId="{B61BE825-980A-4885-BE7D-40F736AF30EC}">
      <dgm:prSet/>
      <dgm:spPr/>
      <dgm:t>
        <a:bodyPr/>
        <a:lstStyle/>
        <a:p>
          <a:endParaRPr lang="en-US"/>
        </a:p>
      </dgm:t>
    </dgm:pt>
    <dgm:pt modelId="{C5C94E59-DC7F-4844-9F1B-FBAB31578C47}" type="sibTrans" cxnId="{B61BE825-980A-4885-BE7D-40F736AF30EC}">
      <dgm:prSet/>
      <dgm:spPr/>
      <dgm:t>
        <a:bodyPr/>
        <a:lstStyle/>
        <a:p>
          <a:endParaRPr lang="en-US"/>
        </a:p>
      </dgm:t>
    </dgm:pt>
    <dgm:pt modelId="{DED5EC82-F88D-44D8-AE7E-FE38492C298C}">
      <dgm:prSet phldrT="[Text]"/>
      <dgm:spPr/>
      <dgm:t>
        <a:bodyPr/>
        <a:lstStyle/>
        <a:p>
          <a:r>
            <a:rPr lang="en-US" b="1" dirty="0"/>
            <a:t>In 2015 the top 3 models were:</a:t>
          </a:r>
        </a:p>
      </dgm:t>
    </dgm:pt>
    <dgm:pt modelId="{BE994D72-1935-4C63-964B-83ED350DA2E5}" type="parTrans" cxnId="{341B4CF2-23AC-4496-9153-6F8D32C468BC}">
      <dgm:prSet/>
      <dgm:spPr/>
      <dgm:t>
        <a:bodyPr/>
        <a:lstStyle/>
        <a:p>
          <a:endParaRPr lang="en-US"/>
        </a:p>
      </dgm:t>
    </dgm:pt>
    <dgm:pt modelId="{6FA2EF64-B61C-4704-B8BC-8A787755CC10}" type="sibTrans" cxnId="{341B4CF2-23AC-4496-9153-6F8D32C468BC}">
      <dgm:prSet/>
      <dgm:spPr/>
      <dgm:t>
        <a:bodyPr/>
        <a:lstStyle/>
        <a:p>
          <a:endParaRPr lang="en-US"/>
        </a:p>
      </dgm:t>
    </dgm:pt>
    <dgm:pt modelId="{6A96D550-D2FD-403C-8872-4BDD373D4A44}">
      <dgm:prSet custT="1"/>
      <dgm:spPr/>
      <dgm:t>
        <a:bodyPr/>
        <a:lstStyle/>
        <a:p>
          <a:r>
            <a:rPr lang="en-US" sz="2000" b="1" kern="1200" dirty="0">
              <a:solidFill>
                <a:srgbClr val="FFFFFF"/>
              </a:solidFill>
              <a:latin typeface="Euphemia"/>
              <a:ea typeface="+mn-ea"/>
              <a:cs typeface="+mn-cs"/>
            </a:rPr>
            <a:t>Hybrids</a:t>
          </a:r>
        </a:p>
      </dgm:t>
    </dgm:pt>
    <dgm:pt modelId="{6D6A3BD3-5459-4086-97AE-828AF445CC59}" type="parTrans" cxnId="{27EFB230-0484-44F4-BA35-F4332D4E96B9}">
      <dgm:prSet/>
      <dgm:spPr/>
      <dgm:t>
        <a:bodyPr/>
        <a:lstStyle/>
        <a:p>
          <a:endParaRPr lang="en-US"/>
        </a:p>
      </dgm:t>
    </dgm:pt>
    <dgm:pt modelId="{6196ADA2-DEAF-4DB2-B884-46433663FA05}" type="sibTrans" cxnId="{27EFB230-0484-44F4-BA35-F4332D4E96B9}">
      <dgm:prSet/>
      <dgm:spPr/>
      <dgm:t>
        <a:bodyPr/>
        <a:lstStyle/>
        <a:p>
          <a:endParaRPr lang="en-US"/>
        </a:p>
      </dgm:t>
    </dgm:pt>
    <dgm:pt modelId="{AA59AED4-AD1A-4FDE-8963-CB6C141DC905}">
      <dgm:prSet/>
      <dgm:spPr/>
      <dgm:t>
        <a:bodyPr/>
        <a:lstStyle/>
        <a:p>
          <a:r>
            <a:rPr lang="en-US" dirty="0"/>
            <a:t>Tesla Model S 36% </a:t>
          </a:r>
        </a:p>
      </dgm:t>
    </dgm:pt>
    <dgm:pt modelId="{AA70F636-F4E3-44E7-BA3C-6A23E40B2C59}" type="parTrans" cxnId="{AF39524B-52AD-4E97-894A-35F9BFFEEB74}">
      <dgm:prSet/>
      <dgm:spPr/>
      <dgm:t>
        <a:bodyPr/>
        <a:lstStyle/>
        <a:p>
          <a:endParaRPr lang="en-US"/>
        </a:p>
      </dgm:t>
    </dgm:pt>
    <dgm:pt modelId="{73DA9802-B85A-4773-ADDB-1ABA1A1FB8DD}" type="sibTrans" cxnId="{AF39524B-52AD-4E97-894A-35F9BFFEEB74}">
      <dgm:prSet/>
      <dgm:spPr/>
      <dgm:t>
        <a:bodyPr/>
        <a:lstStyle/>
        <a:p>
          <a:endParaRPr lang="en-US"/>
        </a:p>
      </dgm:t>
    </dgm:pt>
    <dgm:pt modelId="{C9A7979F-F0D2-4D2C-82FA-D84A534D6825}">
      <dgm:prSet/>
      <dgm:spPr/>
      <dgm:t>
        <a:bodyPr/>
        <a:lstStyle/>
        <a:p>
          <a:r>
            <a:rPr lang="en-US" dirty="0"/>
            <a:t>Nissan Leaf 24%</a:t>
          </a:r>
        </a:p>
      </dgm:t>
    </dgm:pt>
    <dgm:pt modelId="{3647564B-814A-4A6B-9330-C5903E3EFA59}" type="parTrans" cxnId="{130EA5DD-DBC3-420C-8BE6-F813E4B1C09E}">
      <dgm:prSet/>
      <dgm:spPr/>
      <dgm:t>
        <a:bodyPr/>
        <a:lstStyle/>
        <a:p>
          <a:endParaRPr lang="en-US"/>
        </a:p>
      </dgm:t>
    </dgm:pt>
    <dgm:pt modelId="{86E92EC2-0D5A-4D0C-95EA-418031B158DF}" type="sibTrans" cxnId="{130EA5DD-DBC3-420C-8BE6-F813E4B1C09E}">
      <dgm:prSet/>
      <dgm:spPr/>
      <dgm:t>
        <a:bodyPr/>
        <a:lstStyle/>
        <a:p>
          <a:endParaRPr lang="en-US"/>
        </a:p>
      </dgm:t>
    </dgm:pt>
    <dgm:pt modelId="{1F6414FC-D25F-4A92-A69D-01318182875F}">
      <dgm:prSet/>
      <dgm:spPr/>
      <dgm:t>
        <a:bodyPr/>
        <a:lstStyle/>
        <a:p>
          <a:r>
            <a:rPr lang="en-US" dirty="0"/>
            <a:t>BMW i3 15%</a:t>
          </a:r>
        </a:p>
      </dgm:t>
    </dgm:pt>
    <dgm:pt modelId="{B1A182E8-883D-4C89-9324-88A53EF4635A}" type="parTrans" cxnId="{061627D5-D676-4815-BB26-3CA060C73551}">
      <dgm:prSet/>
      <dgm:spPr/>
      <dgm:t>
        <a:bodyPr/>
        <a:lstStyle/>
        <a:p>
          <a:endParaRPr lang="en-US"/>
        </a:p>
      </dgm:t>
    </dgm:pt>
    <dgm:pt modelId="{73BB5825-A1B8-466F-ACB8-710B7AD63C56}" type="sibTrans" cxnId="{061627D5-D676-4815-BB26-3CA060C73551}">
      <dgm:prSet/>
      <dgm:spPr/>
      <dgm:t>
        <a:bodyPr/>
        <a:lstStyle/>
        <a:p>
          <a:endParaRPr lang="en-US"/>
        </a:p>
      </dgm:t>
    </dgm:pt>
    <dgm:pt modelId="{B28C5894-BBEC-4165-95FF-56B3E7053CE9}">
      <dgm:prSet/>
      <dgm:spPr/>
      <dgm:t>
        <a:bodyPr/>
        <a:lstStyle/>
        <a:p>
          <a:r>
            <a:rPr lang="en-US" dirty="0"/>
            <a:t>Tesla Model S 37% </a:t>
          </a:r>
        </a:p>
      </dgm:t>
    </dgm:pt>
    <dgm:pt modelId="{E8BC9AAE-33AA-4971-8894-B6E8ACA3DB3A}" type="parTrans" cxnId="{33111F37-AC2B-42EF-92C7-C364A2C86C99}">
      <dgm:prSet/>
      <dgm:spPr/>
      <dgm:t>
        <a:bodyPr/>
        <a:lstStyle/>
        <a:p>
          <a:endParaRPr lang="en-US"/>
        </a:p>
      </dgm:t>
    </dgm:pt>
    <dgm:pt modelId="{CCF955F4-B1BD-4E6F-849C-A0C74456FDBE}" type="sibTrans" cxnId="{33111F37-AC2B-42EF-92C7-C364A2C86C99}">
      <dgm:prSet/>
      <dgm:spPr/>
      <dgm:t>
        <a:bodyPr/>
        <a:lstStyle/>
        <a:p>
          <a:endParaRPr lang="en-US"/>
        </a:p>
      </dgm:t>
    </dgm:pt>
    <dgm:pt modelId="{20A4EEED-AD5D-44D7-8863-4DBE492CCC4E}">
      <dgm:prSet/>
      <dgm:spPr/>
      <dgm:t>
        <a:bodyPr/>
        <a:lstStyle/>
        <a:p>
          <a:r>
            <a:rPr lang="en-US" dirty="0"/>
            <a:t>Tesla Model X 23% </a:t>
          </a:r>
        </a:p>
      </dgm:t>
    </dgm:pt>
    <dgm:pt modelId="{313EAB25-C62F-4D4F-B85E-74E0DD6D96F5}" type="parTrans" cxnId="{B8EA0B0D-3DE1-4FEB-9345-779C13B0194C}">
      <dgm:prSet/>
      <dgm:spPr/>
      <dgm:t>
        <a:bodyPr/>
        <a:lstStyle/>
        <a:p>
          <a:endParaRPr lang="en-US"/>
        </a:p>
      </dgm:t>
    </dgm:pt>
    <dgm:pt modelId="{3E4ED46B-464D-4E3A-BBA8-8D58B001EB20}" type="sibTrans" cxnId="{B8EA0B0D-3DE1-4FEB-9345-779C13B0194C}">
      <dgm:prSet/>
      <dgm:spPr/>
      <dgm:t>
        <a:bodyPr/>
        <a:lstStyle/>
        <a:p>
          <a:endParaRPr lang="en-US"/>
        </a:p>
      </dgm:t>
    </dgm:pt>
    <dgm:pt modelId="{3EB33910-F27E-4B43-A328-AE5508BA6FB6}">
      <dgm:prSet/>
      <dgm:spPr/>
      <dgm:t>
        <a:bodyPr/>
        <a:lstStyle/>
        <a:p>
          <a:r>
            <a:rPr lang="en-US" dirty="0"/>
            <a:t>Nissan Leaf to 18%</a:t>
          </a:r>
        </a:p>
      </dgm:t>
    </dgm:pt>
    <dgm:pt modelId="{E311D489-4C03-4639-925F-4CB8BEF973FB}" type="parTrans" cxnId="{BA608C50-92F0-4BFB-950F-40904896224A}">
      <dgm:prSet/>
      <dgm:spPr/>
      <dgm:t>
        <a:bodyPr/>
        <a:lstStyle/>
        <a:p>
          <a:endParaRPr lang="en-US"/>
        </a:p>
      </dgm:t>
    </dgm:pt>
    <dgm:pt modelId="{0B3ABB43-5056-4548-BCA5-6E0B34040064}" type="sibTrans" cxnId="{BA608C50-92F0-4BFB-950F-40904896224A}">
      <dgm:prSet/>
      <dgm:spPr/>
      <dgm:t>
        <a:bodyPr/>
        <a:lstStyle/>
        <a:p>
          <a:endParaRPr lang="en-US"/>
        </a:p>
      </dgm:t>
    </dgm:pt>
    <dgm:pt modelId="{C9CA2BFD-6F84-4718-B14F-C4D6BCC1A01A}">
      <dgm:prSet/>
      <dgm:spPr/>
      <dgm:t>
        <a:bodyPr/>
        <a:lstStyle/>
        <a:p>
          <a:r>
            <a:rPr lang="en-US" b="1" dirty="0"/>
            <a:t>In 2017 the top 3 models were:</a:t>
          </a:r>
        </a:p>
      </dgm:t>
    </dgm:pt>
    <dgm:pt modelId="{6E606067-AA94-4D2B-B53B-9E0BD27AFF83}" type="parTrans" cxnId="{6863D327-2653-4BC3-9621-81E2229E6606}">
      <dgm:prSet/>
      <dgm:spPr/>
      <dgm:t>
        <a:bodyPr/>
        <a:lstStyle/>
        <a:p>
          <a:endParaRPr lang="en-US"/>
        </a:p>
      </dgm:t>
    </dgm:pt>
    <dgm:pt modelId="{2B8F8F45-B82C-48E5-AE59-1B0D65BD1C71}" type="sibTrans" cxnId="{6863D327-2653-4BC3-9621-81E2229E6606}">
      <dgm:prSet/>
      <dgm:spPr/>
      <dgm:t>
        <a:bodyPr/>
        <a:lstStyle/>
        <a:p>
          <a:endParaRPr lang="en-US"/>
        </a:p>
      </dgm:t>
    </dgm:pt>
    <dgm:pt modelId="{E4552466-8B04-48C7-B3B0-280788129FBE}">
      <dgm:prSet/>
      <dgm:spPr/>
      <dgm:t>
        <a:bodyPr/>
        <a:lstStyle/>
        <a:p>
          <a:r>
            <a:rPr lang="en-US" dirty="0"/>
            <a:t>Tesla Model S 33% </a:t>
          </a:r>
        </a:p>
      </dgm:t>
    </dgm:pt>
    <dgm:pt modelId="{2BB41339-79E2-4A1D-8CD6-E655E31CB674}" type="parTrans" cxnId="{302C803B-BB75-4975-955B-2B4673AD6F03}">
      <dgm:prSet/>
      <dgm:spPr/>
      <dgm:t>
        <a:bodyPr/>
        <a:lstStyle/>
        <a:p>
          <a:endParaRPr lang="en-US"/>
        </a:p>
      </dgm:t>
    </dgm:pt>
    <dgm:pt modelId="{953BE8BD-8041-4BC9-A3EA-3AF995EE782A}" type="sibTrans" cxnId="{302C803B-BB75-4975-955B-2B4673AD6F03}">
      <dgm:prSet/>
      <dgm:spPr/>
      <dgm:t>
        <a:bodyPr/>
        <a:lstStyle/>
        <a:p>
          <a:endParaRPr lang="en-US"/>
        </a:p>
      </dgm:t>
    </dgm:pt>
    <dgm:pt modelId="{E80283B1-5696-4AA0-8D5E-693FE9A5E9CA}">
      <dgm:prSet/>
      <dgm:spPr/>
      <dgm:t>
        <a:bodyPr/>
        <a:lstStyle/>
        <a:p>
          <a:r>
            <a:rPr lang="en-US" dirty="0"/>
            <a:t>Tesla Model X 23% </a:t>
          </a:r>
        </a:p>
      </dgm:t>
    </dgm:pt>
    <dgm:pt modelId="{9FB1BD9F-49A4-4F93-BC6F-D2711C016380}" type="parTrans" cxnId="{B76D9478-1AE4-4800-8CCE-F42FE8FDED88}">
      <dgm:prSet/>
      <dgm:spPr/>
      <dgm:t>
        <a:bodyPr/>
        <a:lstStyle/>
        <a:p>
          <a:endParaRPr lang="en-US"/>
        </a:p>
      </dgm:t>
    </dgm:pt>
    <dgm:pt modelId="{31F2D6F7-1A03-4AF0-A4ED-0040D4BDCF92}" type="sibTrans" cxnId="{B76D9478-1AE4-4800-8CCE-F42FE8FDED88}">
      <dgm:prSet/>
      <dgm:spPr/>
      <dgm:t>
        <a:bodyPr/>
        <a:lstStyle/>
        <a:p>
          <a:endParaRPr lang="en-US"/>
        </a:p>
      </dgm:t>
    </dgm:pt>
    <dgm:pt modelId="{589628E4-4726-4696-B57B-07E4DD812867}">
      <dgm:prSet/>
      <dgm:spPr/>
      <dgm:t>
        <a:bodyPr/>
        <a:lstStyle/>
        <a:p>
          <a:r>
            <a:rPr lang="en-US" dirty="0"/>
            <a:t>Nissan Leaf 14%</a:t>
          </a:r>
        </a:p>
      </dgm:t>
    </dgm:pt>
    <dgm:pt modelId="{A9D3F178-69A1-4B6D-87FE-02D8CFC34ABC}" type="parTrans" cxnId="{BC18B1B6-BFEB-4811-84A8-EDC3E147FF91}">
      <dgm:prSet/>
      <dgm:spPr/>
      <dgm:t>
        <a:bodyPr/>
        <a:lstStyle/>
        <a:p>
          <a:endParaRPr lang="en-US"/>
        </a:p>
      </dgm:t>
    </dgm:pt>
    <dgm:pt modelId="{9A375F80-C3CC-48CB-AA26-854A569449DD}" type="sibTrans" cxnId="{BC18B1B6-BFEB-4811-84A8-EDC3E147FF91}">
      <dgm:prSet/>
      <dgm:spPr/>
      <dgm:t>
        <a:bodyPr/>
        <a:lstStyle/>
        <a:p>
          <a:endParaRPr lang="en-US"/>
        </a:p>
      </dgm:t>
    </dgm:pt>
    <dgm:pt modelId="{71E88617-61F2-4CDC-B3BA-CE9374AD2933}">
      <dgm:prSet/>
      <dgm:spPr/>
      <dgm:t>
        <a:bodyPr/>
        <a:lstStyle/>
        <a:p>
          <a:r>
            <a:rPr lang="en-US" b="1" dirty="0"/>
            <a:t>In 2015 the top 3 models were:</a:t>
          </a:r>
        </a:p>
      </dgm:t>
    </dgm:pt>
    <dgm:pt modelId="{480E64B3-25CF-4B08-B566-F27FB9631013}" type="parTrans" cxnId="{C5BA3403-5F4C-4B89-BCF0-577EB2AA24F7}">
      <dgm:prSet/>
      <dgm:spPr/>
      <dgm:t>
        <a:bodyPr/>
        <a:lstStyle/>
        <a:p>
          <a:endParaRPr lang="en-US"/>
        </a:p>
      </dgm:t>
    </dgm:pt>
    <dgm:pt modelId="{84715E2F-718B-4784-9209-7B363BC8A185}" type="sibTrans" cxnId="{C5BA3403-5F4C-4B89-BCF0-577EB2AA24F7}">
      <dgm:prSet/>
      <dgm:spPr/>
      <dgm:t>
        <a:bodyPr/>
        <a:lstStyle/>
        <a:p>
          <a:endParaRPr lang="en-US"/>
        </a:p>
      </dgm:t>
    </dgm:pt>
    <dgm:pt modelId="{B6565700-B313-4494-A9A3-6432D8174673}">
      <dgm:prSet/>
      <dgm:spPr/>
      <dgm:t>
        <a:bodyPr/>
        <a:lstStyle/>
        <a:p>
          <a:r>
            <a:rPr lang="en-US"/>
            <a:t>Chevrolet Volt 36%</a:t>
          </a:r>
          <a:endParaRPr lang="en-US" dirty="0"/>
        </a:p>
      </dgm:t>
    </dgm:pt>
    <dgm:pt modelId="{A401EB97-6B85-423C-9647-4891C090AD4C}" type="parTrans" cxnId="{F9839801-E5E7-4E3E-B5D5-B7D659D3DD27}">
      <dgm:prSet/>
      <dgm:spPr/>
      <dgm:t>
        <a:bodyPr/>
        <a:lstStyle/>
        <a:p>
          <a:endParaRPr lang="en-US"/>
        </a:p>
      </dgm:t>
    </dgm:pt>
    <dgm:pt modelId="{9F14178D-CD6D-4F8E-8A8E-FE5E136D9ECF}" type="sibTrans" cxnId="{F9839801-E5E7-4E3E-B5D5-B7D659D3DD27}">
      <dgm:prSet/>
      <dgm:spPr/>
      <dgm:t>
        <a:bodyPr/>
        <a:lstStyle/>
        <a:p>
          <a:endParaRPr lang="en-US"/>
        </a:p>
      </dgm:t>
    </dgm:pt>
    <dgm:pt modelId="{D6FEE979-C17D-47FA-8773-B6C6E90273BE}">
      <dgm:prSet/>
      <dgm:spPr/>
      <dgm:t>
        <a:bodyPr/>
        <a:lstStyle/>
        <a:p>
          <a:r>
            <a:rPr lang="en-US"/>
            <a:t>Ford Fusion Energi 23%</a:t>
          </a:r>
          <a:endParaRPr lang="en-US" dirty="0"/>
        </a:p>
      </dgm:t>
    </dgm:pt>
    <dgm:pt modelId="{442EF874-3AEC-4C37-8BD8-51B99EF0E69E}" type="parTrans" cxnId="{DA908478-7105-46E6-BC06-F49FD9F75656}">
      <dgm:prSet/>
      <dgm:spPr/>
      <dgm:t>
        <a:bodyPr/>
        <a:lstStyle/>
        <a:p>
          <a:endParaRPr lang="en-US"/>
        </a:p>
      </dgm:t>
    </dgm:pt>
    <dgm:pt modelId="{EC5B3E9F-BADB-4CA1-8390-39C1BD8816ED}" type="sibTrans" cxnId="{DA908478-7105-46E6-BC06-F49FD9F75656}">
      <dgm:prSet/>
      <dgm:spPr/>
      <dgm:t>
        <a:bodyPr/>
        <a:lstStyle/>
        <a:p>
          <a:endParaRPr lang="en-US"/>
        </a:p>
      </dgm:t>
    </dgm:pt>
    <dgm:pt modelId="{CCCC3D18-CC08-4389-906F-5EE24D58DE22}">
      <dgm:prSet/>
      <dgm:spPr/>
      <dgm:t>
        <a:bodyPr/>
        <a:lstStyle/>
        <a:p>
          <a:r>
            <a:rPr lang="en-US" dirty="0"/>
            <a:t>Ford C-Max </a:t>
          </a:r>
          <a:r>
            <a:rPr lang="en-US" dirty="0" err="1"/>
            <a:t>Energi</a:t>
          </a:r>
          <a:r>
            <a:rPr lang="en-US" dirty="0"/>
            <a:t> 18%</a:t>
          </a:r>
        </a:p>
      </dgm:t>
    </dgm:pt>
    <dgm:pt modelId="{6B7022B1-FA21-4710-8449-66146AF65247}" type="parTrans" cxnId="{B0ABCE46-677D-42AC-BC91-55DD3BF47665}">
      <dgm:prSet/>
      <dgm:spPr/>
      <dgm:t>
        <a:bodyPr/>
        <a:lstStyle/>
        <a:p>
          <a:endParaRPr lang="en-US"/>
        </a:p>
      </dgm:t>
    </dgm:pt>
    <dgm:pt modelId="{9313735E-B90C-40FD-811B-BB7C52AD0EBE}" type="sibTrans" cxnId="{B0ABCE46-677D-42AC-BC91-55DD3BF47665}">
      <dgm:prSet/>
      <dgm:spPr/>
      <dgm:t>
        <a:bodyPr/>
        <a:lstStyle/>
        <a:p>
          <a:endParaRPr lang="en-US"/>
        </a:p>
      </dgm:t>
    </dgm:pt>
    <dgm:pt modelId="{2FCBA738-9856-4B86-A088-8F16A0C7F767}">
      <dgm:prSet/>
      <dgm:spPr/>
      <dgm:t>
        <a:bodyPr/>
        <a:lstStyle/>
        <a:p>
          <a:r>
            <a:rPr lang="en-US" b="1" dirty="0"/>
            <a:t>In 2016 the top 3 models were:</a:t>
          </a:r>
        </a:p>
      </dgm:t>
    </dgm:pt>
    <dgm:pt modelId="{109FBE12-47AA-4E4C-B722-D9BDAA201A7B}" type="parTrans" cxnId="{8709D53D-9617-4A41-B7CE-170ED1F955B9}">
      <dgm:prSet/>
      <dgm:spPr/>
      <dgm:t>
        <a:bodyPr/>
        <a:lstStyle/>
        <a:p>
          <a:endParaRPr lang="en-US"/>
        </a:p>
      </dgm:t>
    </dgm:pt>
    <dgm:pt modelId="{60670D3B-784E-4513-BB03-E9B67D1090D8}" type="sibTrans" cxnId="{8709D53D-9617-4A41-B7CE-170ED1F955B9}">
      <dgm:prSet/>
      <dgm:spPr/>
      <dgm:t>
        <a:bodyPr/>
        <a:lstStyle/>
        <a:p>
          <a:endParaRPr lang="en-US"/>
        </a:p>
      </dgm:t>
    </dgm:pt>
    <dgm:pt modelId="{9D0ADF23-94A7-4622-B208-23CE314467F8}">
      <dgm:prSet/>
      <dgm:spPr/>
      <dgm:t>
        <a:bodyPr/>
        <a:lstStyle/>
        <a:p>
          <a:r>
            <a:rPr lang="en-US"/>
            <a:t>Chevrolet Volt 38%</a:t>
          </a:r>
          <a:endParaRPr lang="en-US" dirty="0"/>
        </a:p>
      </dgm:t>
    </dgm:pt>
    <dgm:pt modelId="{A83C9601-88FA-4ECA-9779-B9A8992E1FCB}" type="parTrans" cxnId="{4014FF37-E059-462B-80D6-0A1D372772C1}">
      <dgm:prSet/>
      <dgm:spPr/>
      <dgm:t>
        <a:bodyPr/>
        <a:lstStyle/>
        <a:p>
          <a:endParaRPr lang="en-US"/>
        </a:p>
      </dgm:t>
    </dgm:pt>
    <dgm:pt modelId="{EA26AF29-E584-4EC2-A13C-3224F2B16E65}" type="sibTrans" cxnId="{4014FF37-E059-462B-80D6-0A1D372772C1}">
      <dgm:prSet/>
      <dgm:spPr/>
      <dgm:t>
        <a:bodyPr/>
        <a:lstStyle/>
        <a:p>
          <a:endParaRPr lang="en-US"/>
        </a:p>
      </dgm:t>
    </dgm:pt>
    <dgm:pt modelId="{E588B5A3-A0FB-4627-BD8A-B4D72AB0F12E}">
      <dgm:prSet/>
      <dgm:spPr/>
      <dgm:t>
        <a:bodyPr/>
        <a:lstStyle/>
        <a:p>
          <a:r>
            <a:rPr lang="en-US" dirty="0"/>
            <a:t>Ford Fusion </a:t>
          </a:r>
          <a:r>
            <a:rPr lang="en-US" dirty="0" err="1"/>
            <a:t>Energi</a:t>
          </a:r>
          <a:r>
            <a:rPr lang="en-US" dirty="0"/>
            <a:t> 25%</a:t>
          </a:r>
        </a:p>
      </dgm:t>
    </dgm:pt>
    <dgm:pt modelId="{3FB98898-2DBC-4E3A-9526-9EEEAED35C88}" type="parTrans" cxnId="{83FB0256-D2CA-4305-B82F-7FBFA64FFE8F}">
      <dgm:prSet/>
      <dgm:spPr/>
      <dgm:t>
        <a:bodyPr/>
        <a:lstStyle/>
        <a:p>
          <a:endParaRPr lang="en-US"/>
        </a:p>
      </dgm:t>
    </dgm:pt>
    <dgm:pt modelId="{A2C9E058-8588-424B-98A9-EB5F082EB0C7}" type="sibTrans" cxnId="{83FB0256-D2CA-4305-B82F-7FBFA64FFE8F}">
      <dgm:prSet/>
      <dgm:spPr/>
      <dgm:t>
        <a:bodyPr/>
        <a:lstStyle/>
        <a:p>
          <a:endParaRPr lang="en-US"/>
        </a:p>
      </dgm:t>
    </dgm:pt>
    <dgm:pt modelId="{B4D85E9E-A89E-48EA-8910-6E0EEC3A0950}">
      <dgm:prSet/>
      <dgm:spPr/>
      <dgm:t>
        <a:bodyPr/>
        <a:lstStyle/>
        <a:p>
          <a:r>
            <a:rPr lang="en-US" dirty="0"/>
            <a:t>Ford C-Max </a:t>
          </a:r>
          <a:r>
            <a:rPr lang="en-US" dirty="0" err="1"/>
            <a:t>Energi</a:t>
          </a:r>
          <a:r>
            <a:rPr lang="en-US" dirty="0"/>
            <a:t> 12%</a:t>
          </a:r>
        </a:p>
      </dgm:t>
    </dgm:pt>
    <dgm:pt modelId="{5412F42C-DA77-4D4E-A9C1-AB7CFED72792}" type="parTrans" cxnId="{2F7CA3B6-FB89-4B1E-A894-9C7D277063E2}">
      <dgm:prSet/>
      <dgm:spPr/>
      <dgm:t>
        <a:bodyPr/>
        <a:lstStyle/>
        <a:p>
          <a:endParaRPr lang="en-US"/>
        </a:p>
      </dgm:t>
    </dgm:pt>
    <dgm:pt modelId="{EF9D906F-B664-43A4-B264-7CC901E4A4DC}" type="sibTrans" cxnId="{2F7CA3B6-FB89-4B1E-A894-9C7D277063E2}">
      <dgm:prSet/>
      <dgm:spPr/>
      <dgm:t>
        <a:bodyPr/>
        <a:lstStyle/>
        <a:p>
          <a:endParaRPr lang="en-US"/>
        </a:p>
      </dgm:t>
    </dgm:pt>
    <dgm:pt modelId="{BBBE7D01-45B3-4137-BAC1-043AB2417EB7}">
      <dgm:prSet/>
      <dgm:spPr/>
      <dgm:t>
        <a:bodyPr/>
        <a:lstStyle/>
        <a:p>
          <a:r>
            <a:rPr lang="en-US" b="1" dirty="0"/>
            <a:t>In 2017 the top 3 models were:</a:t>
          </a:r>
        </a:p>
      </dgm:t>
    </dgm:pt>
    <dgm:pt modelId="{84F12F3A-99BB-4E09-A2C6-237E9AC40E4C}" type="parTrans" cxnId="{629350E5-EC7A-4BD2-B254-4AFDAC6FB073}">
      <dgm:prSet/>
      <dgm:spPr/>
      <dgm:t>
        <a:bodyPr/>
        <a:lstStyle/>
        <a:p>
          <a:endParaRPr lang="en-US"/>
        </a:p>
      </dgm:t>
    </dgm:pt>
    <dgm:pt modelId="{56AAD7D2-F4A2-48C1-8C0C-135E407C8A7C}" type="sibTrans" cxnId="{629350E5-EC7A-4BD2-B254-4AFDAC6FB073}">
      <dgm:prSet/>
      <dgm:spPr/>
      <dgm:t>
        <a:bodyPr/>
        <a:lstStyle/>
        <a:p>
          <a:endParaRPr lang="en-US"/>
        </a:p>
      </dgm:t>
    </dgm:pt>
    <dgm:pt modelId="{3CF53FAB-3EE5-484E-B562-F39DB38D8BC7}">
      <dgm:prSet/>
      <dgm:spPr/>
      <dgm:t>
        <a:bodyPr/>
        <a:lstStyle/>
        <a:p>
          <a:r>
            <a:rPr lang="en-US"/>
            <a:t>Chevrolet Volt 30%</a:t>
          </a:r>
          <a:endParaRPr lang="en-US" dirty="0"/>
        </a:p>
      </dgm:t>
    </dgm:pt>
    <dgm:pt modelId="{76218EC2-E849-4F42-9D44-A6F162CAE122}" type="parTrans" cxnId="{A488D206-2BE3-4479-93AE-F5FC704B501D}">
      <dgm:prSet/>
      <dgm:spPr/>
      <dgm:t>
        <a:bodyPr/>
        <a:lstStyle/>
        <a:p>
          <a:endParaRPr lang="en-US"/>
        </a:p>
      </dgm:t>
    </dgm:pt>
    <dgm:pt modelId="{709D582C-48B9-413A-8089-6598A4450471}" type="sibTrans" cxnId="{A488D206-2BE3-4479-93AE-F5FC704B501D}">
      <dgm:prSet/>
      <dgm:spPr/>
      <dgm:t>
        <a:bodyPr/>
        <a:lstStyle/>
        <a:p>
          <a:endParaRPr lang="en-US"/>
        </a:p>
      </dgm:t>
    </dgm:pt>
    <dgm:pt modelId="{8F38376F-A758-491C-A446-1D4ECD47D11F}">
      <dgm:prSet/>
      <dgm:spPr/>
      <dgm:t>
        <a:bodyPr/>
        <a:lstStyle/>
        <a:p>
          <a:r>
            <a:rPr lang="en-US"/>
            <a:t>Toyota Prius Prime 31%</a:t>
          </a:r>
          <a:endParaRPr lang="en-US" dirty="0"/>
        </a:p>
      </dgm:t>
    </dgm:pt>
    <dgm:pt modelId="{27530B6D-9CC2-47A4-952A-77259FE9AF73}" type="parTrans" cxnId="{B5E561BB-3610-461A-96A1-C266B3F5C9AE}">
      <dgm:prSet/>
      <dgm:spPr/>
      <dgm:t>
        <a:bodyPr/>
        <a:lstStyle/>
        <a:p>
          <a:endParaRPr lang="en-US"/>
        </a:p>
      </dgm:t>
    </dgm:pt>
    <dgm:pt modelId="{4D925A9D-CAFD-4CCB-BD05-EB93AA864F15}" type="sibTrans" cxnId="{B5E561BB-3610-461A-96A1-C266B3F5C9AE}">
      <dgm:prSet/>
      <dgm:spPr/>
      <dgm:t>
        <a:bodyPr/>
        <a:lstStyle/>
        <a:p>
          <a:endParaRPr lang="en-US"/>
        </a:p>
      </dgm:t>
    </dgm:pt>
    <dgm:pt modelId="{815FE99A-061E-4CA5-B721-EC80431F469A}">
      <dgm:prSet/>
      <dgm:spPr/>
      <dgm:t>
        <a:bodyPr/>
        <a:lstStyle/>
        <a:p>
          <a:r>
            <a:rPr lang="en-US"/>
            <a:t>Ford Fusion Energi 14%</a:t>
          </a:r>
          <a:endParaRPr lang="en-US" dirty="0"/>
        </a:p>
      </dgm:t>
    </dgm:pt>
    <dgm:pt modelId="{825116DE-EAAF-4407-9C4D-B4B6E193DAD2}" type="parTrans" cxnId="{FCABA17C-9B1E-4A86-B3AD-F6B45E367290}">
      <dgm:prSet/>
      <dgm:spPr/>
      <dgm:t>
        <a:bodyPr/>
        <a:lstStyle/>
        <a:p>
          <a:endParaRPr lang="en-US"/>
        </a:p>
      </dgm:t>
    </dgm:pt>
    <dgm:pt modelId="{72E196D7-C76F-46AA-87D8-E3A52B4E8802}" type="sibTrans" cxnId="{FCABA17C-9B1E-4A86-B3AD-F6B45E367290}">
      <dgm:prSet/>
      <dgm:spPr/>
      <dgm:t>
        <a:bodyPr/>
        <a:lstStyle/>
        <a:p>
          <a:endParaRPr lang="en-US"/>
        </a:p>
      </dgm:t>
    </dgm:pt>
    <dgm:pt modelId="{E4FAE6FD-2757-49EF-A3D9-E9A4A2FE1FFB}">
      <dgm:prSet/>
      <dgm:spPr/>
      <dgm:t>
        <a:bodyPr/>
        <a:lstStyle/>
        <a:p>
          <a:endParaRPr lang="en-US" dirty="0"/>
        </a:p>
      </dgm:t>
    </dgm:pt>
    <dgm:pt modelId="{46C2E640-B7D0-473D-A0B0-C2CC7EEC7B15}" type="parTrans" cxnId="{12333245-3C22-4EBB-8637-FF823616C673}">
      <dgm:prSet/>
      <dgm:spPr/>
      <dgm:t>
        <a:bodyPr/>
        <a:lstStyle/>
        <a:p>
          <a:endParaRPr lang="en-US"/>
        </a:p>
      </dgm:t>
    </dgm:pt>
    <dgm:pt modelId="{75D96F15-1E25-4D78-90EE-BD1BE3F2BDD1}" type="sibTrans" cxnId="{12333245-3C22-4EBB-8637-FF823616C673}">
      <dgm:prSet/>
      <dgm:spPr/>
      <dgm:t>
        <a:bodyPr/>
        <a:lstStyle/>
        <a:p>
          <a:endParaRPr lang="en-US"/>
        </a:p>
      </dgm:t>
    </dgm:pt>
    <dgm:pt modelId="{FB5E5890-B7BE-488B-935F-122E18B59001}">
      <dgm:prSet/>
      <dgm:spPr/>
      <dgm:t>
        <a:bodyPr/>
        <a:lstStyle/>
        <a:p>
          <a:r>
            <a:rPr lang="en-US"/>
            <a:t>Tesla Model S 23%</a:t>
          </a:r>
          <a:endParaRPr lang="en-US" dirty="0"/>
        </a:p>
      </dgm:t>
    </dgm:pt>
    <dgm:pt modelId="{571A8094-0C4F-412E-8CD7-19D8744FC0FD}" type="parTrans" cxnId="{CDFC1423-8801-47C9-95F3-051FD16E9D8E}">
      <dgm:prSet/>
      <dgm:spPr/>
      <dgm:t>
        <a:bodyPr/>
        <a:lstStyle/>
        <a:p>
          <a:endParaRPr lang="en-US"/>
        </a:p>
      </dgm:t>
    </dgm:pt>
    <dgm:pt modelId="{6E35FB17-1A54-42D0-AB9D-5BA29C194134}" type="sibTrans" cxnId="{CDFC1423-8801-47C9-95F3-051FD16E9D8E}">
      <dgm:prSet/>
      <dgm:spPr/>
      <dgm:t>
        <a:bodyPr/>
        <a:lstStyle/>
        <a:p>
          <a:endParaRPr lang="en-US"/>
        </a:p>
      </dgm:t>
    </dgm:pt>
    <dgm:pt modelId="{3C7D96BF-A473-4CF3-9007-1C4C2EE0E147}">
      <dgm:prSet/>
      <dgm:spPr/>
      <dgm:t>
        <a:bodyPr/>
        <a:lstStyle/>
        <a:p>
          <a:r>
            <a:rPr lang="en-US"/>
            <a:t>Nissan Leaf 15%</a:t>
          </a:r>
          <a:endParaRPr lang="en-US" dirty="0"/>
        </a:p>
      </dgm:t>
    </dgm:pt>
    <dgm:pt modelId="{67D6C1A4-0C58-4E7C-B3FE-894AD93DEA0B}" type="parTrans" cxnId="{7994C518-3528-4ED9-BA88-8B63F9518B21}">
      <dgm:prSet/>
      <dgm:spPr/>
      <dgm:t>
        <a:bodyPr/>
        <a:lstStyle/>
        <a:p>
          <a:endParaRPr lang="en-US"/>
        </a:p>
      </dgm:t>
    </dgm:pt>
    <dgm:pt modelId="{0F56BE15-9C75-4C48-8AB4-C9AF5627BBE7}" type="sibTrans" cxnId="{7994C518-3528-4ED9-BA88-8B63F9518B21}">
      <dgm:prSet/>
      <dgm:spPr/>
      <dgm:t>
        <a:bodyPr/>
        <a:lstStyle/>
        <a:p>
          <a:endParaRPr lang="en-US"/>
        </a:p>
      </dgm:t>
    </dgm:pt>
    <dgm:pt modelId="{B0FBBEC5-F1B4-489B-B821-105AD3A7EAA7}">
      <dgm:prSet/>
      <dgm:spPr/>
      <dgm:t>
        <a:bodyPr/>
        <a:lstStyle/>
        <a:p>
          <a:r>
            <a:rPr lang="en-US" dirty="0"/>
            <a:t>Chevrolet Volt 13%</a:t>
          </a:r>
        </a:p>
      </dgm:t>
    </dgm:pt>
    <dgm:pt modelId="{23631F4E-3806-4348-A793-EC8F85ADA6AF}" type="parTrans" cxnId="{ECCD0DBB-BDF8-4C5D-99FC-17CE3AC0F969}">
      <dgm:prSet/>
      <dgm:spPr/>
      <dgm:t>
        <a:bodyPr/>
        <a:lstStyle/>
        <a:p>
          <a:endParaRPr lang="en-US"/>
        </a:p>
      </dgm:t>
    </dgm:pt>
    <dgm:pt modelId="{716BBE92-770A-4EF1-AEF2-8E045F37F901}" type="sibTrans" cxnId="{ECCD0DBB-BDF8-4C5D-99FC-17CE3AC0F969}">
      <dgm:prSet/>
      <dgm:spPr/>
      <dgm:t>
        <a:bodyPr/>
        <a:lstStyle/>
        <a:p>
          <a:endParaRPr lang="en-US"/>
        </a:p>
      </dgm:t>
    </dgm:pt>
    <dgm:pt modelId="{6A6EF185-CA15-43AE-835A-55A494AEDC87}">
      <dgm:prSet/>
      <dgm:spPr/>
      <dgm:t>
        <a:bodyPr/>
        <a:lstStyle/>
        <a:p>
          <a:r>
            <a:rPr lang="en-US" b="1" dirty="0"/>
            <a:t>In 2016 the top 3 models were:</a:t>
          </a:r>
        </a:p>
      </dgm:t>
    </dgm:pt>
    <dgm:pt modelId="{FC1D61CC-EB7D-4DAD-AD00-E9161DBF2BD5}" type="parTrans" cxnId="{2F528BCD-1EE7-4DAF-ADD5-BAF909D9A7C0}">
      <dgm:prSet/>
      <dgm:spPr/>
      <dgm:t>
        <a:bodyPr/>
        <a:lstStyle/>
        <a:p>
          <a:endParaRPr lang="en-US"/>
        </a:p>
      </dgm:t>
    </dgm:pt>
    <dgm:pt modelId="{355EA2F3-AD7C-4A27-91DC-7C6F2F2C6ADE}" type="sibTrans" cxnId="{2F528BCD-1EE7-4DAF-ADD5-BAF909D9A7C0}">
      <dgm:prSet/>
      <dgm:spPr/>
      <dgm:t>
        <a:bodyPr/>
        <a:lstStyle/>
        <a:p>
          <a:endParaRPr lang="en-US"/>
        </a:p>
      </dgm:t>
    </dgm:pt>
    <dgm:pt modelId="{E376EC6A-05EB-4969-8799-409CA929F463}">
      <dgm:prSet/>
      <dgm:spPr/>
      <dgm:t>
        <a:bodyPr/>
        <a:lstStyle/>
        <a:p>
          <a:r>
            <a:rPr lang="en-US"/>
            <a:t>Tesla Model S 20%</a:t>
          </a:r>
          <a:endParaRPr lang="en-US" dirty="0"/>
        </a:p>
      </dgm:t>
    </dgm:pt>
    <dgm:pt modelId="{DDAF27DF-35EB-4D8A-83D8-FDE4277E2FD1}" type="parTrans" cxnId="{840E3D64-4033-4E69-90F3-E371633F3073}">
      <dgm:prSet/>
      <dgm:spPr/>
      <dgm:t>
        <a:bodyPr/>
        <a:lstStyle/>
        <a:p>
          <a:endParaRPr lang="en-US"/>
        </a:p>
      </dgm:t>
    </dgm:pt>
    <dgm:pt modelId="{3CDE6115-D2ED-4B50-911A-C3D9714C4BBB}" type="sibTrans" cxnId="{840E3D64-4033-4E69-90F3-E371633F3073}">
      <dgm:prSet/>
      <dgm:spPr/>
      <dgm:t>
        <a:bodyPr/>
        <a:lstStyle/>
        <a:p>
          <a:endParaRPr lang="en-US"/>
        </a:p>
      </dgm:t>
    </dgm:pt>
    <dgm:pt modelId="{917F2153-C66D-4510-BC22-EDA10AE92632}">
      <dgm:prSet/>
      <dgm:spPr/>
      <dgm:t>
        <a:bodyPr/>
        <a:lstStyle/>
        <a:p>
          <a:r>
            <a:rPr lang="en-US"/>
            <a:t>Chevrolet Volt 17%</a:t>
          </a:r>
          <a:endParaRPr lang="en-US" dirty="0"/>
        </a:p>
      </dgm:t>
    </dgm:pt>
    <dgm:pt modelId="{6AF35E0F-59DD-4DA9-91C9-DD67F510603C}" type="parTrans" cxnId="{89A6C083-5425-4824-832A-F090ADF79CE2}">
      <dgm:prSet/>
      <dgm:spPr/>
      <dgm:t>
        <a:bodyPr/>
        <a:lstStyle/>
        <a:p>
          <a:endParaRPr lang="en-US"/>
        </a:p>
      </dgm:t>
    </dgm:pt>
    <dgm:pt modelId="{DF5A09FC-D3AE-42FB-9EA2-9C03DD0C0455}" type="sibTrans" cxnId="{89A6C083-5425-4824-832A-F090ADF79CE2}">
      <dgm:prSet/>
      <dgm:spPr/>
      <dgm:t>
        <a:bodyPr/>
        <a:lstStyle/>
        <a:p>
          <a:endParaRPr lang="en-US"/>
        </a:p>
      </dgm:t>
    </dgm:pt>
    <dgm:pt modelId="{1CC174F8-3A57-4501-BEFC-22AE5435863A}">
      <dgm:prSet/>
      <dgm:spPr/>
      <dgm:t>
        <a:bodyPr/>
        <a:lstStyle/>
        <a:p>
          <a:r>
            <a:rPr lang="en-US"/>
            <a:t>Tesla Model X 13%</a:t>
          </a:r>
          <a:endParaRPr lang="en-US" dirty="0"/>
        </a:p>
      </dgm:t>
    </dgm:pt>
    <dgm:pt modelId="{1E7ABA14-5E87-46C7-BBFC-A808730A788E}" type="parTrans" cxnId="{E7A19E3A-5E42-49EB-A032-CEAE3607B602}">
      <dgm:prSet/>
      <dgm:spPr/>
      <dgm:t>
        <a:bodyPr/>
        <a:lstStyle/>
        <a:p>
          <a:endParaRPr lang="en-US"/>
        </a:p>
      </dgm:t>
    </dgm:pt>
    <dgm:pt modelId="{748231CD-F5C2-4168-9DB1-A1F4B32D707D}" type="sibTrans" cxnId="{E7A19E3A-5E42-49EB-A032-CEAE3607B602}">
      <dgm:prSet/>
      <dgm:spPr/>
      <dgm:t>
        <a:bodyPr/>
        <a:lstStyle/>
        <a:p>
          <a:endParaRPr lang="en-US"/>
        </a:p>
      </dgm:t>
    </dgm:pt>
    <dgm:pt modelId="{A52C550A-A191-44E5-BC05-AA65097E432B}">
      <dgm:prSet/>
      <dgm:spPr/>
      <dgm:t>
        <a:bodyPr/>
        <a:lstStyle/>
        <a:p>
          <a:r>
            <a:rPr lang="en-US" b="1" dirty="0"/>
            <a:t>In 2017 the top 3 models were:</a:t>
          </a:r>
        </a:p>
      </dgm:t>
    </dgm:pt>
    <dgm:pt modelId="{FE232F01-DE8A-4237-ADEF-2880F5C5C226}" type="parTrans" cxnId="{FDBFC99F-7F00-46E1-AA11-796E8D089E1C}">
      <dgm:prSet/>
      <dgm:spPr/>
      <dgm:t>
        <a:bodyPr/>
        <a:lstStyle/>
        <a:p>
          <a:endParaRPr lang="en-US"/>
        </a:p>
      </dgm:t>
    </dgm:pt>
    <dgm:pt modelId="{01559601-44D2-42AF-B5D9-B82C15726F6C}" type="sibTrans" cxnId="{FDBFC99F-7F00-46E1-AA11-796E8D089E1C}">
      <dgm:prSet/>
      <dgm:spPr/>
      <dgm:t>
        <a:bodyPr/>
        <a:lstStyle/>
        <a:p>
          <a:endParaRPr lang="en-US"/>
        </a:p>
      </dgm:t>
    </dgm:pt>
    <dgm:pt modelId="{2A2D6664-CE63-4968-BD29-4CA9BD82CA23}">
      <dgm:prSet/>
      <dgm:spPr/>
      <dgm:t>
        <a:bodyPr/>
        <a:lstStyle/>
        <a:p>
          <a:r>
            <a:rPr lang="en-US"/>
            <a:t>Tesla Model S 18%</a:t>
          </a:r>
          <a:endParaRPr lang="en-US" dirty="0"/>
        </a:p>
      </dgm:t>
    </dgm:pt>
    <dgm:pt modelId="{D89D66C2-C5A2-4E66-AEBD-3D66E445124A}" type="parTrans" cxnId="{2AD905F1-8E75-4F2B-88A5-AF47926532EA}">
      <dgm:prSet/>
      <dgm:spPr/>
      <dgm:t>
        <a:bodyPr/>
        <a:lstStyle/>
        <a:p>
          <a:endParaRPr lang="en-US"/>
        </a:p>
      </dgm:t>
    </dgm:pt>
    <dgm:pt modelId="{576F45CF-FF88-478C-AF42-63146A32BC9F}" type="sibTrans" cxnId="{2AD905F1-8E75-4F2B-88A5-AF47926532EA}">
      <dgm:prSet/>
      <dgm:spPr/>
      <dgm:t>
        <a:bodyPr/>
        <a:lstStyle/>
        <a:p>
          <a:endParaRPr lang="en-US"/>
        </a:p>
      </dgm:t>
    </dgm:pt>
    <dgm:pt modelId="{3A0C7642-C22A-4435-9129-0A19D22B2474}">
      <dgm:prSet/>
      <dgm:spPr/>
      <dgm:t>
        <a:bodyPr/>
        <a:lstStyle/>
        <a:p>
          <a:r>
            <a:rPr lang="en-US"/>
            <a:t>Chevrolet Volt 14%</a:t>
          </a:r>
          <a:endParaRPr lang="en-US" dirty="0"/>
        </a:p>
      </dgm:t>
    </dgm:pt>
    <dgm:pt modelId="{1D4FD61A-A072-4403-9DB1-51CCDDBA5E72}" type="parTrans" cxnId="{837A6731-714D-4F91-B784-33837D96026D}">
      <dgm:prSet/>
      <dgm:spPr/>
      <dgm:t>
        <a:bodyPr/>
        <a:lstStyle/>
        <a:p>
          <a:endParaRPr lang="en-US"/>
        </a:p>
      </dgm:t>
    </dgm:pt>
    <dgm:pt modelId="{13808EA2-3DB0-4111-9FE2-004FF976BBA1}" type="sibTrans" cxnId="{837A6731-714D-4F91-B784-33837D96026D}">
      <dgm:prSet/>
      <dgm:spPr/>
      <dgm:t>
        <a:bodyPr/>
        <a:lstStyle/>
        <a:p>
          <a:endParaRPr lang="en-US"/>
        </a:p>
      </dgm:t>
    </dgm:pt>
    <dgm:pt modelId="{563E91CD-FF75-44C7-B4B5-BCC7E63AEB06}">
      <dgm:prSet/>
      <dgm:spPr/>
      <dgm:t>
        <a:bodyPr/>
        <a:lstStyle/>
        <a:p>
          <a:r>
            <a:rPr lang="en-US"/>
            <a:t>Tesla Model X 14%</a:t>
          </a:r>
          <a:endParaRPr lang="en-US" dirty="0"/>
        </a:p>
      </dgm:t>
    </dgm:pt>
    <dgm:pt modelId="{38E98F0E-8918-4809-A2FF-01D0ABF35F71}" type="parTrans" cxnId="{7ACC447A-1366-42E6-ACAC-4D150C0F0A40}">
      <dgm:prSet/>
      <dgm:spPr/>
      <dgm:t>
        <a:bodyPr/>
        <a:lstStyle/>
        <a:p>
          <a:endParaRPr lang="en-US"/>
        </a:p>
      </dgm:t>
    </dgm:pt>
    <dgm:pt modelId="{C2987DEC-5AAC-4AE3-A3A7-904DD3521CCE}" type="sibTrans" cxnId="{7ACC447A-1366-42E6-ACAC-4D150C0F0A40}">
      <dgm:prSet/>
      <dgm:spPr/>
      <dgm:t>
        <a:bodyPr/>
        <a:lstStyle/>
        <a:p>
          <a:endParaRPr lang="en-US"/>
        </a:p>
      </dgm:t>
    </dgm:pt>
    <dgm:pt modelId="{17CA4AE2-5511-4D49-B090-891BE6B2F603}">
      <dgm:prSet/>
      <dgm:spPr/>
      <dgm:t>
        <a:bodyPr/>
        <a:lstStyle/>
        <a:p>
          <a:r>
            <a:rPr lang="en-US" dirty="0"/>
            <a:t>Toyota Prius Prime 14%</a:t>
          </a:r>
        </a:p>
      </dgm:t>
    </dgm:pt>
    <dgm:pt modelId="{253A6514-9FD0-4F2A-9752-9E21DEC46538}" type="parTrans" cxnId="{A98DD363-F134-49B2-9DE1-777553BAA063}">
      <dgm:prSet/>
      <dgm:spPr/>
      <dgm:t>
        <a:bodyPr/>
        <a:lstStyle/>
        <a:p>
          <a:endParaRPr lang="en-US"/>
        </a:p>
      </dgm:t>
    </dgm:pt>
    <dgm:pt modelId="{216A85BB-7E40-4A7A-B2C6-81AC37518020}" type="sibTrans" cxnId="{A98DD363-F134-49B2-9DE1-777553BAA063}">
      <dgm:prSet/>
      <dgm:spPr/>
      <dgm:t>
        <a:bodyPr/>
        <a:lstStyle/>
        <a:p>
          <a:endParaRPr lang="en-US"/>
        </a:p>
      </dgm:t>
    </dgm:pt>
    <dgm:pt modelId="{038D2C71-C95E-44E6-A565-7012BC89DFF7}" type="pres">
      <dgm:prSet presAssocID="{83899807-C93B-48C8-BBC0-B411E4CD4EE6}" presName="Name0" presStyleCnt="0">
        <dgm:presLayoutVars>
          <dgm:dir/>
          <dgm:animLvl val="lvl"/>
          <dgm:resizeHandles val="exact"/>
        </dgm:presLayoutVars>
      </dgm:prSet>
      <dgm:spPr/>
    </dgm:pt>
    <dgm:pt modelId="{D66A2CCD-2C13-4556-B7A8-75E8E184FA12}" type="pres">
      <dgm:prSet presAssocID="{52851FB1-FF25-4BA8-931D-B313F9E2FC06}" presName="composite" presStyleCnt="0"/>
      <dgm:spPr/>
    </dgm:pt>
    <dgm:pt modelId="{89424328-C0FD-4058-B67B-1F20E262F622}" type="pres">
      <dgm:prSet presAssocID="{52851FB1-FF25-4BA8-931D-B313F9E2FC06}" presName="parTx" presStyleLbl="alignNode1" presStyleIdx="0" presStyleCnt="3">
        <dgm:presLayoutVars>
          <dgm:chMax val="0"/>
          <dgm:chPref val="0"/>
          <dgm:bulletEnabled val="1"/>
        </dgm:presLayoutVars>
      </dgm:prSet>
      <dgm:spPr/>
    </dgm:pt>
    <dgm:pt modelId="{FFB9B7A1-6471-41C9-83A0-B021D9139405}" type="pres">
      <dgm:prSet presAssocID="{52851FB1-FF25-4BA8-931D-B313F9E2FC06}" presName="desTx" presStyleLbl="alignAccFollowNode1" presStyleIdx="0" presStyleCnt="3">
        <dgm:presLayoutVars>
          <dgm:bulletEnabled val="1"/>
        </dgm:presLayoutVars>
      </dgm:prSet>
      <dgm:spPr/>
    </dgm:pt>
    <dgm:pt modelId="{1ADF7D52-F8A2-4C07-A6BB-020785208649}" type="pres">
      <dgm:prSet presAssocID="{0603088F-ED90-4CFA-85CD-FB3AD52EB2EA}" presName="space" presStyleCnt="0"/>
      <dgm:spPr/>
    </dgm:pt>
    <dgm:pt modelId="{84CADEFE-5F49-47F0-A491-222674322E6E}" type="pres">
      <dgm:prSet presAssocID="{6A96D550-D2FD-403C-8872-4BDD373D4A44}" presName="composite" presStyleCnt="0"/>
      <dgm:spPr/>
    </dgm:pt>
    <dgm:pt modelId="{70EA58C5-824C-4073-A209-6650FEDE6F33}" type="pres">
      <dgm:prSet presAssocID="{6A96D550-D2FD-403C-8872-4BDD373D4A44}" presName="parTx" presStyleLbl="alignNode1" presStyleIdx="1" presStyleCnt="3">
        <dgm:presLayoutVars>
          <dgm:chMax val="0"/>
          <dgm:chPref val="0"/>
          <dgm:bulletEnabled val="1"/>
        </dgm:presLayoutVars>
      </dgm:prSet>
      <dgm:spPr/>
    </dgm:pt>
    <dgm:pt modelId="{81D20B71-2727-4171-85C2-AD429EC4D044}" type="pres">
      <dgm:prSet presAssocID="{6A96D550-D2FD-403C-8872-4BDD373D4A44}" presName="desTx" presStyleLbl="alignAccFollowNode1" presStyleIdx="1" presStyleCnt="3">
        <dgm:presLayoutVars>
          <dgm:bulletEnabled val="1"/>
        </dgm:presLayoutVars>
      </dgm:prSet>
      <dgm:spPr/>
    </dgm:pt>
    <dgm:pt modelId="{44E23428-D3D3-48D7-A3F8-0A6FF568957A}" type="pres">
      <dgm:prSet presAssocID="{6196ADA2-DEAF-4DB2-B884-46433663FA05}" presName="space" presStyleCnt="0"/>
      <dgm:spPr/>
    </dgm:pt>
    <dgm:pt modelId="{9132571F-BD6C-4D30-9E82-61637F4F257F}" type="pres">
      <dgm:prSet presAssocID="{85B64AE8-136E-48EC-AB11-6929E71CD6FA}" presName="composite" presStyleCnt="0"/>
      <dgm:spPr/>
    </dgm:pt>
    <dgm:pt modelId="{ACB48C48-1025-4616-835B-61EE6CF232A5}" type="pres">
      <dgm:prSet presAssocID="{85B64AE8-136E-48EC-AB11-6929E71CD6FA}" presName="parTx" presStyleLbl="alignNode1" presStyleIdx="2" presStyleCnt="3">
        <dgm:presLayoutVars>
          <dgm:chMax val="0"/>
          <dgm:chPref val="0"/>
          <dgm:bulletEnabled val="1"/>
        </dgm:presLayoutVars>
      </dgm:prSet>
      <dgm:spPr/>
    </dgm:pt>
    <dgm:pt modelId="{3806DA44-E086-44E2-8EF9-BD01E590694E}" type="pres">
      <dgm:prSet presAssocID="{85B64AE8-136E-48EC-AB11-6929E71CD6FA}" presName="desTx" presStyleLbl="alignAccFollowNode1" presStyleIdx="2" presStyleCnt="3">
        <dgm:presLayoutVars>
          <dgm:bulletEnabled val="1"/>
        </dgm:presLayoutVars>
      </dgm:prSet>
      <dgm:spPr/>
    </dgm:pt>
  </dgm:ptLst>
  <dgm:cxnLst>
    <dgm:cxn modelId="{F9839801-E5E7-4E3E-B5D5-B7D659D3DD27}" srcId="{71E88617-61F2-4CDC-B3BA-CE9374AD2933}" destId="{B6565700-B313-4494-A9A3-6432D8174673}" srcOrd="0" destOrd="0" parTransId="{A401EB97-6B85-423C-9647-4891C090AD4C}" sibTransId="{9F14178D-CD6D-4F8E-8A8E-FE5E136D9ECF}"/>
    <dgm:cxn modelId="{C5BA3403-5F4C-4B89-BCF0-577EB2AA24F7}" srcId="{6A96D550-D2FD-403C-8872-4BDD373D4A44}" destId="{71E88617-61F2-4CDC-B3BA-CE9374AD2933}" srcOrd="0" destOrd="0" parTransId="{480E64B3-25CF-4B08-B566-F27FB9631013}" sibTransId="{84715E2F-718B-4784-9209-7B363BC8A185}"/>
    <dgm:cxn modelId="{A488D206-2BE3-4479-93AE-F5FC704B501D}" srcId="{BBBE7D01-45B3-4137-BAC1-043AB2417EB7}" destId="{3CF53FAB-3EE5-484E-B562-F39DB38D8BC7}" srcOrd="0" destOrd="0" parTransId="{76218EC2-E849-4F42-9D44-A6F162CAE122}" sibTransId="{709D582C-48B9-413A-8089-6598A4450471}"/>
    <dgm:cxn modelId="{17D04A07-DA18-4888-BB12-ADF5A70F3DE5}" type="presOf" srcId="{E4FAE6FD-2757-49EF-A3D9-E9A4A2FE1FFB}" destId="{81D20B71-2727-4171-85C2-AD429EC4D044}" srcOrd="0" destOrd="12" presId="urn:microsoft.com/office/officeart/2005/8/layout/hList1"/>
    <dgm:cxn modelId="{B8EA0B0D-3DE1-4FEB-9345-779C13B0194C}" srcId="{4FB7421A-D10B-47FA-9410-D3D643DE6289}" destId="{20A4EEED-AD5D-44D7-8863-4DBE492CCC4E}" srcOrd="1" destOrd="0" parTransId="{313EAB25-C62F-4D4F-B85E-74E0DD6D96F5}" sibTransId="{3E4ED46B-464D-4E3A-BBA8-8D58B001EB20}"/>
    <dgm:cxn modelId="{4A0EB113-2E3F-4575-A3EF-6404F0201E50}" type="presOf" srcId="{8F38376F-A758-491C-A446-1D4ECD47D11F}" destId="{81D20B71-2727-4171-85C2-AD429EC4D044}" srcOrd="0" destOrd="10" presId="urn:microsoft.com/office/officeart/2005/8/layout/hList1"/>
    <dgm:cxn modelId="{7994C518-3528-4ED9-BA88-8B63F9518B21}" srcId="{DED5EC82-F88D-44D8-AE7E-FE38492C298C}" destId="{3C7D96BF-A473-4CF3-9007-1C4C2EE0E147}" srcOrd="1" destOrd="0" parTransId="{67D6C1A4-0C58-4E7C-B3FE-894AD93DEA0B}" sibTransId="{0F56BE15-9C75-4C48-8AB4-C9AF5627BBE7}"/>
    <dgm:cxn modelId="{0892FC20-7379-454A-803C-A0976D624CA9}" type="presOf" srcId="{71E88617-61F2-4CDC-B3BA-CE9374AD2933}" destId="{81D20B71-2727-4171-85C2-AD429EC4D044}" srcOrd="0" destOrd="0" presId="urn:microsoft.com/office/officeart/2005/8/layout/hList1"/>
    <dgm:cxn modelId="{CC364C22-135E-4835-A9E0-7B31944398A4}" type="presOf" srcId="{B28C5894-BBEC-4165-95FF-56B3E7053CE9}" destId="{FFB9B7A1-6471-41C9-83A0-B021D9139405}" srcOrd="0" destOrd="5" presId="urn:microsoft.com/office/officeart/2005/8/layout/hList1"/>
    <dgm:cxn modelId="{CDFC1423-8801-47C9-95F3-051FD16E9D8E}" srcId="{DED5EC82-F88D-44D8-AE7E-FE38492C298C}" destId="{FB5E5890-B7BE-488B-935F-122E18B59001}" srcOrd="0" destOrd="0" parTransId="{571A8094-0C4F-412E-8CD7-19D8744FC0FD}" sibTransId="{6E35FB17-1A54-42D0-AB9D-5BA29C194134}"/>
    <dgm:cxn modelId="{B61BE825-980A-4885-BE7D-40F736AF30EC}" srcId="{83899807-C93B-48C8-BBC0-B411E4CD4EE6}" destId="{85B64AE8-136E-48EC-AB11-6929E71CD6FA}" srcOrd="2" destOrd="0" parTransId="{7245A97B-3DFD-42DD-BA59-A896037DE527}" sibTransId="{C5C94E59-DC7F-4844-9F1B-FBAB31578C47}"/>
    <dgm:cxn modelId="{6863D327-2653-4BC3-9621-81E2229E6606}" srcId="{52851FB1-FF25-4BA8-931D-B313F9E2FC06}" destId="{C9CA2BFD-6F84-4718-B14F-C4D6BCC1A01A}" srcOrd="2" destOrd="0" parTransId="{6E606067-AA94-4D2B-B53B-9E0BD27AFF83}" sibTransId="{2B8F8F45-B82C-48E5-AE59-1B0D65BD1C71}"/>
    <dgm:cxn modelId="{C130A32F-E976-4D71-ABAC-4F13BF807ADF}" type="presOf" srcId="{B4D85E9E-A89E-48EA-8910-6E0EEC3A0950}" destId="{81D20B71-2727-4171-85C2-AD429EC4D044}" srcOrd="0" destOrd="7" presId="urn:microsoft.com/office/officeart/2005/8/layout/hList1"/>
    <dgm:cxn modelId="{27EFB230-0484-44F4-BA35-F4332D4E96B9}" srcId="{83899807-C93B-48C8-BBC0-B411E4CD4EE6}" destId="{6A96D550-D2FD-403C-8872-4BDD373D4A44}" srcOrd="1" destOrd="0" parTransId="{6D6A3BD3-5459-4086-97AE-828AF445CC59}" sibTransId="{6196ADA2-DEAF-4DB2-B884-46433663FA05}"/>
    <dgm:cxn modelId="{837A6731-714D-4F91-B784-33837D96026D}" srcId="{A52C550A-A191-44E5-BC05-AA65097E432B}" destId="{3A0C7642-C22A-4435-9129-0A19D22B2474}" srcOrd="1" destOrd="0" parTransId="{1D4FD61A-A072-4403-9DB1-51CCDDBA5E72}" sibTransId="{13808EA2-3DB0-4111-9FE2-004FF976BBA1}"/>
    <dgm:cxn modelId="{33111F37-AC2B-42EF-92C7-C364A2C86C99}" srcId="{4FB7421A-D10B-47FA-9410-D3D643DE6289}" destId="{B28C5894-BBEC-4165-95FF-56B3E7053CE9}" srcOrd="0" destOrd="0" parTransId="{E8BC9AAE-33AA-4971-8894-B6E8ACA3DB3A}" sibTransId="{CCF955F4-B1BD-4E6F-849C-A0C74456FDBE}"/>
    <dgm:cxn modelId="{4014FF37-E059-462B-80D6-0A1D372772C1}" srcId="{2FCBA738-9856-4B86-A088-8F16A0C7F767}" destId="{9D0ADF23-94A7-4622-B208-23CE314467F8}" srcOrd="0" destOrd="0" parTransId="{A83C9601-88FA-4ECA-9779-B9A8992E1FCB}" sibTransId="{EA26AF29-E584-4EC2-A13C-3224F2B16E65}"/>
    <dgm:cxn modelId="{E7A19E3A-5E42-49EB-A032-CEAE3607B602}" srcId="{6A6EF185-CA15-43AE-835A-55A494AEDC87}" destId="{1CC174F8-3A57-4501-BEFC-22AE5435863A}" srcOrd="2" destOrd="0" parTransId="{1E7ABA14-5E87-46C7-BBFC-A808730A788E}" sibTransId="{748231CD-F5C2-4168-9DB1-A1F4B32D707D}"/>
    <dgm:cxn modelId="{302C803B-BB75-4975-955B-2B4673AD6F03}" srcId="{C9CA2BFD-6F84-4718-B14F-C4D6BCC1A01A}" destId="{E4552466-8B04-48C7-B3B0-280788129FBE}" srcOrd="0" destOrd="0" parTransId="{2BB41339-79E2-4A1D-8CD6-E655E31CB674}" sibTransId="{953BE8BD-8041-4BC9-A3EA-3AF995EE782A}"/>
    <dgm:cxn modelId="{3D30963C-E1AD-4FE7-A5B2-E819F1A34628}" srcId="{83899807-C93B-48C8-BBC0-B411E4CD4EE6}" destId="{52851FB1-FF25-4BA8-931D-B313F9E2FC06}" srcOrd="0" destOrd="0" parTransId="{F9A210D7-FA42-4650-8879-571D254262F9}" sibTransId="{0603088F-ED90-4CFA-85CD-FB3AD52EB2EA}"/>
    <dgm:cxn modelId="{8709D53D-9617-4A41-B7CE-170ED1F955B9}" srcId="{6A96D550-D2FD-403C-8872-4BDD373D4A44}" destId="{2FCBA738-9856-4B86-A088-8F16A0C7F767}" srcOrd="1" destOrd="0" parTransId="{109FBE12-47AA-4E4C-B722-D9BDAA201A7B}" sibTransId="{60670D3B-784E-4513-BB03-E9B67D1090D8}"/>
    <dgm:cxn modelId="{6BF1715F-E012-4E50-B2FF-D942E1A68F16}" type="presOf" srcId="{408BADB2-B7AB-4C07-951F-4EF8715C14B3}" destId="{FFB9B7A1-6471-41C9-83A0-B021D9139405}" srcOrd="0" destOrd="0" presId="urn:microsoft.com/office/officeart/2005/8/layout/hList1"/>
    <dgm:cxn modelId="{A98DD363-F134-49B2-9DE1-777553BAA063}" srcId="{A52C550A-A191-44E5-BC05-AA65097E432B}" destId="{17CA4AE2-5511-4D49-B090-891BE6B2F603}" srcOrd="3" destOrd="0" parTransId="{253A6514-9FD0-4F2A-9752-9E21DEC46538}" sibTransId="{216A85BB-7E40-4A7A-B2C6-81AC37518020}"/>
    <dgm:cxn modelId="{840E3D64-4033-4E69-90F3-E371633F3073}" srcId="{6A6EF185-CA15-43AE-835A-55A494AEDC87}" destId="{E376EC6A-05EB-4969-8799-409CA929F463}" srcOrd="0" destOrd="0" parTransId="{DDAF27DF-35EB-4D8A-83D8-FDE4277E2FD1}" sibTransId="{3CDE6115-D2ED-4B50-911A-C3D9714C4BBB}"/>
    <dgm:cxn modelId="{8CF15F64-130A-4AF3-A1FA-B4FB3C4E3B8D}" type="presOf" srcId="{E80283B1-5696-4AA0-8D5E-693FE9A5E9CA}" destId="{FFB9B7A1-6471-41C9-83A0-B021D9139405}" srcOrd="0" destOrd="10" presId="urn:microsoft.com/office/officeart/2005/8/layout/hList1"/>
    <dgm:cxn modelId="{12333245-3C22-4EBB-8637-FF823616C673}" srcId="{BBBE7D01-45B3-4137-BAC1-043AB2417EB7}" destId="{E4FAE6FD-2757-49EF-A3D9-E9A4A2FE1FFB}" srcOrd="3" destOrd="0" parTransId="{46C2E640-B7D0-473D-A0B0-C2CC7EEC7B15}" sibTransId="{75D96F15-1E25-4D78-90EE-BD1BE3F2BDD1}"/>
    <dgm:cxn modelId="{06BEE145-9421-4D27-A794-EE374DE3C4D2}" type="presOf" srcId="{D6FEE979-C17D-47FA-8773-B6C6E90273BE}" destId="{81D20B71-2727-4171-85C2-AD429EC4D044}" srcOrd="0" destOrd="2" presId="urn:microsoft.com/office/officeart/2005/8/layout/hList1"/>
    <dgm:cxn modelId="{EA549466-2B9C-4BA6-8F58-ADBBB41E0012}" type="presOf" srcId="{20A4EEED-AD5D-44D7-8863-4DBE492CCC4E}" destId="{FFB9B7A1-6471-41C9-83A0-B021D9139405}" srcOrd="0" destOrd="6" presId="urn:microsoft.com/office/officeart/2005/8/layout/hList1"/>
    <dgm:cxn modelId="{B0ABCE46-677D-42AC-BC91-55DD3BF47665}" srcId="{71E88617-61F2-4CDC-B3BA-CE9374AD2933}" destId="{CCCC3D18-CC08-4389-906F-5EE24D58DE22}" srcOrd="2" destOrd="0" parTransId="{6B7022B1-FA21-4710-8449-66146AF65247}" sibTransId="{9313735E-B90C-40FD-811B-BB7C52AD0EBE}"/>
    <dgm:cxn modelId="{2F511F67-D0A7-44C5-B36A-09975AB389EF}" srcId="{52851FB1-FF25-4BA8-931D-B313F9E2FC06}" destId="{408BADB2-B7AB-4C07-951F-4EF8715C14B3}" srcOrd="0" destOrd="0" parTransId="{5EE424B7-AE12-4B14-BCF8-CFDDE0AFE977}" sibTransId="{B10E113C-3F07-4778-8098-25AC944BFB04}"/>
    <dgm:cxn modelId="{2F00C367-6C6D-44D6-8933-0E173B550FA2}" type="presOf" srcId="{3C7D96BF-A473-4CF3-9007-1C4C2EE0E147}" destId="{3806DA44-E086-44E2-8EF9-BD01E590694E}" srcOrd="0" destOrd="2" presId="urn:microsoft.com/office/officeart/2005/8/layout/hList1"/>
    <dgm:cxn modelId="{A6691A4A-650A-4D2E-9AA3-E6B26A0F58DA}" type="presOf" srcId="{52851FB1-FF25-4BA8-931D-B313F9E2FC06}" destId="{89424328-C0FD-4058-B67B-1F20E262F622}" srcOrd="0" destOrd="0" presId="urn:microsoft.com/office/officeart/2005/8/layout/hList1"/>
    <dgm:cxn modelId="{AF39524B-52AD-4E97-894A-35F9BFFEEB74}" srcId="{408BADB2-B7AB-4C07-951F-4EF8715C14B3}" destId="{AA59AED4-AD1A-4FDE-8963-CB6C141DC905}" srcOrd="0" destOrd="0" parTransId="{AA70F636-F4E3-44E7-BA3C-6A23E40B2C59}" sibTransId="{73DA9802-B85A-4773-ADDB-1ABA1A1FB8DD}"/>
    <dgm:cxn modelId="{41F6256C-B073-45CE-97D8-6C7E611E737B}" type="presOf" srcId="{85B64AE8-136E-48EC-AB11-6929E71CD6FA}" destId="{ACB48C48-1025-4616-835B-61EE6CF232A5}" srcOrd="0" destOrd="0" presId="urn:microsoft.com/office/officeart/2005/8/layout/hList1"/>
    <dgm:cxn modelId="{8703234D-DD36-424F-8886-6858040F2D5D}" srcId="{52851FB1-FF25-4BA8-931D-B313F9E2FC06}" destId="{4FB7421A-D10B-47FA-9410-D3D643DE6289}" srcOrd="1" destOrd="0" parTransId="{3FA74FCF-F018-45C8-B778-48721063C1FC}" sibTransId="{1E0DF6F4-05F5-4913-8BB4-CB5A11B879B2}"/>
    <dgm:cxn modelId="{3134414D-15F6-48D6-828B-7481F63DA523}" type="presOf" srcId="{BBBE7D01-45B3-4137-BAC1-043AB2417EB7}" destId="{81D20B71-2727-4171-85C2-AD429EC4D044}" srcOrd="0" destOrd="8" presId="urn:microsoft.com/office/officeart/2005/8/layout/hList1"/>
    <dgm:cxn modelId="{251D9F6D-A05D-4697-8ACA-609ED79912CE}" type="presOf" srcId="{3CF53FAB-3EE5-484E-B562-F39DB38D8BC7}" destId="{81D20B71-2727-4171-85C2-AD429EC4D044}" srcOrd="0" destOrd="9" presId="urn:microsoft.com/office/officeart/2005/8/layout/hList1"/>
    <dgm:cxn modelId="{BA608C50-92F0-4BFB-950F-40904896224A}" srcId="{4FB7421A-D10B-47FA-9410-D3D643DE6289}" destId="{3EB33910-F27E-4B43-A328-AE5508BA6FB6}" srcOrd="2" destOrd="0" parTransId="{E311D489-4C03-4639-925F-4CB8BEF973FB}" sibTransId="{0B3ABB43-5056-4548-BCA5-6E0B34040064}"/>
    <dgm:cxn modelId="{4DA3A072-8492-405F-8538-45BCC25BAC58}" type="presOf" srcId="{815FE99A-061E-4CA5-B721-EC80431F469A}" destId="{81D20B71-2727-4171-85C2-AD429EC4D044}" srcOrd="0" destOrd="11" presId="urn:microsoft.com/office/officeart/2005/8/layout/hList1"/>
    <dgm:cxn modelId="{E7442053-731B-44AF-B4E4-D27CBD637F93}" type="presOf" srcId="{6A96D550-D2FD-403C-8872-4BDD373D4A44}" destId="{70EA58C5-824C-4073-A209-6650FEDE6F33}" srcOrd="0" destOrd="0" presId="urn:microsoft.com/office/officeart/2005/8/layout/hList1"/>
    <dgm:cxn modelId="{83092173-7324-4284-8FAF-8CFCBFC3C9B8}" type="presOf" srcId="{B6565700-B313-4494-A9A3-6432D8174673}" destId="{81D20B71-2727-4171-85C2-AD429EC4D044}" srcOrd="0" destOrd="1" presId="urn:microsoft.com/office/officeart/2005/8/layout/hList1"/>
    <dgm:cxn modelId="{24612D53-D9F8-4DA5-88DF-A90E42138783}" type="presOf" srcId="{E376EC6A-05EB-4969-8799-409CA929F463}" destId="{3806DA44-E086-44E2-8EF9-BD01E590694E}" srcOrd="0" destOrd="5" presId="urn:microsoft.com/office/officeart/2005/8/layout/hList1"/>
    <dgm:cxn modelId="{480EE774-3B49-4FC2-861C-D7FB04A798DB}" type="presOf" srcId="{2FCBA738-9856-4B86-A088-8F16A0C7F767}" destId="{81D20B71-2727-4171-85C2-AD429EC4D044}" srcOrd="0" destOrd="4" presId="urn:microsoft.com/office/officeart/2005/8/layout/hList1"/>
    <dgm:cxn modelId="{83FB0256-D2CA-4305-B82F-7FBFA64FFE8F}" srcId="{2FCBA738-9856-4B86-A088-8F16A0C7F767}" destId="{E588B5A3-A0FB-4627-BD8A-B4D72AB0F12E}" srcOrd="1" destOrd="0" parTransId="{3FB98898-2DBC-4E3A-9526-9EEEAED35C88}" sibTransId="{A2C9E058-8588-424B-98A9-EB5F082EB0C7}"/>
    <dgm:cxn modelId="{DA908478-7105-46E6-BC06-F49FD9F75656}" srcId="{71E88617-61F2-4CDC-B3BA-CE9374AD2933}" destId="{D6FEE979-C17D-47FA-8773-B6C6E90273BE}" srcOrd="1" destOrd="0" parTransId="{442EF874-3AEC-4C37-8BD8-51B99EF0E69E}" sibTransId="{EC5B3E9F-BADB-4CA1-8390-39C1BD8816ED}"/>
    <dgm:cxn modelId="{B76D9478-1AE4-4800-8CCE-F42FE8FDED88}" srcId="{C9CA2BFD-6F84-4718-B14F-C4D6BCC1A01A}" destId="{E80283B1-5696-4AA0-8D5E-693FE9A5E9CA}" srcOrd="1" destOrd="0" parTransId="{9FB1BD9F-49A4-4F93-BC6F-D2711C016380}" sibTransId="{31F2D6F7-1A03-4AF0-A4ED-0040D4BDCF92}"/>
    <dgm:cxn modelId="{7ACC447A-1366-42E6-ACAC-4D150C0F0A40}" srcId="{A52C550A-A191-44E5-BC05-AA65097E432B}" destId="{563E91CD-FF75-44C7-B4B5-BCC7E63AEB06}" srcOrd="2" destOrd="0" parTransId="{38E98F0E-8918-4809-A2FF-01D0ABF35F71}" sibTransId="{C2987DEC-5AAC-4AE3-A3A7-904DD3521CCE}"/>
    <dgm:cxn modelId="{FCABA17C-9B1E-4A86-B3AD-F6B45E367290}" srcId="{BBBE7D01-45B3-4137-BAC1-043AB2417EB7}" destId="{815FE99A-061E-4CA5-B721-EC80431F469A}" srcOrd="2" destOrd="0" parTransId="{825116DE-EAAF-4407-9C4D-B4B6E193DAD2}" sibTransId="{72E196D7-C76F-46AA-87D8-E3A52B4E8802}"/>
    <dgm:cxn modelId="{89A6C083-5425-4824-832A-F090ADF79CE2}" srcId="{6A6EF185-CA15-43AE-835A-55A494AEDC87}" destId="{917F2153-C66D-4510-BC22-EDA10AE92632}" srcOrd="1" destOrd="0" parTransId="{6AF35E0F-59DD-4DA9-91C9-DD67F510603C}" sibTransId="{DF5A09FC-D3AE-42FB-9EA2-9C03DD0C0455}"/>
    <dgm:cxn modelId="{3622E58F-9651-4001-9426-7E3C78350033}" type="presOf" srcId="{AA59AED4-AD1A-4FDE-8963-CB6C141DC905}" destId="{FFB9B7A1-6471-41C9-83A0-B021D9139405}" srcOrd="0" destOrd="1" presId="urn:microsoft.com/office/officeart/2005/8/layout/hList1"/>
    <dgm:cxn modelId="{18C35398-ED87-4319-B7B9-30EFF5FA8E33}" type="presOf" srcId="{3A0C7642-C22A-4435-9129-0A19D22B2474}" destId="{3806DA44-E086-44E2-8EF9-BD01E590694E}" srcOrd="0" destOrd="10" presId="urn:microsoft.com/office/officeart/2005/8/layout/hList1"/>
    <dgm:cxn modelId="{15EA7B9B-F93E-42BB-A95E-10BC54FA6AA0}" type="presOf" srcId="{6A6EF185-CA15-43AE-835A-55A494AEDC87}" destId="{3806DA44-E086-44E2-8EF9-BD01E590694E}" srcOrd="0" destOrd="4" presId="urn:microsoft.com/office/officeart/2005/8/layout/hList1"/>
    <dgm:cxn modelId="{22A95B9C-0669-480C-A604-745F4915ED06}" type="presOf" srcId="{4FB7421A-D10B-47FA-9410-D3D643DE6289}" destId="{FFB9B7A1-6471-41C9-83A0-B021D9139405}" srcOrd="0" destOrd="4" presId="urn:microsoft.com/office/officeart/2005/8/layout/hList1"/>
    <dgm:cxn modelId="{3CD37E9C-D0E2-4190-B5DF-306B92F6CD11}" type="presOf" srcId="{C9CA2BFD-6F84-4718-B14F-C4D6BCC1A01A}" destId="{FFB9B7A1-6471-41C9-83A0-B021D9139405}" srcOrd="0" destOrd="8" presId="urn:microsoft.com/office/officeart/2005/8/layout/hList1"/>
    <dgm:cxn modelId="{A5A0C09C-B8A6-418C-8A99-5C3A3084862F}" type="presOf" srcId="{B0FBBEC5-F1B4-489B-B821-105AD3A7EAA7}" destId="{3806DA44-E086-44E2-8EF9-BD01E590694E}" srcOrd="0" destOrd="3" presId="urn:microsoft.com/office/officeart/2005/8/layout/hList1"/>
    <dgm:cxn modelId="{FDBFC99F-7F00-46E1-AA11-796E8D089E1C}" srcId="{85B64AE8-136E-48EC-AB11-6929E71CD6FA}" destId="{A52C550A-A191-44E5-BC05-AA65097E432B}" srcOrd="2" destOrd="0" parTransId="{FE232F01-DE8A-4237-ADEF-2880F5C5C226}" sibTransId="{01559601-44D2-42AF-B5D9-B82C15726F6C}"/>
    <dgm:cxn modelId="{F25EC1A3-23B1-4DE5-864D-F4002A6709C7}" type="presOf" srcId="{917F2153-C66D-4510-BC22-EDA10AE92632}" destId="{3806DA44-E086-44E2-8EF9-BD01E590694E}" srcOrd="0" destOrd="6" presId="urn:microsoft.com/office/officeart/2005/8/layout/hList1"/>
    <dgm:cxn modelId="{1EE9CCAD-240D-4462-AD74-D282D7087886}" type="presOf" srcId="{563E91CD-FF75-44C7-B4B5-BCC7E63AEB06}" destId="{3806DA44-E086-44E2-8EF9-BD01E590694E}" srcOrd="0" destOrd="11" presId="urn:microsoft.com/office/officeart/2005/8/layout/hList1"/>
    <dgm:cxn modelId="{2F7CA3B6-FB89-4B1E-A894-9C7D277063E2}" srcId="{2FCBA738-9856-4B86-A088-8F16A0C7F767}" destId="{B4D85E9E-A89E-48EA-8910-6E0EEC3A0950}" srcOrd="2" destOrd="0" parTransId="{5412F42C-DA77-4D4E-A9C1-AB7CFED72792}" sibTransId="{EF9D906F-B664-43A4-B264-7CC901E4A4DC}"/>
    <dgm:cxn modelId="{BC18B1B6-BFEB-4811-84A8-EDC3E147FF91}" srcId="{C9CA2BFD-6F84-4718-B14F-C4D6BCC1A01A}" destId="{589628E4-4726-4696-B57B-07E4DD812867}" srcOrd="2" destOrd="0" parTransId="{A9D3F178-69A1-4B6D-87FE-02D8CFC34ABC}" sibTransId="{9A375F80-C3CC-48CB-AA26-854A569449DD}"/>
    <dgm:cxn modelId="{ECCD0DBB-BDF8-4C5D-99FC-17CE3AC0F969}" srcId="{DED5EC82-F88D-44D8-AE7E-FE38492C298C}" destId="{B0FBBEC5-F1B4-489B-B821-105AD3A7EAA7}" srcOrd="2" destOrd="0" parTransId="{23631F4E-3806-4348-A793-EC8F85ADA6AF}" sibTransId="{716BBE92-770A-4EF1-AEF2-8E045F37F901}"/>
    <dgm:cxn modelId="{B5E561BB-3610-461A-96A1-C266B3F5C9AE}" srcId="{BBBE7D01-45B3-4137-BAC1-043AB2417EB7}" destId="{8F38376F-A758-491C-A446-1D4ECD47D11F}" srcOrd="1" destOrd="0" parTransId="{27530B6D-9CC2-47A4-952A-77259FE9AF73}" sibTransId="{4D925A9D-CAFD-4CCB-BD05-EB93AA864F15}"/>
    <dgm:cxn modelId="{2BC610BC-381F-4FD4-9C1B-818215670112}" type="presOf" srcId="{3EB33910-F27E-4B43-A328-AE5508BA6FB6}" destId="{FFB9B7A1-6471-41C9-83A0-B021D9139405}" srcOrd="0" destOrd="7" presId="urn:microsoft.com/office/officeart/2005/8/layout/hList1"/>
    <dgm:cxn modelId="{C60562BD-16B4-455B-BDFB-4D3C0C6E707B}" type="presOf" srcId="{589628E4-4726-4696-B57B-07E4DD812867}" destId="{FFB9B7A1-6471-41C9-83A0-B021D9139405}" srcOrd="0" destOrd="11" presId="urn:microsoft.com/office/officeart/2005/8/layout/hList1"/>
    <dgm:cxn modelId="{691412C1-5825-4B92-8543-DC53E286EB10}" type="presOf" srcId="{E4552466-8B04-48C7-B3B0-280788129FBE}" destId="{FFB9B7A1-6471-41C9-83A0-B021D9139405}" srcOrd="0" destOrd="9" presId="urn:microsoft.com/office/officeart/2005/8/layout/hList1"/>
    <dgm:cxn modelId="{23A764C9-28E5-4919-B499-918753D29D8D}" type="presOf" srcId="{1CC174F8-3A57-4501-BEFC-22AE5435863A}" destId="{3806DA44-E086-44E2-8EF9-BD01E590694E}" srcOrd="0" destOrd="7" presId="urn:microsoft.com/office/officeart/2005/8/layout/hList1"/>
    <dgm:cxn modelId="{5D1876CB-E990-4E9D-A7DA-0700C4924FCF}" type="presOf" srcId="{1F6414FC-D25F-4A92-A69D-01318182875F}" destId="{FFB9B7A1-6471-41C9-83A0-B021D9139405}" srcOrd="0" destOrd="3" presId="urn:microsoft.com/office/officeart/2005/8/layout/hList1"/>
    <dgm:cxn modelId="{2F528BCD-1EE7-4DAF-ADD5-BAF909D9A7C0}" srcId="{85B64AE8-136E-48EC-AB11-6929E71CD6FA}" destId="{6A6EF185-CA15-43AE-835A-55A494AEDC87}" srcOrd="1" destOrd="0" parTransId="{FC1D61CC-EB7D-4DAD-AD00-E9161DBF2BD5}" sibTransId="{355EA2F3-AD7C-4A27-91DC-7C6F2F2C6ADE}"/>
    <dgm:cxn modelId="{9097DDD0-A442-4C04-B607-0A57BFF6039D}" type="presOf" srcId="{C9A7979F-F0D2-4D2C-82FA-D84A534D6825}" destId="{FFB9B7A1-6471-41C9-83A0-B021D9139405}" srcOrd="0" destOrd="2" presId="urn:microsoft.com/office/officeart/2005/8/layout/hList1"/>
    <dgm:cxn modelId="{061627D5-D676-4815-BB26-3CA060C73551}" srcId="{408BADB2-B7AB-4C07-951F-4EF8715C14B3}" destId="{1F6414FC-D25F-4A92-A69D-01318182875F}" srcOrd="2" destOrd="0" parTransId="{B1A182E8-883D-4C89-9324-88A53EF4635A}" sibTransId="{73BB5825-A1B8-466F-ACB8-710B7AD63C56}"/>
    <dgm:cxn modelId="{5379C3D5-F42D-4DB1-A8A8-932394EB3D06}" type="presOf" srcId="{CCCC3D18-CC08-4389-906F-5EE24D58DE22}" destId="{81D20B71-2727-4171-85C2-AD429EC4D044}" srcOrd="0" destOrd="3" presId="urn:microsoft.com/office/officeart/2005/8/layout/hList1"/>
    <dgm:cxn modelId="{5B635CDC-6BBA-410C-960E-BB3BB41E7F4A}" type="presOf" srcId="{83899807-C93B-48C8-BBC0-B411E4CD4EE6}" destId="{038D2C71-C95E-44E6-A565-7012BC89DFF7}" srcOrd="0" destOrd="0" presId="urn:microsoft.com/office/officeart/2005/8/layout/hList1"/>
    <dgm:cxn modelId="{130EA5DD-DBC3-420C-8BE6-F813E4B1C09E}" srcId="{408BADB2-B7AB-4C07-951F-4EF8715C14B3}" destId="{C9A7979F-F0D2-4D2C-82FA-D84A534D6825}" srcOrd="1" destOrd="0" parTransId="{3647564B-814A-4A6B-9330-C5903E3EFA59}" sibTransId="{86E92EC2-0D5A-4D0C-95EA-418031B158DF}"/>
    <dgm:cxn modelId="{8093AADE-9E45-4AD2-9BB6-526DB4CCB66F}" type="presOf" srcId="{E588B5A3-A0FB-4627-BD8A-B4D72AB0F12E}" destId="{81D20B71-2727-4171-85C2-AD429EC4D044}" srcOrd="0" destOrd="6" presId="urn:microsoft.com/office/officeart/2005/8/layout/hList1"/>
    <dgm:cxn modelId="{00045CE0-B609-4953-83D1-1FC1E85F3704}" type="presOf" srcId="{17CA4AE2-5511-4D49-B090-891BE6B2F603}" destId="{3806DA44-E086-44E2-8EF9-BD01E590694E}" srcOrd="0" destOrd="12" presId="urn:microsoft.com/office/officeart/2005/8/layout/hList1"/>
    <dgm:cxn modelId="{A343D2E0-DFEA-4776-B1B7-EFCA5E2506FA}" type="presOf" srcId="{DED5EC82-F88D-44D8-AE7E-FE38492C298C}" destId="{3806DA44-E086-44E2-8EF9-BD01E590694E}" srcOrd="0" destOrd="0" presId="urn:microsoft.com/office/officeart/2005/8/layout/hList1"/>
    <dgm:cxn modelId="{64B558E1-BD6F-47BF-A4C8-B543CC2145B0}" type="presOf" srcId="{FB5E5890-B7BE-488B-935F-122E18B59001}" destId="{3806DA44-E086-44E2-8EF9-BD01E590694E}" srcOrd="0" destOrd="1" presId="urn:microsoft.com/office/officeart/2005/8/layout/hList1"/>
    <dgm:cxn modelId="{8395B4E2-B150-418D-B90C-0DEDB7592842}" type="presOf" srcId="{A52C550A-A191-44E5-BC05-AA65097E432B}" destId="{3806DA44-E086-44E2-8EF9-BD01E590694E}" srcOrd="0" destOrd="8" presId="urn:microsoft.com/office/officeart/2005/8/layout/hList1"/>
    <dgm:cxn modelId="{FD1365E4-8832-4111-90F2-198D128756D0}" type="presOf" srcId="{9D0ADF23-94A7-4622-B208-23CE314467F8}" destId="{81D20B71-2727-4171-85C2-AD429EC4D044}" srcOrd="0" destOrd="5" presId="urn:microsoft.com/office/officeart/2005/8/layout/hList1"/>
    <dgm:cxn modelId="{629350E5-EC7A-4BD2-B254-4AFDAC6FB073}" srcId="{6A96D550-D2FD-403C-8872-4BDD373D4A44}" destId="{BBBE7D01-45B3-4137-BAC1-043AB2417EB7}" srcOrd="2" destOrd="0" parTransId="{84F12F3A-99BB-4E09-A2C6-237E9AC40E4C}" sibTransId="{56AAD7D2-F4A2-48C1-8C0C-135E407C8A7C}"/>
    <dgm:cxn modelId="{2AD905F1-8E75-4F2B-88A5-AF47926532EA}" srcId="{A52C550A-A191-44E5-BC05-AA65097E432B}" destId="{2A2D6664-CE63-4968-BD29-4CA9BD82CA23}" srcOrd="0" destOrd="0" parTransId="{D89D66C2-C5A2-4E66-AEBD-3D66E445124A}" sibTransId="{576F45CF-FF88-478C-AF42-63146A32BC9F}"/>
    <dgm:cxn modelId="{341B4CF2-23AC-4496-9153-6F8D32C468BC}" srcId="{85B64AE8-136E-48EC-AB11-6929E71CD6FA}" destId="{DED5EC82-F88D-44D8-AE7E-FE38492C298C}" srcOrd="0" destOrd="0" parTransId="{BE994D72-1935-4C63-964B-83ED350DA2E5}" sibTransId="{6FA2EF64-B61C-4704-B8BC-8A787755CC10}"/>
    <dgm:cxn modelId="{0151B1FB-3A21-40E6-99FB-AB96828BCEBE}" type="presOf" srcId="{2A2D6664-CE63-4968-BD29-4CA9BD82CA23}" destId="{3806DA44-E086-44E2-8EF9-BD01E590694E}" srcOrd="0" destOrd="9" presId="urn:microsoft.com/office/officeart/2005/8/layout/hList1"/>
    <dgm:cxn modelId="{7F60764F-B765-4D2E-A7A5-8EF1A4CEC98F}" type="presParOf" srcId="{038D2C71-C95E-44E6-A565-7012BC89DFF7}" destId="{D66A2CCD-2C13-4556-B7A8-75E8E184FA12}" srcOrd="0" destOrd="0" presId="urn:microsoft.com/office/officeart/2005/8/layout/hList1"/>
    <dgm:cxn modelId="{62D01A0C-1FCF-478E-AF06-AB46470290CF}" type="presParOf" srcId="{D66A2CCD-2C13-4556-B7A8-75E8E184FA12}" destId="{89424328-C0FD-4058-B67B-1F20E262F622}" srcOrd="0" destOrd="0" presId="urn:microsoft.com/office/officeart/2005/8/layout/hList1"/>
    <dgm:cxn modelId="{1E6209A0-F8B9-46D3-B1A7-FFFCC901B8D3}" type="presParOf" srcId="{D66A2CCD-2C13-4556-B7A8-75E8E184FA12}" destId="{FFB9B7A1-6471-41C9-83A0-B021D9139405}" srcOrd="1" destOrd="0" presId="urn:microsoft.com/office/officeart/2005/8/layout/hList1"/>
    <dgm:cxn modelId="{2690025D-41C1-457F-8700-376577CA5DBE}" type="presParOf" srcId="{038D2C71-C95E-44E6-A565-7012BC89DFF7}" destId="{1ADF7D52-F8A2-4C07-A6BB-020785208649}" srcOrd="1" destOrd="0" presId="urn:microsoft.com/office/officeart/2005/8/layout/hList1"/>
    <dgm:cxn modelId="{ABA6E83C-0D8E-4175-99A5-098649C5F302}" type="presParOf" srcId="{038D2C71-C95E-44E6-A565-7012BC89DFF7}" destId="{84CADEFE-5F49-47F0-A491-222674322E6E}" srcOrd="2" destOrd="0" presId="urn:microsoft.com/office/officeart/2005/8/layout/hList1"/>
    <dgm:cxn modelId="{DAAC7FF9-E0BB-401F-B8BB-656F42ADEB9B}" type="presParOf" srcId="{84CADEFE-5F49-47F0-A491-222674322E6E}" destId="{70EA58C5-824C-4073-A209-6650FEDE6F33}" srcOrd="0" destOrd="0" presId="urn:microsoft.com/office/officeart/2005/8/layout/hList1"/>
    <dgm:cxn modelId="{A0C51BCD-5381-495B-AB44-C6EC5DED5ED4}" type="presParOf" srcId="{84CADEFE-5F49-47F0-A491-222674322E6E}" destId="{81D20B71-2727-4171-85C2-AD429EC4D044}" srcOrd="1" destOrd="0" presId="urn:microsoft.com/office/officeart/2005/8/layout/hList1"/>
    <dgm:cxn modelId="{FA8F2A43-8B26-477D-98FC-6E35623F3D7B}" type="presParOf" srcId="{038D2C71-C95E-44E6-A565-7012BC89DFF7}" destId="{44E23428-D3D3-48D7-A3F8-0A6FF568957A}" srcOrd="3" destOrd="0" presId="urn:microsoft.com/office/officeart/2005/8/layout/hList1"/>
    <dgm:cxn modelId="{5FDF11EF-BD0C-482C-8092-EFFEED5EAC3E}" type="presParOf" srcId="{038D2C71-C95E-44E6-A565-7012BC89DFF7}" destId="{9132571F-BD6C-4D30-9E82-61637F4F257F}" srcOrd="4" destOrd="0" presId="urn:microsoft.com/office/officeart/2005/8/layout/hList1"/>
    <dgm:cxn modelId="{FA03086D-B4C2-40BB-BF7F-164428810BBB}" type="presParOf" srcId="{9132571F-BD6C-4D30-9E82-61637F4F257F}" destId="{ACB48C48-1025-4616-835B-61EE6CF232A5}" srcOrd="0" destOrd="0" presId="urn:microsoft.com/office/officeart/2005/8/layout/hList1"/>
    <dgm:cxn modelId="{08BE298E-899D-419B-8545-D3F831E82D8D}" type="presParOf" srcId="{9132571F-BD6C-4D30-9E82-61637F4F257F}" destId="{3806DA44-E086-44E2-8EF9-BD01E59069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24328-C0FD-4058-B67B-1F20E262F622}">
      <dsp:nvSpPr>
        <dsp:cNvPr id="0" name=""/>
        <dsp:cNvSpPr/>
      </dsp:nvSpPr>
      <dsp:spPr>
        <a:xfrm>
          <a:off x="3000" y="411803"/>
          <a:ext cx="2925365"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Electrics</a:t>
          </a:r>
          <a:endParaRPr lang="en-US" sz="1400" b="1" kern="1200" dirty="0"/>
        </a:p>
      </dsp:txBody>
      <dsp:txXfrm>
        <a:off x="3000" y="411803"/>
        <a:ext cx="2925365" cy="489600"/>
      </dsp:txXfrm>
    </dsp:sp>
    <dsp:sp modelId="{FFB9B7A1-6471-41C9-83A0-B021D9139405}">
      <dsp:nvSpPr>
        <dsp:cNvPr id="0" name=""/>
        <dsp:cNvSpPr/>
      </dsp:nvSpPr>
      <dsp:spPr>
        <a:xfrm>
          <a:off x="3000" y="901403"/>
          <a:ext cx="2925365" cy="48589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In 2015 the top 3 models were:</a:t>
          </a:r>
        </a:p>
        <a:p>
          <a:pPr marL="342900" lvl="2" indent="-171450" algn="l" defTabSz="755650">
            <a:lnSpc>
              <a:spcPct val="90000"/>
            </a:lnSpc>
            <a:spcBef>
              <a:spcPct val="0"/>
            </a:spcBef>
            <a:spcAft>
              <a:spcPct val="15000"/>
            </a:spcAft>
            <a:buChar char="•"/>
          </a:pPr>
          <a:r>
            <a:rPr lang="en-US" sz="1700" kern="1200" dirty="0"/>
            <a:t>Tesla Model S 36% </a:t>
          </a:r>
        </a:p>
        <a:p>
          <a:pPr marL="342900" lvl="2" indent="-171450" algn="l" defTabSz="755650">
            <a:lnSpc>
              <a:spcPct val="90000"/>
            </a:lnSpc>
            <a:spcBef>
              <a:spcPct val="0"/>
            </a:spcBef>
            <a:spcAft>
              <a:spcPct val="15000"/>
            </a:spcAft>
            <a:buChar char="•"/>
          </a:pPr>
          <a:r>
            <a:rPr lang="en-US" sz="1700" kern="1200" dirty="0"/>
            <a:t>Nissan Leaf 24%</a:t>
          </a:r>
        </a:p>
        <a:p>
          <a:pPr marL="342900" lvl="2" indent="-171450" algn="l" defTabSz="755650">
            <a:lnSpc>
              <a:spcPct val="90000"/>
            </a:lnSpc>
            <a:spcBef>
              <a:spcPct val="0"/>
            </a:spcBef>
            <a:spcAft>
              <a:spcPct val="15000"/>
            </a:spcAft>
            <a:buChar char="•"/>
          </a:pPr>
          <a:r>
            <a:rPr lang="en-US" sz="1700" kern="1200" dirty="0"/>
            <a:t>BMW i3 15%</a:t>
          </a:r>
        </a:p>
        <a:p>
          <a:pPr marL="171450" lvl="1" indent="-171450" algn="l" defTabSz="755650">
            <a:lnSpc>
              <a:spcPct val="90000"/>
            </a:lnSpc>
            <a:spcBef>
              <a:spcPct val="0"/>
            </a:spcBef>
            <a:spcAft>
              <a:spcPct val="15000"/>
            </a:spcAft>
            <a:buChar char="•"/>
          </a:pPr>
          <a:r>
            <a:rPr lang="en-US" sz="1700" b="1" kern="1200" dirty="0"/>
            <a:t>In 2016 the top 3 models were:</a:t>
          </a:r>
        </a:p>
        <a:p>
          <a:pPr marL="342900" lvl="2" indent="-171450" algn="l" defTabSz="755650">
            <a:lnSpc>
              <a:spcPct val="90000"/>
            </a:lnSpc>
            <a:spcBef>
              <a:spcPct val="0"/>
            </a:spcBef>
            <a:spcAft>
              <a:spcPct val="15000"/>
            </a:spcAft>
            <a:buChar char="•"/>
          </a:pPr>
          <a:r>
            <a:rPr lang="en-US" sz="1700" kern="1200" dirty="0"/>
            <a:t>Tesla Model S 37% </a:t>
          </a:r>
        </a:p>
        <a:p>
          <a:pPr marL="342900" lvl="2" indent="-171450" algn="l" defTabSz="755650">
            <a:lnSpc>
              <a:spcPct val="90000"/>
            </a:lnSpc>
            <a:spcBef>
              <a:spcPct val="0"/>
            </a:spcBef>
            <a:spcAft>
              <a:spcPct val="15000"/>
            </a:spcAft>
            <a:buChar char="•"/>
          </a:pPr>
          <a:r>
            <a:rPr lang="en-US" sz="1700" kern="1200" dirty="0"/>
            <a:t>Tesla Model X 23% </a:t>
          </a:r>
        </a:p>
        <a:p>
          <a:pPr marL="342900" lvl="2" indent="-171450" algn="l" defTabSz="755650">
            <a:lnSpc>
              <a:spcPct val="90000"/>
            </a:lnSpc>
            <a:spcBef>
              <a:spcPct val="0"/>
            </a:spcBef>
            <a:spcAft>
              <a:spcPct val="15000"/>
            </a:spcAft>
            <a:buChar char="•"/>
          </a:pPr>
          <a:r>
            <a:rPr lang="en-US" sz="1700" kern="1200" dirty="0"/>
            <a:t>Nissan Leaf to 18%</a:t>
          </a:r>
        </a:p>
        <a:p>
          <a:pPr marL="171450" lvl="1" indent="-171450" algn="l" defTabSz="755650">
            <a:lnSpc>
              <a:spcPct val="90000"/>
            </a:lnSpc>
            <a:spcBef>
              <a:spcPct val="0"/>
            </a:spcBef>
            <a:spcAft>
              <a:spcPct val="15000"/>
            </a:spcAft>
            <a:buChar char="•"/>
          </a:pPr>
          <a:r>
            <a:rPr lang="en-US" sz="1700" b="1" kern="1200" dirty="0"/>
            <a:t>In 2017 the top 3 models were:</a:t>
          </a:r>
        </a:p>
        <a:p>
          <a:pPr marL="342900" lvl="2" indent="-171450" algn="l" defTabSz="755650">
            <a:lnSpc>
              <a:spcPct val="90000"/>
            </a:lnSpc>
            <a:spcBef>
              <a:spcPct val="0"/>
            </a:spcBef>
            <a:spcAft>
              <a:spcPct val="15000"/>
            </a:spcAft>
            <a:buChar char="•"/>
          </a:pPr>
          <a:r>
            <a:rPr lang="en-US" sz="1700" kern="1200" dirty="0"/>
            <a:t>Tesla Model S 33% </a:t>
          </a:r>
        </a:p>
        <a:p>
          <a:pPr marL="342900" lvl="2" indent="-171450" algn="l" defTabSz="755650">
            <a:lnSpc>
              <a:spcPct val="90000"/>
            </a:lnSpc>
            <a:spcBef>
              <a:spcPct val="0"/>
            </a:spcBef>
            <a:spcAft>
              <a:spcPct val="15000"/>
            </a:spcAft>
            <a:buChar char="•"/>
          </a:pPr>
          <a:r>
            <a:rPr lang="en-US" sz="1700" kern="1200" dirty="0"/>
            <a:t>Tesla Model X 23% </a:t>
          </a:r>
        </a:p>
        <a:p>
          <a:pPr marL="342900" lvl="2" indent="-171450" algn="l" defTabSz="755650">
            <a:lnSpc>
              <a:spcPct val="90000"/>
            </a:lnSpc>
            <a:spcBef>
              <a:spcPct val="0"/>
            </a:spcBef>
            <a:spcAft>
              <a:spcPct val="15000"/>
            </a:spcAft>
            <a:buChar char="•"/>
          </a:pPr>
          <a:r>
            <a:rPr lang="en-US" sz="1700" kern="1200" dirty="0"/>
            <a:t>Nissan Leaf 14%</a:t>
          </a:r>
        </a:p>
      </dsp:txBody>
      <dsp:txXfrm>
        <a:off x="3000" y="901403"/>
        <a:ext cx="2925365" cy="4858993"/>
      </dsp:txXfrm>
    </dsp:sp>
    <dsp:sp modelId="{70EA58C5-824C-4073-A209-6650FEDE6F33}">
      <dsp:nvSpPr>
        <dsp:cNvPr id="0" name=""/>
        <dsp:cNvSpPr/>
      </dsp:nvSpPr>
      <dsp:spPr>
        <a:xfrm>
          <a:off x="3337916" y="411803"/>
          <a:ext cx="2925365"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FFFF"/>
              </a:solidFill>
              <a:latin typeface="Euphemia"/>
              <a:ea typeface="+mn-ea"/>
              <a:cs typeface="+mn-cs"/>
            </a:rPr>
            <a:t>Hybrids</a:t>
          </a:r>
        </a:p>
      </dsp:txBody>
      <dsp:txXfrm>
        <a:off x="3337916" y="411803"/>
        <a:ext cx="2925365" cy="489600"/>
      </dsp:txXfrm>
    </dsp:sp>
    <dsp:sp modelId="{81D20B71-2727-4171-85C2-AD429EC4D044}">
      <dsp:nvSpPr>
        <dsp:cNvPr id="0" name=""/>
        <dsp:cNvSpPr/>
      </dsp:nvSpPr>
      <dsp:spPr>
        <a:xfrm>
          <a:off x="3337916" y="901403"/>
          <a:ext cx="2925365" cy="48589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In 2015 the top 3 models were:</a:t>
          </a:r>
        </a:p>
        <a:p>
          <a:pPr marL="342900" lvl="2" indent="-171450" algn="l" defTabSz="755650">
            <a:lnSpc>
              <a:spcPct val="90000"/>
            </a:lnSpc>
            <a:spcBef>
              <a:spcPct val="0"/>
            </a:spcBef>
            <a:spcAft>
              <a:spcPct val="15000"/>
            </a:spcAft>
            <a:buChar char="•"/>
          </a:pPr>
          <a:r>
            <a:rPr lang="en-US" sz="1700" kern="1200"/>
            <a:t>Chevrolet Volt 36%</a:t>
          </a:r>
          <a:endParaRPr lang="en-US" sz="1700" kern="1200" dirty="0"/>
        </a:p>
        <a:p>
          <a:pPr marL="342900" lvl="2" indent="-171450" algn="l" defTabSz="755650">
            <a:lnSpc>
              <a:spcPct val="90000"/>
            </a:lnSpc>
            <a:spcBef>
              <a:spcPct val="0"/>
            </a:spcBef>
            <a:spcAft>
              <a:spcPct val="15000"/>
            </a:spcAft>
            <a:buChar char="•"/>
          </a:pPr>
          <a:r>
            <a:rPr lang="en-US" sz="1700" kern="1200"/>
            <a:t>Ford Fusion Energi 23%</a:t>
          </a:r>
          <a:endParaRPr lang="en-US" sz="1700" kern="1200" dirty="0"/>
        </a:p>
        <a:p>
          <a:pPr marL="342900" lvl="2" indent="-171450" algn="l" defTabSz="755650">
            <a:lnSpc>
              <a:spcPct val="90000"/>
            </a:lnSpc>
            <a:spcBef>
              <a:spcPct val="0"/>
            </a:spcBef>
            <a:spcAft>
              <a:spcPct val="15000"/>
            </a:spcAft>
            <a:buChar char="•"/>
          </a:pPr>
          <a:r>
            <a:rPr lang="en-US" sz="1700" kern="1200" dirty="0"/>
            <a:t>Ford C-Max </a:t>
          </a:r>
          <a:r>
            <a:rPr lang="en-US" sz="1700" kern="1200" dirty="0" err="1"/>
            <a:t>Energi</a:t>
          </a:r>
          <a:r>
            <a:rPr lang="en-US" sz="1700" kern="1200" dirty="0"/>
            <a:t> 18%</a:t>
          </a:r>
        </a:p>
        <a:p>
          <a:pPr marL="171450" lvl="1" indent="-171450" algn="l" defTabSz="755650">
            <a:lnSpc>
              <a:spcPct val="90000"/>
            </a:lnSpc>
            <a:spcBef>
              <a:spcPct val="0"/>
            </a:spcBef>
            <a:spcAft>
              <a:spcPct val="15000"/>
            </a:spcAft>
            <a:buChar char="•"/>
          </a:pPr>
          <a:r>
            <a:rPr lang="en-US" sz="1700" b="1" kern="1200" dirty="0"/>
            <a:t>In 2016 the top 3 models were:</a:t>
          </a:r>
        </a:p>
        <a:p>
          <a:pPr marL="342900" lvl="2" indent="-171450" algn="l" defTabSz="755650">
            <a:lnSpc>
              <a:spcPct val="90000"/>
            </a:lnSpc>
            <a:spcBef>
              <a:spcPct val="0"/>
            </a:spcBef>
            <a:spcAft>
              <a:spcPct val="15000"/>
            </a:spcAft>
            <a:buChar char="•"/>
          </a:pPr>
          <a:r>
            <a:rPr lang="en-US" sz="1700" kern="1200"/>
            <a:t>Chevrolet Volt 38%</a:t>
          </a:r>
          <a:endParaRPr lang="en-US" sz="1700" kern="1200" dirty="0"/>
        </a:p>
        <a:p>
          <a:pPr marL="342900" lvl="2" indent="-171450" algn="l" defTabSz="755650">
            <a:lnSpc>
              <a:spcPct val="90000"/>
            </a:lnSpc>
            <a:spcBef>
              <a:spcPct val="0"/>
            </a:spcBef>
            <a:spcAft>
              <a:spcPct val="15000"/>
            </a:spcAft>
            <a:buChar char="•"/>
          </a:pPr>
          <a:r>
            <a:rPr lang="en-US" sz="1700" kern="1200" dirty="0"/>
            <a:t>Ford Fusion </a:t>
          </a:r>
          <a:r>
            <a:rPr lang="en-US" sz="1700" kern="1200" dirty="0" err="1"/>
            <a:t>Energi</a:t>
          </a:r>
          <a:r>
            <a:rPr lang="en-US" sz="1700" kern="1200" dirty="0"/>
            <a:t> 25%</a:t>
          </a:r>
        </a:p>
        <a:p>
          <a:pPr marL="342900" lvl="2" indent="-171450" algn="l" defTabSz="755650">
            <a:lnSpc>
              <a:spcPct val="90000"/>
            </a:lnSpc>
            <a:spcBef>
              <a:spcPct val="0"/>
            </a:spcBef>
            <a:spcAft>
              <a:spcPct val="15000"/>
            </a:spcAft>
            <a:buChar char="•"/>
          </a:pPr>
          <a:r>
            <a:rPr lang="en-US" sz="1700" kern="1200" dirty="0"/>
            <a:t>Ford C-Max </a:t>
          </a:r>
          <a:r>
            <a:rPr lang="en-US" sz="1700" kern="1200" dirty="0" err="1"/>
            <a:t>Energi</a:t>
          </a:r>
          <a:r>
            <a:rPr lang="en-US" sz="1700" kern="1200" dirty="0"/>
            <a:t> 12%</a:t>
          </a:r>
        </a:p>
        <a:p>
          <a:pPr marL="171450" lvl="1" indent="-171450" algn="l" defTabSz="755650">
            <a:lnSpc>
              <a:spcPct val="90000"/>
            </a:lnSpc>
            <a:spcBef>
              <a:spcPct val="0"/>
            </a:spcBef>
            <a:spcAft>
              <a:spcPct val="15000"/>
            </a:spcAft>
            <a:buChar char="•"/>
          </a:pPr>
          <a:r>
            <a:rPr lang="en-US" sz="1700" b="1" kern="1200" dirty="0"/>
            <a:t>In 2017 the top 3 models were:</a:t>
          </a:r>
        </a:p>
        <a:p>
          <a:pPr marL="342900" lvl="2" indent="-171450" algn="l" defTabSz="755650">
            <a:lnSpc>
              <a:spcPct val="90000"/>
            </a:lnSpc>
            <a:spcBef>
              <a:spcPct val="0"/>
            </a:spcBef>
            <a:spcAft>
              <a:spcPct val="15000"/>
            </a:spcAft>
            <a:buChar char="•"/>
          </a:pPr>
          <a:r>
            <a:rPr lang="en-US" sz="1700" kern="1200"/>
            <a:t>Chevrolet Volt 30%</a:t>
          </a:r>
          <a:endParaRPr lang="en-US" sz="1700" kern="1200" dirty="0"/>
        </a:p>
        <a:p>
          <a:pPr marL="342900" lvl="2" indent="-171450" algn="l" defTabSz="755650">
            <a:lnSpc>
              <a:spcPct val="90000"/>
            </a:lnSpc>
            <a:spcBef>
              <a:spcPct val="0"/>
            </a:spcBef>
            <a:spcAft>
              <a:spcPct val="15000"/>
            </a:spcAft>
            <a:buChar char="•"/>
          </a:pPr>
          <a:r>
            <a:rPr lang="en-US" sz="1700" kern="1200"/>
            <a:t>Toyota Prius Prime 31%</a:t>
          </a:r>
          <a:endParaRPr lang="en-US" sz="1700" kern="1200" dirty="0"/>
        </a:p>
        <a:p>
          <a:pPr marL="342900" lvl="2" indent="-171450" algn="l" defTabSz="755650">
            <a:lnSpc>
              <a:spcPct val="90000"/>
            </a:lnSpc>
            <a:spcBef>
              <a:spcPct val="0"/>
            </a:spcBef>
            <a:spcAft>
              <a:spcPct val="15000"/>
            </a:spcAft>
            <a:buChar char="•"/>
          </a:pPr>
          <a:r>
            <a:rPr lang="en-US" sz="1700" kern="1200"/>
            <a:t>Ford Fusion Energi 14%</a:t>
          </a:r>
          <a:endParaRPr lang="en-US" sz="1700" kern="1200" dirty="0"/>
        </a:p>
        <a:p>
          <a:pPr marL="342900" lvl="2" indent="-171450" algn="l" defTabSz="755650">
            <a:lnSpc>
              <a:spcPct val="90000"/>
            </a:lnSpc>
            <a:spcBef>
              <a:spcPct val="0"/>
            </a:spcBef>
            <a:spcAft>
              <a:spcPct val="15000"/>
            </a:spcAft>
            <a:buChar char="•"/>
          </a:pPr>
          <a:endParaRPr lang="en-US" sz="1700" kern="1200" dirty="0"/>
        </a:p>
      </dsp:txBody>
      <dsp:txXfrm>
        <a:off x="3337916" y="901403"/>
        <a:ext cx="2925365" cy="4858993"/>
      </dsp:txXfrm>
    </dsp:sp>
    <dsp:sp modelId="{ACB48C48-1025-4616-835B-61EE6CF232A5}">
      <dsp:nvSpPr>
        <dsp:cNvPr id="0" name=""/>
        <dsp:cNvSpPr/>
      </dsp:nvSpPr>
      <dsp:spPr>
        <a:xfrm>
          <a:off x="6672833" y="411803"/>
          <a:ext cx="2925365"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FFFF"/>
              </a:solidFill>
              <a:latin typeface="Euphemia"/>
              <a:ea typeface="+mn-ea"/>
              <a:cs typeface="+mn-cs"/>
            </a:rPr>
            <a:t>Overall</a:t>
          </a:r>
        </a:p>
      </dsp:txBody>
      <dsp:txXfrm>
        <a:off x="6672833" y="411803"/>
        <a:ext cx="2925365" cy="489600"/>
      </dsp:txXfrm>
    </dsp:sp>
    <dsp:sp modelId="{3806DA44-E086-44E2-8EF9-BD01E590694E}">
      <dsp:nvSpPr>
        <dsp:cNvPr id="0" name=""/>
        <dsp:cNvSpPr/>
      </dsp:nvSpPr>
      <dsp:spPr>
        <a:xfrm>
          <a:off x="6672833" y="901403"/>
          <a:ext cx="2925365" cy="48589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In 2015 the top 3 models were:</a:t>
          </a:r>
        </a:p>
        <a:p>
          <a:pPr marL="342900" lvl="2" indent="-171450" algn="l" defTabSz="755650">
            <a:lnSpc>
              <a:spcPct val="90000"/>
            </a:lnSpc>
            <a:spcBef>
              <a:spcPct val="0"/>
            </a:spcBef>
            <a:spcAft>
              <a:spcPct val="15000"/>
            </a:spcAft>
            <a:buChar char="•"/>
          </a:pPr>
          <a:r>
            <a:rPr lang="en-US" sz="1700" kern="1200"/>
            <a:t>Tesla Model S 23%</a:t>
          </a:r>
          <a:endParaRPr lang="en-US" sz="1700" kern="1200" dirty="0"/>
        </a:p>
        <a:p>
          <a:pPr marL="342900" lvl="2" indent="-171450" algn="l" defTabSz="755650">
            <a:lnSpc>
              <a:spcPct val="90000"/>
            </a:lnSpc>
            <a:spcBef>
              <a:spcPct val="0"/>
            </a:spcBef>
            <a:spcAft>
              <a:spcPct val="15000"/>
            </a:spcAft>
            <a:buChar char="•"/>
          </a:pPr>
          <a:r>
            <a:rPr lang="en-US" sz="1700" kern="1200"/>
            <a:t>Nissan Leaf 15%</a:t>
          </a:r>
          <a:endParaRPr lang="en-US" sz="1700" kern="1200" dirty="0"/>
        </a:p>
        <a:p>
          <a:pPr marL="342900" lvl="2" indent="-171450" algn="l" defTabSz="755650">
            <a:lnSpc>
              <a:spcPct val="90000"/>
            </a:lnSpc>
            <a:spcBef>
              <a:spcPct val="0"/>
            </a:spcBef>
            <a:spcAft>
              <a:spcPct val="15000"/>
            </a:spcAft>
            <a:buChar char="•"/>
          </a:pPr>
          <a:r>
            <a:rPr lang="en-US" sz="1700" kern="1200" dirty="0"/>
            <a:t>Chevrolet Volt 13%</a:t>
          </a:r>
        </a:p>
        <a:p>
          <a:pPr marL="171450" lvl="1" indent="-171450" algn="l" defTabSz="755650">
            <a:lnSpc>
              <a:spcPct val="90000"/>
            </a:lnSpc>
            <a:spcBef>
              <a:spcPct val="0"/>
            </a:spcBef>
            <a:spcAft>
              <a:spcPct val="15000"/>
            </a:spcAft>
            <a:buChar char="•"/>
          </a:pPr>
          <a:r>
            <a:rPr lang="en-US" sz="1700" b="1" kern="1200" dirty="0"/>
            <a:t>In 2016 the top 3 models were:</a:t>
          </a:r>
        </a:p>
        <a:p>
          <a:pPr marL="342900" lvl="2" indent="-171450" algn="l" defTabSz="755650">
            <a:lnSpc>
              <a:spcPct val="90000"/>
            </a:lnSpc>
            <a:spcBef>
              <a:spcPct val="0"/>
            </a:spcBef>
            <a:spcAft>
              <a:spcPct val="15000"/>
            </a:spcAft>
            <a:buChar char="•"/>
          </a:pPr>
          <a:r>
            <a:rPr lang="en-US" sz="1700" kern="1200"/>
            <a:t>Tesla Model S 20%</a:t>
          </a:r>
          <a:endParaRPr lang="en-US" sz="1700" kern="1200" dirty="0"/>
        </a:p>
        <a:p>
          <a:pPr marL="342900" lvl="2" indent="-171450" algn="l" defTabSz="755650">
            <a:lnSpc>
              <a:spcPct val="90000"/>
            </a:lnSpc>
            <a:spcBef>
              <a:spcPct val="0"/>
            </a:spcBef>
            <a:spcAft>
              <a:spcPct val="15000"/>
            </a:spcAft>
            <a:buChar char="•"/>
          </a:pPr>
          <a:r>
            <a:rPr lang="en-US" sz="1700" kern="1200"/>
            <a:t>Chevrolet Volt 17%</a:t>
          </a:r>
          <a:endParaRPr lang="en-US" sz="1700" kern="1200" dirty="0"/>
        </a:p>
        <a:p>
          <a:pPr marL="342900" lvl="2" indent="-171450" algn="l" defTabSz="755650">
            <a:lnSpc>
              <a:spcPct val="90000"/>
            </a:lnSpc>
            <a:spcBef>
              <a:spcPct val="0"/>
            </a:spcBef>
            <a:spcAft>
              <a:spcPct val="15000"/>
            </a:spcAft>
            <a:buChar char="•"/>
          </a:pPr>
          <a:r>
            <a:rPr lang="en-US" sz="1700" kern="1200"/>
            <a:t>Tesla Model X 13%</a:t>
          </a:r>
          <a:endParaRPr lang="en-US" sz="1700" kern="1200" dirty="0"/>
        </a:p>
        <a:p>
          <a:pPr marL="171450" lvl="1" indent="-171450" algn="l" defTabSz="755650">
            <a:lnSpc>
              <a:spcPct val="90000"/>
            </a:lnSpc>
            <a:spcBef>
              <a:spcPct val="0"/>
            </a:spcBef>
            <a:spcAft>
              <a:spcPct val="15000"/>
            </a:spcAft>
            <a:buChar char="•"/>
          </a:pPr>
          <a:r>
            <a:rPr lang="en-US" sz="1700" b="1" kern="1200" dirty="0"/>
            <a:t>In 2017 the top 3 models were:</a:t>
          </a:r>
        </a:p>
        <a:p>
          <a:pPr marL="342900" lvl="2" indent="-171450" algn="l" defTabSz="755650">
            <a:lnSpc>
              <a:spcPct val="90000"/>
            </a:lnSpc>
            <a:spcBef>
              <a:spcPct val="0"/>
            </a:spcBef>
            <a:spcAft>
              <a:spcPct val="15000"/>
            </a:spcAft>
            <a:buChar char="•"/>
          </a:pPr>
          <a:r>
            <a:rPr lang="en-US" sz="1700" kern="1200"/>
            <a:t>Tesla Model S 18%</a:t>
          </a:r>
          <a:endParaRPr lang="en-US" sz="1700" kern="1200" dirty="0"/>
        </a:p>
        <a:p>
          <a:pPr marL="342900" lvl="2" indent="-171450" algn="l" defTabSz="755650">
            <a:lnSpc>
              <a:spcPct val="90000"/>
            </a:lnSpc>
            <a:spcBef>
              <a:spcPct val="0"/>
            </a:spcBef>
            <a:spcAft>
              <a:spcPct val="15000"/>
            </a:spcAft>
            <a:buChar char="•"/>
          </a:pPr>
          <a:r>
            <a:rPr lang="en-US" sz="1700" kern="1200"/>
            <a:t>Chevrolet Volt 14%</a:t>
          </a:r>
          <a:endParaRPr lang="en-US" sz="1700" kern="1200" dirty="0"/>
        </a:p>
        <a:p>
          <a:pPr marL="342900" lvl="2" indent="-171450" algn="l" defTabSz="755650">
            <a:lnSpc>
              <a:spcPct val="90000"/>
            </a:lnSpc>
            <a:spcBef>
              <a:spcPct val="0"/>
            </a:spcBef>
            <a:spcAft>
              <a:spcPct val="15000"/>
            </a:spcAft>
            <a:buChar char="•"/>
          </a:pPr>
          <a:r>
            <a:rPr lang="en-US" sz="1700" kern="1200"/>
            <a:t>Tesla Model X 14%</a:t>
          </a:r>
          <a:endParaRPr lang="en-US" sz="1700" kern="1200" dirty="0"/>
        </a:p>
        <a:p>
          <a:pPr marL="342900" lvl="2" indent="-171450" algn="l" defTabSz="755650">
            <a:lnSpc>
              <a:spcPct val="90000"/>
            </a:lnSpc>
            <a:spcBef>
              <a:spcPct val="0"/>
            </a:spcBef>
            <a:spcAft>
              <a:spcPct val="15000"/>
            </a:spcAft>
            <a:buChar char="•"/>
          </a:pPr>
          <a:r>
            <a:rPr lang="en-US" sz="1700" kern="1200" dirty="0"/>
            <a:t>Toyota Prius Prime 14%</a:t>
          </a:r>
        </a:p>
      </dsp:txBody>
      <dsp:txXfrm>
        <a:off x="6672833" y="901403"/>
        <a:ext cx="2925365" cy="485899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1/13/2018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1/13/2018</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1/13/2018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1/13/2018</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1/13/2018</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1/13/2018</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1/13/2018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1/13/2018</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1/13/2018</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1/13/2018</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1/13/2018</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1/13/2018</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1/13/2018</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bing.com/images/search?view=detailV2&amp;ccid=JhKHL38Q&amp;id=312ABB41BD01A25404E034DF7D9DA964A10AFAA0&amp;thid=OIP.JhKHL38QmGuDcqu5y7W10gEsC7&amp;mediaurl=http://www.telegraph.co.uk/content/dam/business/spark/e-on-energy-efficiency/electric-car-charging-xlarge_trans_NvBQzQNjv4Bqeo_i_u9APj8RuoebjoAHt0k9u7HhRJvuo-ZLenGRumA.jpg&amp;exph=799&amp;expw=1280&amp;q=electric+vehicles&amp;simid=607988331124296373&amp;selectedIndex=1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news.gov.scot/news/programme-for-government-1" TargetMode="External"/><Relationship Id="rId3" Type="http://schemas.openxmlformats.org/officeDocument/2006/relationships/hyperlink" Target="http://money.cnn.com/2017/06/03/technology/future/india-electric-cars/index.html" TargetMode="External"/><Relationship Id="rId7" Type="http://schemas.openxmlformats.org/officeDocument/2006/relationships/hyperlink" Target="http://money.cnn.com/2017/08/21/news/economy/germany-diesel-gas-cars-ban-angela-merkel/index.html?iid=EL" TargetMode="External"/><Relationship Id="rId2" Type="http://schemas.openxmlformats.org/officeDocument/2006/relationships/hyperlink" Target="https://www.theguardian.com/technology/2016/apr/18/netherlands-parliament-electric-car-petrol-diesel-ban-by-2025" TargetMode="External"/><Relationship Id="rId1" Type="http://schemas.openxmlformats.org/officeDocument/2006/relationships/slideLayout" Target="../slideLayouts/slideLayout7.xml"/><Relationship Id="rId6" Type="http://schemas.openxmlformats.org/officeDocument/2006/relationships/hyperlink" Target="https://www.nytimes.com/2017/07/06/business/energy-environment/france-cars-ban-gas-diesel.html" TargetMode="External"/><Relationship Id="rId5" Type="http://schemas.openxmlformats.org/officeDocument/2006/relationships/hyperlink" Target="http://evfleetworld.co.uk/plug-in-sales-likely-to-overtake-diesel-in-norway-this-year/" TargetMode="External"/><Relationship Id="rId4" Type="http://schemas.openxmlformats.org/officeDocument/2006/relationships/hyperlink" Target="http://www.independent.co.uk/environment/climate-change/norway-to-ban-the-sale-of-all-fossil-fuel-based-cars-by-2025-and-replace-with-electric-vehicles-a7065616.html" TargetMode="External"/><Relationship Id="rId9" Type="http://schemas.openxmlformats.org/officeDocument/2006/relationships/hyperlink" Target="https://www.iea.org/publications/freepublications/publication/GlobalEVOutlook2017.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arsalesbase.com/us-car-sales-data/dodge/" TargetMode="External"/><Relationship Id="rId2" Type="http://schemas.openxmlformats.org/officeDocument/2006/relationships/hyperlink" Target="https://insideevs.com/monthly-plug-in-sales-scorecar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ELECTRIC VEHICLES in U.S.</a:t>
            </a:r>
          </a:p>
        </p:txBody>
      </p:sp>
      <p:sp>
        <p:nvSpPr>
          <p:cNvPr id="3" name="Subtitle 2"/>
          <p:cNvSpPr>
            <a:spLocks noGrp="1"/>
          </p:cNvSpPr>
          <p:nvPr>
            <p:ph type="subTitle" idx="1"/>
          </p:nvPr>
        </p:nvSpPr>
        <p:spPr>
          <a:xfrm>
            <a:off x="2428668" y="4344915"/>
            <a:ext cx="8999743" cy="1116085"/>
          </a:xfrm>
        </p:spPr>
        <p:txBody>
          <a:bodyPr/>
          <a:lstStyle/>
          <a:p>
            <a:r>
              <a:rPr lang="en-US" dirty="0"/>
              <a:t>Passing fad or transportation of the future?</a:t>
            </a:r>
          </a:p>
        </p:txBody>
      </p:sp>
      <p:pic>
        <p:nvPicPr>
          <p:cNvPr id="4" name="Picture 3" descr="Image result for electric vehicles">
            <a:hlinkClick r:id="rId2"/>
            <a:extLst>
              <a:ext uri="{FF2B5EF4-FFF2-40B4-BE49-F238E27FC236}">
                <a16:creationId xmlns:a16="http://schemas.microsoft.com/office/drawing/2014/main" id="{ED0AFECB-68F0-4153-9E8B-DC31B333D7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32612" y="560392"/>
            <a:ext cx="4495800" cy="2868607"/>
          </a:xfrm>
          <a:prstGeom prst="rect">
            <a:avLst/>
          </a:prstGeom>
          <a:noFill/>
          <a:ln>
            <a:noFill/>
          </a:ln>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75BB-53B2-4E38-965A-A64129374D4C}"/>
              </a:ext>
            </a:extLst>
          </p:cNvPr>
          <p:cNvSpPr>
            <a:spLocks noGrp="1"/>
          </p:cNvSpPr>
          <p:nvPr>
            <p:ph type="title"/>
          </p:nvPr>
        </p:nvSpPr>
        <p:spPr/>
        <p:txBody>
          <a:bodyPr/>
          <a:lstStyle/>
          <a:p>
            <a:r>
              <a:rPr lang="en-US" dirty="0"/>
              <a:t>2015 US EV Sales Leaders (by Model)</a:t>
            </a:r>
          </a:p>
        </p:txBody>
      </p:sp>
      <p:sp>
        <p:nvSpPr>
          <p:cNvPr id="3" name="Content Placeholder 2">
            <a:extLst>
              <a:ext uri="{FF2B5EF4-FFF2-40B4-BE49-F238E27FC236}">
                <a16:creationId xmlns:a16="http://schemas.microsoft.com/office/drawing/2014/main" id="{D23BB40A-2689-4FC6-A69F-376972948A70}"/>
              </a:ext>
            </a:extLst>
          </p:cNvPr>
          <p:cNvSpPr>
            <a:spLocks noGrp="1"/>
          </p:cNvSpPr>
          <p:nvPr>
            <p:ph sz="half" idx="1"/>
          </p:nvPr>
        </p:nvSpPr>
        <p:spPr/>
        <p:txBody>
          <a:bodyPr/>
          <a:lstStyle/>
          <a:p>
            <a:pPr fontAlgn="base"/>
            <a:r>
              <a:rPr lang="en-US" dirty="0"/>
              <a:t>Top 5 models = 67.7% of EV sales</a:t>
            </a:r>
          </a:p>
          <a:p>
            <a:pPr fontAlgn="base"/>
            <a:r>
              <a:rPr lang="en-US" dirty="0"/>
              <a:t>Tesla Model S is the top seller by a ~50% margin</a:t>
            </a:r>
          </a:p>
          <a:p>
            <a:endParaRPr lang="en-US" dirty="0"/>
          </a:p>
        </p:txBody>
      </p:sp>
      <p:pic>
        <p:nvPicPr>
          <p:cNvPr id="3074" name="Picture 2" descr="https://lh5.googleusercontent.com/Lepcnv3-sazO3bVmaElE97NcDaqeW7jD_aZi2zlg6ONKgAO1JU-YRlxEXL5uCALTnZN5C55eZzdUk1U6ZVG4q1Ooe3zt2bpgOMSRuurfUSoTKgqUPBXQtu3UwfSJIPRnLRmSrtC_AF8">
            <a:extLst>
              <a:ext uri="{FF2B5EF4-FFF2-40B4-BE49-F238E27FC236}">
                <a16:creationId xmlns:a16="http://schemas.microsoft.com/office/drawing/2014/main" id="{FCA8CFB1-36C0-42E2-B017-200004ECA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412" y="1828800"/>
            <a:ext cx="5115696"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06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C3-BEEC-4913-BD0F-56A5E89A15F5}"/>
              </a:ext>
            </a:extLst>
          </p:cNvPr>
          <p:cNvSpPr>
            <a:spLocks noGrp="1"/>
          </p:cNvSpPr>
          <p:nvPr>
            <p:ph type="title"/>
          </p:nvPr>
        </p:nvSpPr>
        <p:spPr/>
        <p:txBody>
          <a:bodyPr/>
          <a:lstStyle/>
          <a:p>
            <a:r>
              <a:rPr lang="en-US" dirty="0"/>
              <a:t>2016 US EV Sales Leaders (by Model)</a:t>
            </a:r>
          </a:p>
        </p:txBody>
      </p:sp>
      <p:sp>
        <p:nvSpPr>
          <p:cNvPr id="3" name="Content Placeholder 2">
            <a:extLst>
              <a:ext uri="{FF2B5EF4-FFF2-40B4-BE49-F238E27FC236}">
                <a16:creationId xmlns:a16="http://schemas.microsoft.com/office/drawing/2014/main" id="{341F26B3-3B77-4C44-94E5-804061EBE3AE}"/>
              </a:ext>
            </a:extLst>
          </p:cNvPr>
          <p:cNvSpPr>
            <a:spLocks noGrp="1"/>
          </p:cNvSpPr>
          <p:nvPr>
            <p:ph sz="half" idx="1"/>
          </p:nvPr>
        </p:nvSpPr>
        <p:spPr/>
        <p:txBody>
          <a:bodyPr/>
          <a:lstStyle/>
          <a:p>
            <a:pPr fontAlgn="base"/>
            <a:r>
              <a:rPr lang="en-US" dirty="0"/>
              <a:t>Top 5 models = 69.7% of EV sales</a:t>
            </a:r>
          </a:p>
          <a:p>
            <a:pPr fontAlgn="base"/>
            <a:r>
              <a:rPr lang="en-US" dirty="0"/>
              <a:t>Start of a more even distribution among leaders</a:t>
            </a:r>
          </a:p>
          <a:p>
            <a:endParaRPr lang="en-US" dirty="0"/>
          </a:p>
        </p:txBody>
      </p:sp>
      <p:pic>
        <p:nvPicPr>
          <p:cNvPr id="2052" name="Picture 4" descr="https://lh4.googleusercontent.com/4anNa8jEBn_ZimemeNsVDDuLIg0TGW7PjvbEzXJi8i1pJO8E-dCHnm2jZ_jcVP3Qfq_v12ypffts1hnMTnaEAwUP9hwVjKvmet9HoPzJa1f8fpwD52oXXSFJRS0ILpHjTuPF22pocfw">
            <a:extLst>
              <a:ext uri="{FF2B5EF4-FFF2-40B4-BE49-F238E27FC236}">
                <a16:creationId xmlns:a16="http://schemas.microsoft.com/office/drawing/2014/main" id="{9A1E903F-5F13-4ACE-8FCB-8D1B0FE8F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735" y="1905000"/>
            <a:ext cx="5486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02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3315-2856-4CEA-B74C-E86D6DA81C9E}"/>
              </a:ext>
            </a:extLst>
          </p:cNvPr>
          <p:cNvSpPr>
            <a:spLocks noGrp="1"/>
          </p:cNvSpPr>
          <p:nvPr>
            <p:ph type="title"/>
          </p:nvPr>
        </p:nvSpPr>
        <p:spPr/>
        <p:txBody>
          <a:bodyPr/>
          <a:lstStyle/>
          <a:p>
            <a:r>
              <a:rPr lang="en-US" dirty="0"/>
              <a:t>2017 US EV Sales Leaders (by Model)</a:t>
            </a:r>
          </a:p>
        </p:txBody>
      </p:sp>
      <p:sp>
        <p:nvSpPr>
          <p:cNvPr id="3" name="Content Placeholder 2">
            <a:extLst>
              <a:ext uri="{FF2B5EF4-FFF2-40B4-BE49-F238E27FC236}">
                <a16:creationId xmlns:a16="http://schemas.microsoft.com/office/drawing/2014/main" id="{88028F7D-4361-4C13-9A83-F11E5C31A746}"/>
              </a:ext>
            </a:extLst>
          </p:cNvPr>
          <p:cNvSpPr>
            <a:spLocks noGrp="1"/>
          </p:cNvSpPr>
          <p:nvPr>
            <p:ph sz="half" idx="1"/>
          </p:nvPr>
        </p:nvSpPr>
        <p:spPr>
          <a:xfrm>
            <a:off x="1374260" y="1669773"/>
            <a:ext cx="5110576" cy="4572000"/>
          </a:xfrm>
        </p:spPr>
        <p:txBody>
          <a:bodyPr/>
          <a:lstStyle/>
          <a:p>
            <a:pPr fontAlgn="base"/>
            <a:r>
              <a:rPr lang="en-US" sz="2600" dirty="0"/>
              <a:t>Top 5 models = 55.4% of EV sales</a:t>
            </a:r>
          </a:p>
          <a:p>
            <a:pPr fontAlgn="base"/>
            <a:r>
              <a:rPr lang="en-US" sz="2600" dirty="0"/>
              <a:t>Further evening of distribution among leaders</a:t>
            </a:r>
          </a:p>
          <a:p>
            <a:pPr fontAlgn="base"/>
            <a:r>
              <a:rPr lang="en-US" sz="2600" dirty="0"/>
              <a:t>Goes along with an increase in available options in the market. </a:t>
            </a:r>
          </a:p>
          <a:p>
            <a:pPr fontAlgn="base"/>
            <a:r>
              <a:rPr lang="en-US" sz="2600" dirty="0"/>
              <a:t>3 of the top 5 models are non-luxury.</a:t>
            </a:r>
          </a:p>
          <a:p>
            <a:endParaRPr lang="en-US" dirty="0"/>
          </a:p>
        </p:txBody>
      </p:sp>
      <p:pic>
        <p:nvPicPr>
          <p:cNvPr id="1026" name="Picture 2" descr="https://lh6.googleusercontent.com/CE4YPkoH0IpLT0JOLcesCp03pvSZsnMx9U1C4hcVpjL_HPBkfo-l9T5ZaQNETx0PAg4basahJ6H2igMoM_Eln2XUP25JYyr0Mj0-1sD0hpQ38-ye3emEChkQci6gMtK7pnWMLs-VaYo">
            <a:extLst>
              <a:ext uri="{FF2B5EF4-FFF2-40B4-BE49-F238E27FC236}">
                <a16:creationId xmlns:a16="http://schemas.microsoft.com/office/drawing/2014/main" id="{025992B0-74CB-45A9-965B-673B9023F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012" y="1623391"/>
            <a:ext cx="56007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84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Yearly Sales of Hybrids</a:t>
            </a:r>
          </a:p>
        </p:txBody>
      </p:sp>
      <p:pic>
        <p:nvPicPr>
          <p:cNvPr id="5" name="Picture 4">
            <a:extLst>
              <a:ext uri="{FF2B5EF4-FFF2-40B4-BE49-F238E27FC236}">
                <a16:creationId xmlns:a16="http://schemas.microsoft.com/office/drawing/2014/main" id="{73CF167E-BA2F-4B2F-ADC0-F0BB76F9788D}"/>
              </a:ext>
            </a:extLst>
          </p:cNvPr>
          <p:cNvPicPr>
            <a:picLocks noChangeAspect="1"/>
          </p:cNvPicPr>
          <p:nvPr/>
        </p:nvPicPr>
        <p:blipFill>
          <a:blip r:embed="rId2"/>
          <a:stretch>
            <a:fillRect/>
          </a:stretch>
        </p:blipFill>
        <p:spPr>
          <a:xfrm>
            <a:off x="1751012" y="1600200"/>
            <a:ext cx="8058150" cy="4886325"/>
          </a:xfrm>
          <a:prstGeom prst="rect">
            <a:avLst/>
          </a:prstGeom>
        </p:spPr>
      </p:pic>
      <p:sp>
        <p:nvSpPr>
          <p:cNvPr id="4" name="TextBox 3">
            <a:extLst>
              <a:ext uri="{FF2B5EF4-FFF2-40B4-BE49-F238E27FC236}">
                <a16:creationId xmlns:a16="http://schemas.microsoft.com/office/drawing/2014/main" id="{BA21FD73-20BC-46A6-932B-22A90BCE88A8}"/>
              </a:ext>
            </a:extLst>
          </p:cNvPr>
          <p:cNvSpPr txBox="1"/>
          <p:nvPr/>
        </p:nvSpPr>
        <p:spPr>
          <a:xfrm>
            <a:off x="4265612" y="2438400"/>
            <a:ext cx="838199" cy="369332"/>
          </a:xfrm>
          <a:prstGeom prst="rect">
            <a:avLst/>
          </a:prstGeom>
          <a:noFill/>
        </p:spPr>
        <p:txBody>
          <a:bodyPr wrap="square" rtlCol="0">
            <a:spAutoFit/>
          </a:bodyPr>
          <a:lstStyle/>
          <a:p>
            <a:r>
              <a:rPr lang="en-US" b="1" dirty="0"/>
              <a:t>2014</a:t>
            </a:r>
          </a:p>
        </p:txBody>
      </p:sp>
      <p:sp>
        <p:nvSpPr>
          <p:cNvPr id="6" name="TextBox 5">
            <a:extLst>
              <a:ext uri="{FF2B5EF4-FFF2-40B4-BE49-F238E27FC236}">
                <a16:creationId xmlns:a16="http://schemas.microsoft.com/office/drawing/2014/main" id="{D53B8DF7-1A1E-40BF-8283-A9A3088A9652}"/>
              </a:ext>
            </a:extLst>
          </p:cNvPr>
          <p:cNvSpPr txBox="1"/>
          <p:nvPr/>
        </p:nvSpPr>
        <p:spPr>
          <a:xfrm>
            <a:off x="5799281" y="3013485"/>
            <a:ext cx="838199" cy="369332"/>
          </a:xfrm>
          <a:prstGeom prst="rect">
            <a:avLst/>
          </a:prstGeom>
          <a:noFill/>
        </p:spPr>
        <p:txBody>
          <a:bodyPr wrap="square" rtlCol="0">
            <a:spAutoFit/>
          </a:bodyPr>
          <a:lstStyle/>
          <a:p>
            <a:r>
              <a:rPr lang="en-US" b="1" dirty="0"/>
              <a:t>2017</a:t>
            </a:r>
          </a:p>
        </p:txBody>
      </p:sp>
    </p:spTree>
    <p:extLst>
      <p:ext uri="{BB962C8B-B14F-4D97-AF65-F5344CB8AC3E}">
        <p14:creationId xmlns:p14="http://schemas.microsoft.com/office/powerpoint/2010/main" val="141125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p>
            <a:r>
              <a:rPr lang="en-US" dirty="0"/>
              <a:t>Sum of Yearly Sales of Electric Vehicles</a:t>
            </a:r>
          </a:p>
        </p:txBody>
      </p:sp>
      <p:pic>
        <p:nvPicPr>
          <p:cNvPr id="4" name="Picture 3">
            <a:extLst>
              <a:ext uri="{FF2B5EF4-FFF2-40B4-BE49-F238E27FC236}">
                <a16:creationId xmlns:a16="http://schemas.microsoft.com/office/drawing/2014/main" id="{771E20E2-7D9D-44FA-AA67-E7B216EEEB29}"/>
              </a:ext>
            </a:extLst>
          </p:cNvPr>
          <p:cNvPicPr>
            <a:picLocks noChangeAspect="1"/>
          </p:cNvPicPr>
          <p:nvPr/>
        </p:nvPicPr>
        <p:blipFill>
          <a:blip r:embed="rId2"/>
          <a:stretch>
            <a:fillRect/>
          </a:stretch>
        </p:blipFill>
        <p:spPr>
          <a:xfrm>
            <a:off x="2284412" y="1600200"/>
            <a:ext cx="7391400" cy="4895850"/>
          </a:xfrm>
          <a:prstGeom prst="rect">
            <a:avLst/>
          </a:prstGeom>
        </p:spPr>
      </p:pic>
      <p:sp>
        <p:nvSpPr>
          <p:cNvPr id="6" name="TextBox 5">
            <a:extLst>
              <a:ext uri="{FF2B5EF4-FFF2-40B4-BE49-F238E27FC236}">
                <a16:creationId xmlns:a16="http://schemas.microsoft.com/office/drawing/2014/main" id="{0B8DAD76-B1CB-471E-B077-D1588AA6B822}"/>
              </a:ext>
            </a:extLst>
          </p:cNvPr>
          <p:cNvSpPr txBox="1"/>
          <p:nvPr/>
        </p:nvSpPr>
        <p:spPr>
          <a:xfrm>
            <a:off x="5256213" y="2514600"/>
            <a:ext cx="838199" cy="369332"/>
          </a:xfrm>
          <a:prstGeom prst="rect">
            <a:avLst/>
          </a:prstGeom>
          <a:noFill/>
        </p:spPr>
        <p:txBody>
          <a:bodyPr wrap="square" rtlCol="0">
            <a:spAutoFit/>
          </a:bodyPr>
          <a:lstStyle/>
          <a:p>
            <a:r>
              <a:rPr lang="en-US" dirty="0"/>
              <a:t>2017</a:t>
            </a:r>
          </a:p>
        </p:txBody>
      </p:sp>
      <p:sp>
        <p:nvSpPr>
          <p:cNvPr id="7" name="TextBox 6">
            <a:extLst>
              <a:ext uri="{FF2B5EF4-FFF2-40B4-BE49-F238E27FC236}">
                <a16:creationId xmlns:a16="http://schemas.microsoft.com/office/drawing/2014/main" id="{4AE6CE4B-905F-4B8C-8825-E89636C5E630}"/>
              </a:ext>
            </a:extLst>
          </p:cNvPr>
          <p:cNvSpPr txBox="1"/>
          <p:nvPr/>
        </p:nvSpPr>
        <p:spPr>
          <a:xfrm>
            <a:off x="4837113" y="2238653"/>
            <a:ext cx="838199" cy="369332"/>
          </a:xfrm>
          <a:prstGeom prst="rect">
            <a:avLst/>
          </a:prstGeom>
          <a:noFill/>
        </p:spPr>
        <p:txBody>
          <a:bodyPr wrap="square" rtlCol="0">
            <a:spAutoFit/>
          </a:bodyPr>
          <a:lstStyle/>
          <a:p>
            <a:r>
              <a:rPr lang="en-US" b="1" dirty="0"/>
              <a:t>2014</a:t>
            </a:r>
          </a:p>
        </p:txBody>
      </p:sp>
      <p:sp>
        <p:nvSpPr>
          <p:cNvPr id="8" name="TextBox 7">
            <a:extLst>
              <a:ext uri="{FF2B5EF4-FFF2-40B4-BE49-F238E27FC236}">
                <a16:creationId xmlns:a16="http://schemas.microsoft.com/office/drawing/2014/main" id="{E05DFF66-3B41-4D48-B5C8-A6E7710ABE44}"/>
              </a:ext>
            </a:extLst>
          </p:cNvPr>
          <p:cNvSpPr txBox="1"/>
          <p:nvPr/>
        </p:nvSpPr>
        <p:spPr>
          <a:xfrm>
            <a:off x="6094412" y="3059668"/>
            <a:ext cx="838199" cy="369332"/>
          </a:xfrm>
          <a:prstGeom prst="rect">
            <a:avLst/>
          </a:prstGeom>
          <a:noFill/>
        </p:spPr>
        <p:txBody>
          <a:bodyPr wrap="square" rtlCol="0">
            <a:spAutoFit/>
          </a:bodyPr>
          <a:lstStyle/>
          <a:p>
            <a:r>
              <a:rPr lang="en-US" b="1" dirty="0"/>
              <a:t>2017</a:t>
            </a:r>
          </a:p>
        </p:txBody>
      </p:sp>
    </p:spTree>
    <p:extLst>
      <p:ext uri="{BB962C8B-B14F-4D97-AF65-F5344CB8AC3E}">
        <p14:creationId xmlns:p14="http://schemas.microsoft.com/office/powerpoint/2010/main" val="76130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3501360A-20C3-451E-8CCE-1F0D964B3505}"/>
              </a:ext>
            </a:extLst>
          </p:cNvPr>
          <p:cNvGraphicFramePr/>
          <p:nvPr>
            <p:extLst/>
          </p:nvPr>
        </p:nvGraphicFramePr>
        <p:xfrm>
          <a:off x="1751012" y="304800"/>
          <a:ext cx="9601199"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58BF388F-1EE3-4455-993A-6E6A51AE5963}"/>
              </a:ext>
            </a:extLst>
          </p:cNvPr>
          <p:cNvSpPr>
            <a:spLocks noGrp="1"/>
          </p:cNvSpPr>
          <p:nvPr>
            <p:ph type="title"/>
          </p:nvPr>
        </p:nvSpPr>
        <p:spPr>
          <a:xfrm>
            <a:off x="1593436" y="177801"/>
            <a:ext cx="9782801" cy="508000"/>
          </a:xfrm>
        </p:spPr>
        <p:txBody>
          <a:bodyPr>
            <a:noAutofit/>
          </a:bodyPr>
          <a:lstStyle/>
          <a:p>
            <a:r>
              <a:rPr lang="en-US" sz="3200" dirty="0"/>
              <a:t>Top Models of Each Categories:</a:t>
            </a:r>
          </a:p>
        </p:txBody>
      </p:sp>
    </p:spTree>
    <p:extLst>
      <p:ext uri="{BB962C8B-B14F-4D97-AF65-F5344CB8AC3E}">
        <p14:creationId xmlns:p14="http://schemas.microsoft.com/office/powerpoint/2010/main" val="13086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p>
            <a:r>
              <a:rPr lang="en-US" dirty="0"/>
              <a:t>Electric Vehicles vs Gasoline Vehicle Sales</a:t>
            </a:r>
          </a:p>
        </p:txBody>
      </p:sp>
      <p:sp>
        <p:nvSpPr>
          <p:cNvPr id="13" name="Rectangle 12">
            <a:extLst>
              <a:ext uri="{FF2B5EF4-FFF2-40B4-BE49-F238E27FC236}">
                <a16:creationId xmlns:a16="http://schemas.microsoft.com/office/drawing/2014/main" id="{1CD5E37C-3C09-4F0D-A979-FA30940991F1}"/>
              </a:ext>
            </a:extLst>
          </p:cNvPr>
          <p:cNvSpPr/>
          <p:nvPr/>
        </p:nvSpPr>
        <p:spPr>
          <a:xfrm>
            <a:off x="1591848" y="5470180"/>
            <a:ext cx="8836025" cy="646331"/>
          </a:xfrm>
          <a:prstGeom prst="rect">
            <a:avLst/>
          </a:prstGeom>
        </p:spPr>
        <p:txBody>
          <a:bodyPr wrap="square">
            <a:spAutoFit/>
          </a:bodyPr>
          <a:lstStyle/>
          <a:p>
            <a:r>
              <a:rPr lang="en-US" dirty="0"/>
              <a:t>For Makers such as BMW, we see a significant decrease in the Gasoline car sales, and an increase in the EV/hybrids for the last 3 years. </a:t>
            </a:r>
          </a:p>
        </p:txBody>
      </p:sp>
      <p:graphicFrame>
        <p:nvGraphicFramePr>
          <p:cNvPr id="7" name="Chart 6">
            <a:extLst>
              <a:ext uri="{FF2B5EF4-FFF2-40B4-BE49-F238E27FC236}">
                <a16:creationId xmlns:a16="http://schemas.microsoft.com/office/drawing/2014/main" id="{19F39710-1A8B-4FAE-ADA4-938FCC8B57BD}"/>
              </a:ext>
            </a:extLst>
          </p:cNvPr>
          <p:cNvGraphicFramePr>
            <a:graphicFrameLocks/>
          </p:cNvGraphicFramePr>
          <p:nvPr/>
        </p:nvGraphicFramePr>
        <p:xfrm>
          <a:off x="3334543" y="1743075"/>
          <a:ext cx="5519738"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026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AED93F-FF90-4DF3-A206-A88870090279}"/>
              </a:ext>
            </a:extLst>
          </p:cNvPr>
          <p:cNvPicPr>
            <a:picLocks noChangeAspect="1"/>
          </p:cNvPicPr>
          <p:nvPr/>
        </p:nvPicPr>
        <p:blipFill>
          <a:blip r:embed="rId2"/>
          <a:stretch>
            <a:fillRect/>
          </a:stretch>
        </p:blipFill>
        <p:spPr>
          <a:xfrm>
            <a:off x="1065212" y="1219200"/>
            <a:ext cx="9743811" cy="5410200"/>
          </a:xfrm>
          <a:prstGeom prst="rect">
            <a:avLst/>
          </a:prstGeom>
        </p:spPr>
      </p:pic>
    </p:spTree>
    <p:extLst>
      <p:ext uri="{BB962C8B-B14F-4D97-AF65-F5344CB8AC3E}">
        <p14:creationId xmlns:p14="http://schemas.microsoft.com/office/powerpoint/2010/main" val="14592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F535A0-C10E-4813-B301-8990C4FA6B41}"/>
              </a:ext>
            </a:extLst>
          </p:cNvPr>
          <p:cNvPicPr>
            <a:picLocks noChangeAspect="1"/>
          </p:cNvPicPr>
          <p:nvPr/>
        </p:nvPicPr>
        <p:blipFill>
          <a:blip r:embed="rId2"/>
          <a:stretch>
            <a:fillRect/>
          </a:stretch>
        </p:blipFill>
        <p:spPr>
          <a:xfrm>
            <a:off x="1141412" y="762000"/>
            <a:ext cx="9334090" cy="1219200"/>
          </a:xfrm>
          <a:prstGeom prst="rect">
            <a:avLst/>
          </a:prstGeom>
        </p:spPr>
      </p:pic>
      <p:sp>
        <p:nvSpPr>
          <p:cNvPr id="3" name="Rectangle 2">
            <a:extLst>
              <a:ext uri="{FF2B5EF4-FFF2-40B4-BE49-F238E27FC236}">
                <a16:creationId xmlns:a16="http://schemas.microsoft.com/office/drawing/2014/main" id="{0A181C4D-6256-4003-B6E3-E3F24063E95D}"/>
              </a:ext>
            </a:extLst>
          </p:cNvPr>
          <p:cNvSpPr/>
          <p:nvPr/>
        </p:nvSpPr>
        <p:spPr>
          <a:xfrm>
            <a:off x="1446212" y="3105835"/>
            <a:ext cx="9029290" cy="923330"/>
          </a:xfrm>
          <a:prstGeom prst="rect">
            <a:avLst/>
          </a:prstGeom>
        </p:spPr>
        <p:txBody>
          <a:bodyPr wrap="square">
            <a:spAutoFit/>
          </a:bodyPr>
          <a:lstStyle/>
          <a:p>
            <a:r>
              <a:rPr lang="en-US" b="1" dirty="0"/>
              <a:t>Source: </a:t>
            </a:r>
          </a:p>
          <a:p>
            <a:endParaRPr lang="en-US" dirty="0"/>
          </a:p>
          <a:p>
            <a:r>
              <a:rPr lang="en-US" b="1" i="1" dirty="0"/>
              <a:t>https://www.wsj.com/articles/what-s-holding-back-electric-car-sales-1411937798</a:t>
            </a:r>
          </a:p>
        </p:txBody>
      </p:sp>
    </p:spTree>
    <p:extLst>
      <p:ext uri="{BB962C8B-B14F-4D97-AF65-F5344CB8AC3E}">
        <p14:creationId xmlns:p14="http://schemas.microsoft.com/office/powerpoint/2010/main" val="85117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10139776" cy="660400"/>
          </a:xfrm>
        </p:spPr>
        <p:txBody>
          <a:bodyPr/>
          <a:lstStyle/>
          <a:p>
            <a:r>
              <a:rPr lang="en-US" dirty="0"/>
              <a:t>Conclusion</a:t>
            </a:r>
          </a:p>
        </p:txBody>
      </p:sp>
      <p:sp>
        <p:nvSpPr>
          <p:cNvPr id="14" name="Content Placeholder 13"/>
          <p:cNvSpPr>
            <a:spLocks noGrp="1"/>
          </p:cNvSpPr>
          <p:nvPr>
            <p:ph idx="1"/>
          </p:nvPr>
        </p:nvSpPr>
        <p:spPr>
          <a:xfrm>
            <a:off x="1217612" y="877957"/>
            <a:ext cx="10515600" cy="5841998"/>
          </a:xfrm>
        </p:spPr>
        <p:txBody>
          <a:bodyPr>
            <a:normAutofit/>
          </a:bodyPr>
          <a:lstStyle/>
          <a:p>
            <a:r>
              <a:rPr lang="en-US" dirty="0"/>
              <a:t>Growing trend in Electric and Hybrid Vehicles.</a:t>
            </a:r>
          </a:p>
          <a:p>
            <a:r>
              <a:rPr lang="en-US" dirty="0"/>
              <a:t>Tesla dominates the market for Pure Electric vehicle sales</a:t>
            </a:r>
          </a:p>
          <a:p>
            <a:r>
              <a:rPr lang="en-US" dirty="0"/>
              <a:t>In 2017 Hybrids have taken over the sales over the Electrics.</a:t>
            </a:r>
          </a:p>
          <a:p>
            <a:r>
              <a:rPr lang="en-US" dirty="0"/>
              <a:t>For Makers of BMW and Fiat, we see a significant decrease in the Gasoline car sales, and an increase in the EV/hybrids for the last 3 years. Fiat and Chevrolet both show a decrease, however not so significant.</a:t>
            </a:r>
          </a:p>
          <a:p>
            <a:r>
              <a:rPr lang="en-US" dirty="0"/>
              <a:t>Toyota and Nissan have a growth in both gasoline and EV/Hybrids.</a:t>
            </a:r>
          </a:p>
          <a:p>
            <a:pPr marL="0" indent="0" algn="ctr">
              <a:buNone/>
            </a:pPr>
            <a:r>
              <a:rPr lang="en-US" dirty="0">
                <a:latin typeface="Arial Black" panose="020B0A04020102020204" pitchFamily="34" charset="0"/>
              </a:rPr>
              <a:t>I am buying Electric. Are you?</a:t>
            </a:r>
          </a:p>
          <a:p>
            <a:endParaRPr lang="en-US" dirty="0"/>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27257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EFEB19-3222-4C41-850D-BF418E4CFA31}"/>
              </a:ext>
            </a:extLst>
          </p:cNvPr>
          <p:cNvSpPr/>
          <p:nvPr/>
        </p:nvSpPr>
        <p:spPr>
          <a:xfrm>
            <a:off x="1141412" y="304800"/>
            <a:ext cx="9067800" cy="6401753"/>
          </a:xfrm>
          <a:prstGeom prst="rect">
            <a:avLst/>
          </a:prstGeom>
        </p:spPr>
        <p:txBody>
          <a:bodyPr wrap="square">
            <a:spAutoFit/>
          </a:bodyPr>
          <a:lstStyle/>
          <a:p>
            <a:pPr>
              <a:buFont typeface="Arial" panose="020B0604020202020204" pitchFamily="34" charset="0"/>
              <a:buChar char="•"/>
            </a:pPr>
            <a:r>
              <a:rPr lang="en-US" b="1" dirty="0">
                <a:solidFill>
                  <a:srgbClr val="0070C0"/>
                </a:solidFill>
                <a:cs typeface="Calibri" panose="020F0502020204030204" pitchFamily="34" charset="0"/>
              </a:rPr>
              <a:t>Last year, the Dutch parliament </a:t>
            </a:r>
            <a:r>
              <a:rPr lang="en-US" b="1" dirty="0">
                <a:solidFill>
                  <a:srgbClr val="0070C0"/>
                </a:solidFill>
                <a:cs typeface="Calibri" panose="020F0502020204030204" pitchFamily="34" charset="0"/>
                <a:hlinkClick r:id="rId2"/>
              </a:rPr>
              <a:t>voted through</a:t>
            </a:r>
            <a:r>
              <a:rPr lang="en-US" b="1" dirty="0">
                <a:solidFill>
                  <a:srgbClr val="0070C0"/>
                </a:solidFill>
                <a:cs typeface="Calibri" panose="020F0502020204030204" pitchFamily="34" charset="0"/>
              </a:rPr>
              <a:t> a motion to end all gas and diesel car sales by 2025 (it still has to go through the Dutch senate).</a:t>
            </a:r>
          </a:p>
          <a:p>
            <a:pPr>
              <a:buFont typeface="Arial" panose="020B0604020202020204" pitchFamily="34" charset="0"/>
              <a:buChar char="•"/>
            </a:pPr>
            <a:endParaRPr lang="en-US" b="1" dirty="0">
              <a:solidFill>
                <a:srgbClr val="0070C0"/>
              </a:solidFill>
              <a:cs typeface="Calibri" panose="020F0502020204030204" pitchFamily="34" charset="0"/>
            </a:endParaRPr>
          </a:p>
          <a:p>
            <a:pPr>
              <a:buFont typeface="Arial" panose="020B0604020202020204" pitchFamily="34" charset="0"/>
              <a:buChar char="•"/>
            </a:pPr>
            <a:r>
              <a:rPr lang="en-US" b="1" dirty="0">
                <a:solidFill>
                  <a:srgbClr val="C00000"/>
                </a:solidFill>
                <a:cs typeface="Calibri" panose="020F0502020204030204" pitchFamily="34" charset="0"/>
              </a:rPr>
              <a:t>In June, India </a:t>
            </a:r>
            <a:r>
              <a:rPr lang="en-US" b="1" dirty="0">
                <a:solidFill>
                  <a:srgbClr val="C00000"/>
                </a:solidFill>
                <a:cs typeface="Calibri" panose="020F0502020204030204" pitchFamily="34" charset="0"/>
                <a:hlinkClick r:id="rId3"/>
              </a:rPr>
              <a:t>announced</a:t>
            </a:r>
            <a:r>
              <a:rPr lang="en-US" b="1" dirty="0">
                <a:solidFill>
                  <a:srgbClr val="C00000"/>
                </a:solidFill>
                <a:cs typeface="Calibri" panose="020F0502020204030204" pitchFamily="34" charset="0"/>
              </a:rPr>
              <a:t> that it would end sales of gas and diesel cars by 2030.</a:t>
            </a:r>
          </a:p>
          <a:p>
            <a:pPr>
              <a:buFont typeface="Arial" panose="020B0604020202020204" pitchFamily="34" charset="0"/>
              <a:buChar char="•"/>
            </a:pPr>
            <a:endParaRPr lang="en-US" b="1" dirty="0">
              <a:solidFill>
                <a:srgbClr val="C00000"/>
              </a:solidFill>
              <a:cs typeface="Calibri" panose="020F0502020204030204" pitchFamily="34" charset="0"/>
            </a:endParaRPr>
          </a:p>
          <a:p>
            <a:pPr>
              <a:buFont typeface="Arial" panose="020B0604020202020204" pitchFamily="34" charset="0"/>
              <a:buChar char="•"/>
            </a:pPr>
            <a:r>
              <a:rPr lang="en-US" b="1" dirty="0">
                <a:solidFill>
                  <a:srgbClr val="00B050"/>
                </a:solidFill>
                <a:cs typeface="Calibri" panose="020F0502020204030204" pitchFamily="34" charset="0"/>
              </a:rPr>
              <a:t>In June, Norway </a:t>
            </a:r>
            <a:r>
              <a:rPr lang="en-US" b="1" dirty="0">
                <a:solidFill>
                  <a:srgbClr val="00B050"/>
                </a:solidFill>
                <a:cs typeface="Calibri" panose="020F0502020204030204" pitchFamily="34" charset="0"/>
                <a:hlinkClick r:id="rId4"/>
              </a:rPr>
              <a:t>agreed</a:t>
            </a:r>
            <a:r>
              <a:rPr lang="en-US" b="1" dirty="0">
                <a:solidFill>
                  <a:srgbClr val="00B050"/>
                </a:solidFill>
                <a:cs typeface="Calibri" panose="020F0502020204030204" pitchFamily="34" charset="0"/>
              </a:rPr>
              <a:t> to end sales of gas and diesel cars by 2025. (Norway leads the world in EVs — almost </a:t>
            </a:r>
            <a:r>
              <a:rPr lang="en-US" b="1" dirty="0">
                <a:solidFill>
                  <a:srgbClr val="00B050"/>
                </a:solidFill>
                <a:cs typeface="Calibri" panose="020F0502020204030204" pitchFamily="34" charset="0"/>
                <a:hlinkClick r:id="rId5"/>
              </a:rPr>
              <a:t>40 percent</a:t>
            </a:r>
            <a:r>
              <a:rPr lang="en-US" b="1" dirty="0">
                <a:solidFill>
                  <a:srgbClr val="00B050"/>
                </a:solidFill>
                <a:cs typeface="Calibri" panose="020F0502020204030204" pitchFamily="34" charset="0"/>
              </a:rPr>
              <a:t> of its newly registered vehicles were hybrid, electric, or hydrogen in 2017.)</a:t>
            </a:r>
          </a:p>
          <a:p>
            <a:pPr>
              <a:buFont typeface="Arial" panose="020B0604020202020204" pitchFamily="34" charset="0"/>
              <a:buChar char="•"/>
            </a:pPr>
            <a:endParaRPr lang="en-US" b="1" dirty="0">
              <a:solidFill>
                <a:srgbClr val="00B050"/>
              </a:solidFill>
              <a:cs typeface="Calibri" panose="020F0502020204030204" pitchFamily="34" charset="0"/>
            </a:endParaRPr>
          </a:p>
          <a:p>
            <a:pPr>
              <a:buFont typeface="Arial" panose="020B0604020202020204" pitchFamily="34" charset="0"/>
              <a:buChar char="•"/>
            </a:pPr>
            <a:r>
              <a:rPr lang="en-US" b="1" dirty="0">
                <a:solidFill>
                  <a:srgbClr val="4C4E4D"/>
                </a:solidFill>
                <a:cs typeface="Calibri" panose="020F0502020204030204" pitchFamily="34" charset="0"/>
              </a:rPr>
              <a:t>In July, France  and Britain </a:t>
            </a:r>
            <a:r>
              <a:rPr lang="en-US" b="1" dirty="0">
                <a:solidFill>
                  <a:srgbClr val="4F7177"/>
                </a:solidFill>
                <a:cs typeface="Calibri" panose="020F0502020204030204" pitchFamily="34" charset="0"/>
                <a:hlinkClick r:id="rId6"/>
              </a:rPr>
              <a:t>announced</a:t>
            </a:r>
            <a:r>
              <a:rPr lang="en-US" b="1" dirty="0">
                <a:solidFill>
                  <a:srgbClr val="4C4E4D"/>
                </a:solidFill>
                <a:cs typeface="Calibri" panose="020F0502020204030204" pitchFamily="34" charset="0"/>
              </a:rPr>
              <a:t> it would end sales of gas and diesel cars by 2040.</a:t>
            </a:r>
          </a:p>
          <a:p>
            <a:pPr>
              <a:buFont typeface="Arial" panose="020B0604020202020204" pitchFamily="34" charset="0"/>
              <a:buChar char="•"/>
            </a:pPr>
            <a:endParaRPr lang="en-US" b="1" dirty="0">
              <a:solidFill>
                <a:srgbClr val="4C4E4D"/>
              </a:solidFill>
              <a:cs typeface="Calibri" panose="020F0502020204030204" pitchFamily="34" charset="0"/>
            </a:endParaRPr>
          </a:p>
          <a:p>
            <a:pPr>
              <a:buFont typeface="Arial" panose="020B0604020202020204" pitchFamily="34" charset="0"/>
              <a:buChar char="•"/>
            </a:pPr>
            <a:r>
              <a:rPr lang="en-US" b="1" dirty="0">
                <a:solidFill>
                  <a:srgbClr val="FF0000"/>
                </a:solidFill>
                <a:cs typeface="Calibri" panose="020F0502020204030204" pitchFamily="34" charset="0"/>
              </a:rPr>
              <a:t>In August, German Chancellor Angela Merkel </a:t>
            </a:r>
            <a:r>
              <a:rPr lang="en-US" b="1" dirty="0">
                <a:solidFill>
                  <a:srgbClr val="FF0000"/>
                </a:solidFill>
                <a:cs typeface="Calibri" panose="020F0502020204030204" pitchFamily="34" charset="0"/>
                <a:hlinkClick r:id="rId7"/>
              </a:rPr>
              <a:t>hinted</a:t>
            </a:r>
            <a:r>
              <a:rPr lang="en-US" b="1" dirty="0">
                <a:solidFill>
                  <a:srgbClr val="FF0000"/>
                </a:solidFill>
                <a:cs typeface="Calibri" panose="020F0502020204030204" pitchFamily="34" charset="0"/>
              </a:rPr>
              <a:t> that her country would follow suit. "I cannot name an exact year yet,” she said, “but the approach is right, because if we quickly invest in more charging infrastructure and technology for electric cars, a general changeover will be structurally possible.“</a:t>
            </a:r>
          </a:p>
          <a:p>
            <a:pPr>
              <a:buFont typeface="Arial" panose="020B0604020202020204" pitchFamily="34" charset="0"/>
              <a:buChar char="•"/>
            </a:pPr>
            <a:endParaRPr lang="en-US" b="1" dirty="0">
              <a:solidFill>
                <a:srgbClr val="FF0000"/>
              </a:solidFill>
              <a:cs typeface="Calibri" panose="020F0502020204030204" pitchFamily="34" charset="0"/>
            </a:endParaRPr>
          </a:p>
          <a:p>
            <a:pPr>
              <a:buFont typeface="Arial" panose="020B0604020202020204" pitchFamily="34" charset="0"/>
              <a:buChar char="•"/>
            </a:pPr>
            <a:r>
              <a:rPr lang="en-US" b="1" dirty="0">
                <a:solidFill>
                  <a:schemeClr val="bg2">
                    <a:lumMod val="50000"/>
                  </a:schemeClr>
                </a:solidFill>
                <a:cs typeface="Calibri" panose="020F0502020204030204" pitchFamily="34" charset="0"/>
              </a:rPr>
              <a:t>This month, the Scottish government </a:t>
            </a:r>
            <a:r>
              <a:rPr lang="en-US" b="1" dirty="0">
                <a:solidFill>
                  <a:schemeClr val="bg2">
                    <a:lumMod val="50000"/>
                  </a:schemeClr>
                </a:solidFill>
                <a:cs typeface="Calibri" panose="020F0502020204030204" pitchFamily="34" charset="0"/>
                <a:hlinkClick r:id="rId8"/>
              </a:rPr>
              <a:t>announced</a:t>
            </a:r>
            <a:r>
              <a:rPr lang="en-US" b="1" dirty="0">
                <a:solidFill>
                  <a:schemeClr val="bg2">
                    <a:lumMod val="50000"/>
                  </a:schemeClr>
                </a:solidFill>
                <a:cs typeface="Calibri" panose="020F0502020204030204" pitchFamily="34" charset="0"/>
              </a:rPr>
              <a:t> it would phase out gas and diesel cars by 2032.</a:t>
            </a:r>
          </a:p>
          <a:p>
            <a:pPr>
              <a:buFont typeface="Arial" panose="020B0604020202020204" pitchFamily="34" charset="0"/>
              <a:buChar char="•"/>
            </a:pPr>
            <a:endParaRPr lang="en-US" b="1" dirty="0">
              <a:solidFill>
                <a:schemeClr val="bg2">
                  <a:lumMod val="50000"/>
                </a:schemeClr>
              </a:solidFill>
              <a:cs typeface="Calibri" panose="020F0502020204030204" pitchFamily="34" charset="0"/>
            </a:endParaRPr>
          </a:p>
          <a:p>
            <a:pPr>
              <a:buFont typeface="Arial" panose="020B0604020202020204" pitchFamily="34" charset="0"/>
              <a:buChar char="•"/>
            </a:pPr>
            <a:r>
              <a:rPr lang="en-US" b="1" dirty="0">
                <a:solidFill>
                  <a:schemeClr val="bg2">
                    <a:lumMod val="50000"/>
                  </a:schemeClr>
                </a:solidFill>
                <a:cs typeface="Calibri" panose="020F0502020204030204" pitchFamily="34" charset="0"/>
              </a:rPr>
              <a:t>Sources:</a:t>
            </a:r>
          </a:p>
          <a:p>
            <a:pPr>
              <a:buFont typeface="Arial" panose="020B0604020202020204" pitchFamily="34" charset="0"/>
              <a:buChar char="•"/>
            </a:pPr>
            <a:r>
              <a:rPr lang="en-US" sz="1600" b="1" i="1" dirty="0">
                <a:solidFill>
                  <a:schemeClr val="bg2">
                    <a:lumMod val="50000"/>
                  </a:schemeClr>
                </a:solidFill>
                <a:cs typeface="Calibri" panose="020F0502020204030204" pitchFamily="34" charset="0"/>
              </a:rPr>
              <a:t>https://www.vox.com/energy-and-environment/2017/9/13/16293258/ev-revolution</a:t>
            </a:r>
          </a:p>
          <a:p>
            <a:pPr>
              <a:buFont typeface="Arial" panose="020B0604020202020204" pitchFamily="34" charset="0"/>
              <a:buChar char="•"/>
            </a:pPr>
            <a:r>
              <a:rPr lang="en-US" sz="1600" b="1" i="1" dirty="0">
                <a:solidFill>
                  <a:srgbClr val="4C4E4D"/>
                </a:solidFill>
                <a:cs typeface="Calibri" panose="020F0502020204030204" pitchFamily="34" charset="0"/>
              </a:rPr>
              <a:t>(The International Energy Agency’s </a:t>
            </a:r>
            <a:r>
              <a:rPr lang="en-US" sz="1600" b="1" i="1" dirty="0">
                <a:solidFill>
                  <a:srgbClr val="4F7177"/>
                </a:solidFill>
                <a:cs typeface="Calibri" panose="020F0502020204030204" pitchFamily="34" charset="0"/>
                <a:hlinkClick r:id="rId9"/>
              </a:rPr>
              <a:t>Global EV Outlook</a:t>
            </a:r>
            <a:r>
              <a:rPr lang="en-US" sz="1600" b="1" i="1" dirty="0">
                <a:solidFill>
                  <a:srgbClr val="4C4E4D"/>
                </a:solidFill>
                <a:cs typeface="Calibri" panose="020F0502020204030204" pitchFamily="34" charset="0"/>
              </a:rPr>
              <a:t> )</a:t>
            </a:r>
            <a:endParaRPr lang="en-US" sz="1600" b="1" i="1" dirty="0">
              <a:solidFill>
                <a:srgbClr val="4C4E4D"/>
              </a:solidFill>
              <a:effectLst/>
              <a:cs typeface="Calibri" panose="020F0502020204030204" pitchFamily="34" charset="0"/>
            </a:endParaRPr>
          </a:p>
        </p:txBody>
      </p:sp>
    </p:spTree>
    <p:extLst>
      <p:ext uri="{BB962C8B-B14F-4D97-AF65-F5344CB8AC3E}">
        <p14:creationId xmlns:p14="http://schemas.microsoft.com/office/powerpoint/2010/main" val="235374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Introductions</a:t>
            </a:r>
          </a:p>
        </p:txBody>
      </p:sp>
      <p:sp>
        <p:nvSpPr>
          <p:cNvPr id="14" name="Content Placeholder 13"/>
          <p:cNvSpPr>
            <a:spLocks noGrp="1"/>
          </p:cNvSpPr>
          <p:nvPr>
            <p:ph idx="1"/>
          </p:nvPr>
        </p:nvSpPr>
        <p:spPr>
          <a:xfrm>
            <a:off x="1593436" y="1600200"/>
            <a:ext cx="9782801" cy="5080000"/>
          </a:xfrm>
        </p:spPr>
        <p:txBody>
          <a:bodyPr>
            <a:normAutofit/>
          </a:bodyPr>
          <a:lstStyle/>
          <a:p>
            <a:endParaRPr lang="en-US" sz="6000" dirty="0"/>
          </a:p>
        </p:txBody>
      </p:sp>
      <p:pic>
        <p:nvPicPr>
          <p:cNvPr id="1028" name="Picture 6">
            <a:extLst>
              <a:ext uri="{FF2B5EF4-FFF2-40B4-BE49-F238E27FC236}">
                <a16:creationId xmlns:a16="http://schemas.microsoft.com/office/drawing/2014/main" id="{D0682F55-CB12-4490-9E58-B383D8FF7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36" y="1624840"/>
            <a:ext cx="2291085" cy="166977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910FB10F-ADD3-4235-B716-FD089A5DA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3152" y="1689404"/>
            <a:ext cx="2318038" cy="16697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E16C2B8-5929-4709-8519-4895256A4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338" y="3996896"/>
            <a:ext cx="2483208" cy="1730104"/>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a:extLst>
              <a:ext uri="{FF2B5EF4-FFF2-40B4-BE49-F238E27FC236}">
                <a16:creationId xmlns:a16="http://schemas.microsoft.com/office/drawing/2014/main" id="{A2C321D7-E37D-4C13-95EB-D6FD1E9AF0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863" y="4060385"/>
            <a:ext cx="2286000" cy="16660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1CCDB345-1592-4717-92D6-C4EA33813DF3}"/>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TEAM #7 CREW:</a:t>
            </a:r>
            <a:endParaRPr kumimoji="0" lang="en-US" altLang="en-US" sz="1200" b="0" i="0" u="none" strike="noStrike" cap="none" normalizeH="0" baseline="0" dirty="0">
              <a:ln>
                <a:noFill/>
              </a:ln>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6">
            <a:extLst>
              <a:ext uri="{FF2B5EF4-FFF2-40B4-BE49-F238E27FC236}">
                <a16:creationId xmlns:a16="http://schemas.microsoft.com/office/drawing/2014/main" id="{C9AFC967-820D-4499-8774-23911124FD63}"/>
              </a:ext>
            </a:extLst>
          </p:cNvPr>
          <p:cNvSpPr>
            <a:spLocks noChangeArrowheads="1"/>
          </p:cNvSpPr>
          <p:nvPr/>
        </p:nvSpPr>
        <p:spPr bwMode="auto">
          <a:xfrm>
            <a:off x="0" y="13525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7">
            <a:extLst>
              <a:ext uri="{FF2B5EF4-FFF2-40B4-BE49-F238E27FC236}">
                <a16:creationId xmlns:a16="http://schemas.microsoft.com/office/drawing/2014/main" id="{1583438A-F962-47EF-BE7C-DF878ACF76FC}"/>
              </a:ext>
            </a:extLst>
          </p:cNvPr>
          <p:cNvSpPr>
            <a:spLocks noChangeArrowheads="1"/>
          </p:cNvSpPr>
          <p:nvPr/>
        </p:nvSpPr>
        <p:spPr bwMode="auto">
          <a:xfrm>
            <a:off x="1593436" y="3478133"/>
            <a:ext cx="40346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anuradhasingh.gailakoti@gmail.com</a:t>
            </a:r>
            <a:endParaRPr kumimoji="0" lang="en-US" altLang="en-US" b="0" i="0" u="none" strike="noStrike" cap="none" normalizeH="0" baseline="0" dirty="0">
              <a:ln>
                <a:noFill/>
              </a:ln>
              <a:solidFill>
                <a:schemeClr val="tx1"/>
              </a:solidFill>
              <a:effectLst/>
            </a:endParaRPr>
          </a:p>
        </p:txBody>
      </p:sp>
      <p:sp>
        <p:nvSpPr>
          <p:cNvPr id="12" name="Rectangle 7">
            <a:extLst>
              <a:ext uri="{FF2B5EF4-FFF2-40B4-BE49-F238E27FC236}">
                <a16:creationId xmlns:a16="http://schemas.microsoft.com/office/drawing/2014/main" id="{84D72685-6CFC-4655-B031-D288EFCDBF31}"/>
              </a:ext>
            </a:extLst>
          </p:cNvPr>
          <p:cNvSpPr>
            <a:spLocks noChangeArrowheads="1"/>
          </p:cNvSpPr>
          <p:nvPr/>
        </p:nvSpPr>
        <p:spPr bwMode="auto">
          <a:xfrm>
            <a:off x="8494714" y="3407221"/>
            <a:ext cx="27864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seannoone29@gmail.com</a:t>
            </a:r>
            <a:endParaRPr kumimoji="0" lang="en-US" altLang="en-US" b="0" i="0" u="none" strike="noStrike" cap="none" normalizeH="0" baseline="0" dirty="0">
              <a:ln>
                <a:noFill/>
              </a:ln>
              <a:solidFill>
                <a:schemeClr val="tx1"/>
              </a:solidFill>
              <a:effectLst/>
            </a:endParaRPr>
          </a:p>
        </p:txBody>
      </p:sp>
      <p:sp>
        <p:nvSpPr>
          <p:cNvPr id="15" name="Rectangle 7">
            <a:extLst>
              <a:ext uri="{FF2B5EF4-FFF2-40B4-BE49-F238E27FC236}">
                <a16:creationId xmlns:a16="http://schemas.microsoft.com/office/drawing/2014/main" id="{E1F1C19A-A836-4EAD-AF4A-CB7E1BB6B1F8}"/>
              </a:ext>
            </a:extLst>
          </p:cNvPr>
          <p:cNvSpPr>
            <a:spLocks noChangeArrowheads="1"/>
          </p:cNvSpPr>
          <p:nvPr/>
        </p:nvSpPr>
        <p:spPr bwMode="auto">
          <a:xfrm>
            <a:off x="3215275" y="5939373"/>
            <a:ext cx="31674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Constantia" panose="02030602050306030303" pitchFamily="18" charset="0"/>
                <a:cs typeface="Times New Roman" panose="02020603050405020304" pitchFamily="18" charset="0"/>
              </a:rPr>
              <a:t>Spenserwhilton@gmail.com</a:t>
            </a:r>
            <a:r>
              <a:rPr kumimoji="0" lang="en-US" altLang="en-US" b="0" i="0" u="none" strike="noStrike" cap="none" normalizeH="0" baseline="0" dirty="0">
                <a:ln>
                  <a:noFill/>
                </a:ln>
                <a:solidFill>
                  <a:schemeClr val="tx1"/>
                </a:solidFill>
                <a:effectLst/>
                <a:latin typeface="Arial" panose="020B0604020202020204" pitchFamily="34" charset="0"/>
              </a:rPr>
              <a:t> </a:t>
            </a:r>
          </a:p>
        </p:txBody>
      </p:sp>
      <p:sp>
        <p:nvSpPr>
          <p:cNvPr id="5" name="Rectangle 4">
            <a:extLst>
              <a:ext uri="{FF2B5EF4-FFF2-40B4-BE49-F238E27FC236}">
                <a16:creationId xmlns:a16="http://schemas.microsoft.com/office/drawing/2014/main" id="{D6629669-E050-40BD-9B7A-0C7292C14E60}"/>
              </a:ext>
            </a:extLst>
          </p:cNvPr>
          <p:cNvSpPr/>
          <p:nvPr/>
        </p:nvSpPr>
        <p:spPr>
          <a:xfrm>
            <a:off x="7389812" y="5947343"/>
            <a:ext cx="3354469"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595959"/>
                </a:solidFill>
                <a:latin typeface="Constantia" panose="02030602050306030303" pitchFamily="18" charset="0"/>
                <a:ea typeface="Constantia" panose="02030602050306030303" pitchFamily="18" charset="0"/>
                <a:cs typeface="Times New Roman" panose="02020603050405020304" pitchFamily="18" charset="0"/>
              </a:rPr>
              <a:t>khandelwal.anu@gmail.com</a:t>
            </a:r>
            <a:endParaRPr lang="en-US" altLang="en-US" dirty="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Our Thought Process</a:t>
            </a:r>
          </a:p>
        </p:txBody>
      </p:sp>
      <p:sp>
        <p:nvSpPr>
          <p:cNvPr id="14" name="Content Placeholder 13"/>
          <p:cNvSpPr>
            <a:spLocks noGrp="1"/>
          </p:cNvSpPr>
          <p:nvPr>
            <p:ph idx="1"/>
          </p:nvPr>
        </p:nvSpPr>
        <p:spPr/>
        <p:txBody>
          <a:bodyPr>
            <a:normAutofit fontScale="92500" lnSpcReduction="10000"/>
          </a:bodyPr>
          <a:lstStyle/>
          <a:p>
            <a:pPr marL="0" indent="0">
              <a:buNone/>
            </a:pPr>
            <a:r>
              <a:rPr lang="en-US" dirty="0"/>
              <a:t>Questions at the core of our analysis:</a:t>
            </a:r>
          </a:p>
          <a:p>
            <a:r>
              <a:rPr lang="en-US" dirty="0"/>
              <a:t>Are Electric Vehicles becoming more popular amongst the public over the past few years? </a:t>
            </a:r>
          </a:p>
          <a:p>
            <a:pPr marL="0" indent="0">
              <a:buNone/>
            </a:pPr>
            <a:r>
              <a:rPr lang="en-US" dirty="0"/>
              <a:t> If so, in which years is the increase most apparent?</a:t>
            </a:r>
          </a:p>
          <a:p>
            <a:r>
              <a:rPr lang="en-US" dirty="0"/>
              <a:t>are the sales numbers increasing rapidly, year-by-year</a:t>
            </a:r>
          </a:p>
          <a:p>
            <a:r>
              <a:rPr lang="en-US" dirty="0"/>
              <a:t>Are there clear leaders in the EV market? What EV models are most popular?</a:t>
            </a:r>
          </a:p>
          <a:p>
            <a:r>
              <a:rPr lang="en-US" dirty="0"/>
              <a:t>Is there a preference of Pure electric over Hybrids. </a:t>
            </a:r>
          </a:p>
          <a:p>
            <a:r>
              <a:rPr lang="en-US" dirty="0"/>
              <a:t>Is there infrastructure in place to support the increasing popularity of Electric Vehicles.</a:t>
            </a:r>
          </a:p>
        </p:txBody>
      </p:sp>
    </p:spTree>
    <p:extLst>
      <p:ext uri="{BB962C8B-B14F-4D97-AF65-F5344CB8AC3E}">
        <p14:creationId xmlns:p14="http://schemas.microsoft.com/office/powerpoint/2010/main" val="36437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COLLECTION</a:t>
            </a:r>
          </a:p>
        </p:txBody>
      </p:sp>
      <p:sp>
        <p:nvSpPr>
          <p:cNvPr id="14" name="Content Placeholder 13"/>
          <p:cNvSpPr>
            <a:spLocks noGrp="1"/>
          </p:cNvSpPr>
          <p:nvPr>
            <p:ph idx="1"/>
          </p:nvPr>
        </p:nvSpPr>
        <p:spPr/>
        <p:txBody>
          <a:bodyPr>
            <a:normAutofit/>
          </a:bodyPr>
          <a:lstStyle/>
          <a:p>
            <a:r>
              <a:rPr lang="en-US" dirty="0"/>
              <a:t>3 years monthly sales data for Electric, Hybrids and years of gasoline vehicle sales.</a:t>
            </a:r>
          </a:p>
          <a:p>
            <a:r>
              <a:rPr lang="en-US" dirty="0"/>
              <a:t>We decided US to limit ourselves to manageable datasets.</a:t>
            </a:r>
          </a:p>
          <a:p>
            <a:r>
              <a:rPr lang="en-US" dirty="0"/>
              <a:t>Websites data was collected from:</a:t>
            </a:r>
          </a:p>
          <a:p>
            <a:pPr lvl="0"/>
            <a:r>
              <a:rPr lang="en-US" u="sng" dirty="0">
                <a:hlinkClick r:id="rId2"/>
              </a:rPr>
              <a:t>EV Car sales :</a:t>
            </a:r>
          </a:p>
          <a:p>
            <a:pPr lvl="1"/>
            <a:r>
              <a:rPr lang="en-US" u="sng" dirty="0">
                <a:hlinkClick r:id="rId2"/>
              </a:rPr>
              <a:t>https://insideevs.com/monthly-plug-in-sales-scorecard/</a:t>
            </a:r>
            <a:endParaRPr lang="en-US" dirty="0"/>
          </a:p>
          <a:p>
            <a:r>
              <a:rPr lang="en-US" dirty="0">
                <a:hlinkClick r:id="rId3"/>
              </a:rPr>
              <a:t>Gasoline Car Sales: </a:t>
            </a:r>
          </a:p>
          <a:p>
            <a:pPr lvl="1"/>
            <a:r>
              <a:rPr lang="en-US" dirty="0">
                <a:hlinkClick r:id="rId3"/>
              </a:rPr>
              <a:t>http://carsalesbase.com/us-car-sales-data/dodge/</a:t>
            </a:r>
            <a:endParaRPr lang="en-US" dirty="0"/>
          </a:p>
        </p:txBody>
      </p:sp>
    </p:spTree>
    <p:extLst>
      <p:ext uri="{BB962C8B-B14F-4D97-AF65-F5344CB8AC3E}">
        <p14:creationId xmlns:p14="http://schemas.microsoft.com/office/powerpoint/2010/main" val="27986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965200"/>
          </a:xfrm>
        </p:spPr>
        <p:txBody>
          <a:bodyPr>
            <a:noAutofit/>
          </a:bodyPr>
          <a:lstStyle/>
          <a:p>
            <a:r>
              <a:rPr lang="en-US" sz="3200" dirty="0"/>
              <a:t>Challenges with Data Collection, Manipulations/Aggregations:</a:t>
            </a:r>
          </a:p>
        </p:txBody>
      </p:sp>
      <p:sp>
        <p:nvSpPr>
          <p:cNvPr id="14" name="Content Placeholder 13"/>
          <p:cNvSpPr>
            <a:spLocks noGrp="1"/>
          </p:cNvSpPr>
          <p:nvPr>
            <p:ph idx="1"/>
          </p:nvPr>
        </p:nvSpPr>
        <p:spPr>
          <a:xfrm>
            <a:off x="1593436" y="1371600"/>
            <a:ext cx="9782801" cy="4267200"/>
          </a:xfrm>
        </p:spPr>
        <p:txBody>
          <a:bodyPr>
            <a:normAutofit lnSpcReduction="10000"/>
          </a:bodyPr>
          <a:lstStyle/>
          <a:p>
            <a:pPr marL="0" indent="0">
              <a:buNone/>
            </a:pPr>
            <a:r>
              <a:rPr lang="en-US" sz="2400" b="1" dirty="0"/>
              <a:t>Collections:</a:t>
            </a:r>
          </a:p>
          <a:p>
            <a:pPr lvl="1">
              <a:buFont typeface="Wingdings" panose="05000000000000000000" pitchFamily="2" charset="2"/>
              <a:buChar char="Ø"/>
            </a:pPr>
            <a:r>
              <a:rPr lang="en-US" sz="1800" dirty="0"/>
              <a:t>Finding sources with complete useable data.</a:t>
            </a:r>
          </a:p>
          <a:p>
            <a:pPr lvl="1">
              <a:buFont typeface="Wingdings" panose="05000000000000000000" pitchFamily="2" charset="2"/>
              <a:buChar char="Ø"/>
            </a:pPr>
            <a:r>
              <a:rPr lang="en-US" sz="1800" dirty="0"/>
              <a:t>Most were graphs, charts and images</a:t>
            </a:r>
          </a:p>
          <a:p>
            <a:pPr marL="0" indent="0">
              <a:buNone/>
            </a:pPr>
            <a:r>
              <a:rPr lang="en-US" sz="2400" b="1" dirty="0"/>
              <a:t>Manipulations:</a:t>
            </a:r>
          </a:p>
          <a:p>
            <a:pPr lvl="1">
              <a:buFont typeface="Wingdings" panose="05000000000000000000" pitchFamily="2" charset="2"/>
              <a:buChar char="Ø"/>
            </a:pPr>
            <a:r>
              <a:rPr lang="en-US" sz="1800" dirty="0"/>
              <a:t>Data cleansing</a:t>
            </a:r>
          </a:p>
          <a:p>
            <a:pPr lvl="1">
              <a:buFont typeface="Wingdings" panose="05000000000000000000" pitchFamily="2" charset="2"/>
              <a:buChar char="Ø"/>
            </a:pPr>
            <a:r>
              <a:rPr lang="en-US" sz="1800" dirty="0"/>
              <a:t>Converting </a:t>
            </a:r>
            <a:r>
              <a:rPr lang="en-US" sz="1800" dirty="0" err="1"/>
              <a:t>png</a:t>
            </a:r>
            <a:r>
              <a:rPr lang="en-US" sz="1800" dirty="0"/>
              <a:t> files into ‘excel ‘and ‘csv’ formats.</a:t>
            </a:r>
          </a:p>
          <a:p>
            <a:pPr lvl="1">
              <a:buFont typeface="Wingdings" panose="05000000000000000000" pitchFamily="2" charset="2"/>
              <a:buChar char="Ø"/>
            </a:pPr>
            <a:r>
              <a:rPr lang="en-US" sz="1800" dirty="0"/>
              <a:t>Removed extraneous value, including Nulls from our dataset</a:t>
            </a:r>
          </a:p>
          <a:p>
            <a:pPr lvl="1">
              <a:buFont typeface="Wingdings" panose="05000000000000000000" pitchFamily="2" charset="2"/>
              <a:buChar char="Ø"/>
            </a:pPr>
            <a:r>
              <a:rPr lang="en-US" sz="1800" dirty="0"/>
              <a:t>Sorting and grouping of data </a:t>
            </a:r>
          </a:p>
          <a:p>
            <a:pPr marL="0" indent="0">
              <a:buNone/>
            </a:pPr>
            <a:r>
              <a:rPr lang="en-US" sz="2400" b="1" dirty="0"/>
              <a:t>Aggregations:</a:t>
            </a:r>
          </a:p>
          <a:p>
            <a:pPr lvl="1">
              <a:buFont typeface="Wingdings" panose="05000000000000000000" pitchFamily="2" charset="2"/>
              <a:buChar char="Ø"/>
            </a:pPr>
            <a:r>
              <a:rPr lang="en-US" sz="1800" dirty="0"/>
              <a:t>Total of EV Sales for the last 3 years, and top 5 EV makers</a:t>
            </a:r>
          </a:p>
          <a:p>
            <a:pPr lvl="1">
              <a:buFont typeface="Wingdings" panose="05000000000000000000" pitchFamily="2" charset="2"/>
              <a:buChar char="Ø"/>
            </a:pPr>
            <a:r>
              <a:rPr lang="en-US" sz="1800" dirty="0"/>
              <a:t>How is the trend of EV sales over past few years</a:t>
            </a:r>
          </a:p>
          <a:p>
            <a:pPr lvl="1">
              <a:buFont typeface="Wingdings" panose="05000000000000000000" pitchFamily="2" charset="2"/>
              <a:buChar char="Ø"/>
            </a:pPr>
            <a:r>
              <a:rPr lang="en-US" sz="1800" dirty="0"/>
              <a:t>Percentage of EV sales how change in EV sales per year</a:t>
            </a:r>
          </a:p>
        </p:txBody>
      </p:sp>
    </p:spTree>
    <p:extLst>
      <p:ext uri="{BB962C8B-B14F-4D97-AF65-F5344CB8AC3E}">
        <p14:creationId xmlns:p14="http://schemas.microsoft.com/office/powerpoint/2010/main" val="31135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dirty="0"/>
          </a:p>
          <a:p>
            <a:endParaRPr lang="en-US" dirty="0"/>
          </a:p>
          <a:p>
            <a:endParaRPr lang="en-US" dirty="0"/>
          </a:p>
          <a:p>
            <a:endParaRPr lang="en-US" dirty="0"/>
          </a:p>
          <a:p>
            <a:pPr marL="365760" lvl="1" indent="0" algn="ctr">
              <a:buNone/>
            </a:pPr>
            <a:r>
              <a:rPr lang="en-US" sz="6000" dirty="0"/>
              <a:t>Data Analysis</a:t>
            </a:r>
          </a:p>
        </p:txBody>
      </p:sp>
      <p:sp>
        <p:nvSpPr>
          <p:cNvPr id="7" name="Text Placeholder 6"/>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0167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200"/>
          </a:xfrm>
        </p:spPr>
        <p:txBody>
          <a:bodyPr>
            <a:normAutofit fontScale="90000"/>
          </a:bodyPr>
          <a:lstStyle/>
          <a:p>
            <a:r>
              <a:rPr lang="en-US" dirty="0"/>
              <a:t>Yearly Sales of Electric Vehicles:</a:t>
            </a:r>
          </a:p>
        </p:txBody>
      </p:sp>
      <p:pic>
        <p:nvPicPr>
          <p:cNvPr id="3" name="Picture 2">
            <a:extLst>
              <a:ext uri="{FF2B5EF4-FFF2-40B4-BE49-F238E27FC236}">
                <a16:creationId xmlns:a16="http://schemas.microsoft.com/office/drawing/2014/main" id="{FDA70668-E58B-4AD6-8EF7-E911459B7F17}"/>
              </a:ext>
            </a:extLst>
          </p:cNvPr>
          <p:cNvPicPr>
            <a:picLocks noChangeAspect="1"/>
          </p:cNvPicPr>
          <p:nvPr/>
        </p:nvPicPr>
        <p:blipFill>
          <a:blip r:embed="rId2"/>
          <a:stretch>
            <a:fillRect/>
          </a:stretch>
        </p:blipFill>
        <p:spPr>
          <a:xfrm>
            <a:off x="2894012" y="990600"/>
            <a:ext cx="6700838" cy="3748779"/>
          </a:xfrm>
          <a:prstGeom prst="rect">
            <a:avLst/>
          </a:prstGeom>
        </p:spPr>
      </p:pic>
      <p:sp>
        <p:nvSpPr>
          <p:cNvPr id="9" name="TextBox 8">
            <a:extLst>
              <a:ext uri="{FF2B5EF4-FFF2-40B4-BE49-F238E27FC236}">
                <a16:creationId xmlns:a16="http://schemas.microsoft.com/office/drawing/2014/main" id="{0463E60A-3550-4109-8445-EC93BA961A5B}"/>
              </a:ext>
            </a:extLst>
          </p:cNvPr>
          <p:cNvSpPr txBox="1"/>
          <p:nvPr/>
        </p:nvSpPr>
        <p:spPr>
          <a:xfrm>
            <a:off x="1593436" y="4739379"/>
            <a:ext cx="10063576" cy="369332"/>
          </a:xfrm>
          <a:prstGeom prst="rect">
            <a:avLst/>
          </a:prstGeom>
          <a:noFill/>
        </p:spPr>
        <p:txBody>
          <a:bodyPr wrap="square" rtlCol="0">
            <a:spAutoFit/>
          </a:bodyPr>
          <a:lstStyle/>
          <a:p>
            <a:pPr marL="342900" indent="-342900">
              <a:buFont typeface="Wingdings" panose="05000000000000000000" pitchFamily="2" charset="2"/>
              <a:buChar char="q"/>
            </a:pPr>
            <a:endParaRPr lang="en-US" dirty="0"/>
          </a:p>
        </p:txBody>
      </p:sp>
      <p:sp>
        <p:nvSpPr>
          <p:cNvPr id="10" name="TextBox 9">
            <a:extLst>
              <a:ext uri="{FF2B5EF4-FFF2-40B4-BE49-F238E27FC236}">
                <a16:creationId xmlns:a16="http://schemas.microsoft.com/office/drawing/2014/main" id="{C983D751-6E31-4426-AC62-EBE68A09C327}"/>
              </a:ext>
            </a:extLst>
          </p:cNvPr>
          <p:cNvSpPr txBox="1"/>
          <p:nvPr/>
        </p:nvSpPr>
        <p:spPr>
          <a:xfrm>
            <a:off x="1903411" y="4739379"/>
            <a:ext cx="932024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 tend shows that gradually but there has been increase in EV sales over the years</a:t>
            </a:r>
          </a:p>
          <a:p>
            <a:pPr marL="285750" indent="-285750">
              <a:buFont typeface="Wingdings" panose="05000000000000000000" pitchFamily="2" charset="2"/>
              <a:buChar char="Ø"/>
            </a:pPr>
            <a:r>
              <a:rPr lang="en-US" dirty="0"/>
              <a:t>We can also see the major hike from 2012 to 2013 from ~15k to 50k sales</a:t>
            </a:r>
          </a:p>
        </p:txBody>
      </p:sp>
    </p:spTree>
    <p:extLst>
      <p:ext uri="{BB962C8B-B14F-4D97-AF65-F5344CB8AC3E}">
        <p14:creationId xmlns:p14="http://schemas.microsoft.com/office/powerpoint/2010/main" val="236607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584200"/>
          </a:xfrm>
        </p:spPr>
        <p:txBody>
          <a:bodyPr>
            <a:normAutofit fontScale="90000"/>
          </a:bodyPr>
          <a:lstStyle/>
          <a:p>
            <a:r>
              <a:rPr lang="en-US" dirty="0"/>
              <a:t>Yearly Sales of Gasoline Vehicles:</a:t>
            </a:r>
          </a:p>
        </p:txBody>
      </p:sp>
      <p:sp>
        <p:nvSpPr>
          <p:cNvPr id="9" name="TextBox 8">
            <a:extLst>
              <a:ext uri="{FF2B5EF4-FFF2-40B4-BE49-F238E27FC236}">
                <a16:creationId xmlns:a16="http://schemas.microsoft.com/office/drawing/2014/main" id="{0463E60A-3550-4109-8445-EC93BA961A5B}"/>
              </a:ext>
            </a:extLst>
          </p:cNvPr>
          <p:cNvSpPr txBox="1"/>
          <p:nvPr/>
        </p:nvSpPr>
        <p:spPr>
          <a:xfrm>
            <a:off x="1593436" y="4739379"/>
            <a:ext cx="10063576" cy="369332"/>
          </a:xfrm>
          <a:prstGeom prst="rect">
            <a:avLst/>
          </a:prstGeom>
          <a:noFill/>
        </p:spPr>
        <p:txBody>
          <a:bodyPr wrap="square" rtlCol="0">
            <a:spAutoFit/>
          </a:bodyPr>
          <a:lstStyle/>
          <a:p>
            <a:pPr marL="342900" indent="-342900">
              <a:buFont typeface="Wingdings" panose="05000000000000000000" pitchFamily="2" charset="2"/>
              <a:buChar char="q"/>
            </a:pPr>
            <a:endParaRPr lang="en-US" dirty="0"/>
          </a:p>
        </p:txBody>
      </p:sp>
      <p:sp>
        <p:nvSpPr>
          <p:cNvPr id="10" name="TextBox 9">
            <a:extLst>
              <a:ext uri="{FF2B5EF4-FFF2-40B4-BE49-F238E27FC236}">
                <a16:creationId xmlns:a16="http://schemas.microsoft.com/office/drawing/2014/main" id="{C983D751-6E31-4426-AC62-EBE68A09C327}"/>
              </a:ext>
            </a:extLst>
          </p:cNvPr>
          <p:cNvSpPr txBox="1"/>
          <p:nvPr/>
        </p:nvSpPr>
        <p:spPr>
          <a:xfrm>
            <a:off x="1903411" y="4739379"/>
            <a:ext cx="932024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The trend shows a decrease in Gasoline car sales since last year.</a:t>
            </a:r>
          </a:p>
        </p:txBody>
      </p:sp>
      <p:pic>
        <p:nvPicPr>
          <p:cNvPr id="4" name="Picture 3">
            <a:extLst>
              <a:ext uri="{FF2B5EF4-FFF2-40B4-BE49-F238E27FC236}">
                <a16:creationId xmlns:a16="http://schemas.microsoft.com/office/drawing/2014/main" id="{48AF53AD-4E5B-4B99-8FB4-45B756A292B1}"/>
              </a:ext>
            </a:extLst>
          </p:cNvPr>
          <p:cNvPicPr>
            <a:picLocks noChangeAspect="1"/>
          </p:cNvPicPr>
          <p:nvPr/>
        </p:nvPicPr>
        <p:blipFill>
          <a:blip r:embed="rId2"/>
          <a:stretch>
            <a:fillRect/>
          </a:stretch>
        </p:blipFill>
        <p:spPr>
          <a:xfrm>
            <a:off x="3122612" y="1212230"/>
            <a:ext cx="5314950" cy="3533775"/>
          </a:xfrm>
          <a:prstGeom prst="rect">
            <a:avLst/>
          </a:prstGeom>
        </p:spPr>
      </p:pic>
    </p:spTree>
    <p:extLst>
      <p:ext uri="{BB962C8B-B14F-4D97-AF65-F5344CB8AC3E}">
        <p14:creationId xmlns:p14="http://schemas.microsoft.com/office/powerpoint/2010/main" val="372429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928</TotalTime>
  <Words>832</Words>
  <Application>Microsoft Office PowerPoint</Application>
  <PresentationFormat>Custom</PresentationFormat>
  <Paragraphs>137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Constantia</vt:lpstr>
      <vt:lpstr>Euphemia</vt:lpstr>
      <vt:lpstr>Times New Roman</vt:lpstr>
      <vt:lpstr>Wingdings</vt:lpstr>
      <vt:lpstr>Math 16x9</vt:lpstr>
      <vt:lpstr>ELECTRIC VEHICLES in U.S.</vt:lpstr>
      <vt:lpstr>PowerPoint Presentation</vt:lpstr>
      <vt:lpstr>Introductions</vt:lpstr>
      <vt:lpstr>Our Thought Process</vt:lpstr>
      <vt:lpstr>DATA COLLECTION</vt:lpstr>
      <vt:lpstr>Challenges with Data Collection, Manipulations/Aggregations:</vt:lpstr>
      <vt:lpstr>PowerPoint Presentation</vt:lpstr>
      <vt:lpstr>Yearly Sales of Electric Vehicles:</vt:lpstr>
      <vt:lpstr>Yearly Sales of Gasoline Vehicles:</vt:lpstr>
      <vt:lpstr>2015 US EV Sales Leaders (by Model)</vt:lpstr>
      <vt:lpstr>2016 US EV Sales Leaders (by Model)</vt:lpstr>
      <vt:lpstr>2017 US EV Sales Leaders (by Model)</vt:lpstr>
      <vt:lpstr>Sum of Yearly Sales of Hybrids</vt:lpstr>
      <vt:lpstr>Sum of Yearly Sales of Electric Vehicles</vt:lpstr>
      <vt:lpstr>Top Models of Each Categories:</vt:lpstr>
      <vt:lpstr>Electric Vehicles vs Gasoline Vehicle Sales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Manmohan Khandelwal</dc:creator>
  <cp:lastModifiedBy>Manmohan Khandelwal</cp:lastModifiedBy>
  <cp:revision>35</cp:revision>
  <dcterms:created xsi:type="dcterms:W3CDTF">2018-01-11T18:43:35Z</dcterms:created>
  <dcterms:modified xsi:type="dcterms:W3CDTF">2018-01-13T14:53:14Z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