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/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Friday, April 15,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6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Friday, April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7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Friday, April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4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Friday, April 15,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70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Friday, April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Friday, April 15,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2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Friday, April 15,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2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Friday, April 15,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9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Friday, April 15,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8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Friday, April 15,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7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Friday, April 15,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3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5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Friday, April 15,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5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4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 spc="1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 spc="1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 spc="1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 spc="1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 spc="1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wtyqqq/single_CP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#3.%E6%A8%A1%E5%9D%97%E4%BB%8B%E7%BB%8D"/><Relationship Id="rId2" Type="http://schemas.openxmlformats.org/officeDocument/2006/relationships/hyperlink" Target="#5.%E4%BB%BF%E7%9C%9F%E6%B5%8B%E8%AF%95%E7%BB%93%E6%9E%9C"/><Relationship Id="rId1" Type="http://schemas.openxmlformats.org/officeDocument/2006/relationships/slideLayout" Target="../slideLayouts/slideLayout7.xml"/><Relationship Id="rId5" Type="http://schemas.openxmlformats.org/officeDocument/2006/relationships/hyperlink" Target="#8.%E5%8A%A0%E5%88%86%E9%A1%B9%E4%B8%80"/><Relationship Id="rId4" Type="http://schemas.openxmlformats.org/officeDocument/2006/relationships/hyperlink" Target="#7.%E4%BB%A3%E7%A0%81%E5%AE%9E%E7%8E%B0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6DE7EB-A154-40D2-A62E-572548CF9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3854831"/>
            <a:ext cx="5278995" cy="2156581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4800" dirty="0"/>
              <a:t>单周期</a:t>
            </a:r>
            <a:r>
              <a:rPr lang="en-US" altLang="zh-CN" sz="4800" dirty="0"/>
              <a:t>CPU</a:t>
            </a:r>
            <a:r>
              <a:rPr lang="zh-CN" altLang="en-US" sz="4800" dirty="0"/>
              <a:t>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CC3067-2CDC-40F5-94CC-ABE4DBDF4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182" y="3854830"/>
            <a:ext cx="4700133" cy="2156579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2200" dirty="0"/>
              <a:t>王天一</a:t>
            </a:r>
            <a:r>
              <a:rPr lang="en-US" altLang="zh-CN" sz="2200" dirty="0"/>
              <a:t> </a:t>
            </a:r>
            <a:r>
              <a:rPr lang="zh-CN" altLang="en-US" sz="2200" dirty="0"/>
              <a:t>王天志 聂嘉一 叶清扬</a:t>
            </a:r>
            <a:endParaRPr lang="en-US" altLang="zh-CN" sz="2200" dirty="0"/>
          </a:p>
          <a:p>
            <a:pPr algn="l"/>
            <a:r>
              <a:rPr lang="en-US" altLang="zh-CN" sz="2200" dirty="0"/>
              <a:t>2022</a:t>
            </a:r>
            <a:r>
              <a:rPr lang="zh-CN" altLang="en-US" sz="2200" dirty="0"/>
              <a:t>年</a:t>
            </a:r>
            <a:r>
              <a:rPr lang="en-US" altLang="zh-CN" sz="2200" dirty="0"/>
              <a:t>4</a:t>
            </a:r>
            <a:r>
              <a:rPr lang="zh-CN" altLang="en-US" sz="2200" dirty="0"/>
              <a:t>月</a:t>
            </a:r>
            <a:r>
              <a:rPr lang="en-US" altLang="zh-CN" sz="2200" dirty="0"/>
              <a:t>15</a:t>
            </a:r>
            <a:r>
              <a:rPr lang="zh-CN" altLang="en-US" sz="2200" dirty="0"/>
              <a:t>日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C39744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3" descr="图示&#10;&#10;描述已自动生成">
            <a:extLst>
              <a:ext uri="{FF2B5EF4-FFF2-40B4-BE49-F238E27FC236}">
                <a16:creationId xmlns:a16="http://schemas.microsoft.com/office/drawing/2014/main" id="{B9E10B4C-1215-B16A-5864-0013D301F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04" r="-1" b="29476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C3974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C3974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84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760C0-E158-4A57-ABAC-BCE62E8C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“此作业为本队伍完全原创，</a:t>
            </a:r>
            <a:r>
              <a:rPr lang="en-US" altLang="zh-CN" sz="2400" dirty="0" err="1">
                <a:hlinkClick r:id="rId2"/>
              </a:rPr>
              <a:t>Github</a:t>
            </a:r>
            <a:r>
              <a:rPr lang="zh-CN" altLang="en-US" sz="2400" dirty="0">
                <a:hlinkClick r:id="rId2"/>
              </a:rPr>
              <a:t>项目</a:t>
            </a:r>
            <a:r>
              <a:rPr lang="zh-CN" altLang="en-US" sz="2400" dirty="0"/>
              <a:t>于</a:t>
            </a:r>
            <a:r>
              <a:rPr lang="en-US" altLang="zh-CN" sz="2400" dirty="0"/>
              <a:t>2022</a:t>
            </a:r>
            <a:r>
              <a:rPr lang="zh-CN" altLang="en-US" sz="2400" dirty="0"/>
              <a:t>年</a:t>
            </a:r>
            <a:r>
              <a:rPr lang="en-US" altLang="zh-CN" sz="2400" dirty="0"/>
              <a:t>3</a:t>
            </a:r>
            <a:r>
              <a:rPr lang="zh-CN" altLang="en-US" sz="2400" dirty="0"/>
              <a:t>月</a:t>
            </a:r>
            <a:r>
              <a:rPr lang="en-US" altLang="zh-CN" sz="2400" dirty="0"/>
              <a:t>4</a:t>
            </a:r>
            <a:r>
              <a:rPr lang="zh-CN" altLang="en-US" sz="2400" dirty="0"/>
              <a:t>日创建，历时</a:t>
            </a:r>
            <a:r>
              <a:rPr lang="en-US" altLang="zh-CN" sz="2400" dirty="0"/>
              <a:t>41</a:t>
            </a:r>
            <a:r>
              <a:rPr lang="zh-CN" altLang="en-US" sz="2400" dirty="0"/>
              <a:t>天”</a:t>
            </a:r>
          </a:p>
        </p:txBody>
      </p:sp>
      <p:pic>
        <p:nvPicPr>
          <p:cNvPr id="6" name="内容占位符 5" descr="图形用户界面, 应用程序&#10;&#10;描述已自动生成">
            <a:extLst>
              <a:ext uri="{FF2B5EF4-FFF2-40B4-BE49-F238E27FC236}">
                <a16:creationId xmlns:a16="http://schemas.microsoft.com/office/drawing/2014/main" id="{08DDD8E3-7B87-40BB-B0AB-F8089DC5A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96" y="1800946"/>
            <a:ext cx="7854696" cy="9697572"/>
          </a:xfrm>
        </p:spPr>
      </p:pic>
    </p:spTree>
    <p:extLst>
      <p:ext uri="{BB962C8B-B14F-4D97-AF65-F5344CB8AC3E}">
        <p14:creationId xmlns:p14="http://schemas.microsoft.com/office/powerpoint/2010/main" val="67120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3051E39-96BB-4C5A-B289-7A15C52A8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49136"/>
              </p:ext>
            </p:extLst>
          </p:nvPr>
        </p:nvGraphicFramePr>
        <p:xfrm>
          <a:off x="1208532" y="466343"/>
          <a:ext cx="9774936" cy="5925314"/>
        </p:xfrm>
        <a:graphic>
          <a:graphicData uri="http://schemas.openxmlformats.org/drawingml/2006/table">
            <a:tbl>
              <a:tblPr/>
              <a:tblGrid>
                <a:gridCol w="3258312">
                  <a:extLst>
                    <a:ext uri="{9D8B030D-6E8A-4147-A177-3AD203B41FA5}">
                      <a16:colId xmlns:a16="http://schemas.microsoft.com/office/drawing/2014/main" val="2191512784"/>
                    </a:ext>
                  </a:extLst>
                </a:gridCol>
                <a:gridCol w="3258312">
                  <a:extLst>
                    <a:ext uri="{9D8B030D-6E8A-4147-A177-3AD203B41FA5}">
                      <a16:colId xmlns:a16="http://schemas.microsoft.com/office/drawing/2014/main" val="2842513677"/>
                    </a:ext>
                  </a:extLst>
                </a:gridCol>
                <a:gridCol w="3258312">
                  <a:extLst>
                    <a:ext uri="{9D8B030D-6E8A-4147-A177-3AD203B41FA5}">
                      <a16:colId xmlns:a16="http://schemas.microsoft.com/office/drawing/2014/main" val="1860200985"/>
                    </a:ext>
                  </a:extLst>
                </a:gridCol>
              </a:tblGrid>
              <a:tr h="385940">
                <a:tc>
                  <a:txBody>
                    <a:bodyPr/>
                    <a:lstStyle/>
                    <a:p>
                      <a:r>
                        <a:rPr lang="zh-CN" altLang="en-US" sz="1300" b="1">
                          <a:effectLst/>
                        </a:rPr>
                        <a:t>评分项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1">
                          <a:effectLst/>
                        </a:rPr>
                        <a:t>分值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1">
                          <a:effectLst/>
                        </a:rPr>
                        <a:t>实现情况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016060"/>
                  </a:ext>
                </a:extLst>
              </a:tr>
              <a:tr h="385940"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1.</a:t>
                      </a:r>
                      <a:r>
                        <a:rPr lang="zh-CN" altLang="en-US" sz="1300">
                          <a:effectLst/>
                        </a:rPr>
                        <a:t>基础要求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i="1">
                          <a:effectLst/>
                        </a:rPr>
                        <a:t>70</a:t>
                      </a:r>
                      <a:r>
                        <a:rPr lang="zh-CN" altLang="en-US" sz="1300" i="1">
                          <a:effectLst/>
                        </a:rPr>
                        <a:t>分</a:t>
                      </a:r>
                      <a:endParaRPr lang="zh-CN" altLang="en-US" sz="1300">
                        <a:effectLst/>
                      </a:endParaRP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-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028953"/>
                  </a:ext>
                </a:extLst>
              </a:tr>
              <a:tr h="385940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使用</a:t>
                      </a:r>
                      <a:r>
                        <a:rPr lang="en-US" sz="1300">
                          <a:effectLst/>
                        </a:rPr>
                        <a:t>verilog</a:t>
                      </a:r>
                      <a:r>
                        <a:rPr lang="zh-CN" altLang="en-US" sz="1300">
                          <a:effectLst/>
                        </a:rPr>
                        <a:t>语言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-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使用</a:t>
                      </a:r>
                      <a:r>
                        <a:rPr lang="en-US" sz="1300">
                          <a:effectLst/>
                        </a:rPr>
                        <a:t>Vivado</a:t>
                      </a:r>
                      <a:r>
                        <a:rPr lang="zh-CN" altLang="en-US" sz="1300">
                          <a:effectLst/>
                        </a:rPr>
                        <a:t>编写的</a:t>
                      </a:r>
                      <a:r>
                        <a:rPr lang="en-US" sz="1300">
                          <a:effectLst/>
                        </a:rPr>
                        <a:t>Verilog</a:t>
                      </a:r>
                      <a:r>
                        <a:rPr lang="zh-CN" altLang="en-US" sz="1300">
                          <a:effectLst/>
                        </a:rPr>
                        <a:t>语言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660881"/>
                  </a:ext>
                </a:extLst>
              </a:tr>
              <a:tr h="385940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功能仿真成功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-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已前仿成功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273886"/>
                  </a:ext>
                </a:extLst>
              </a:tr>
              <a:tr h="658368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给出性能指标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-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effectLst/>
                        </a:rPr>
                        <a:t>CPI</a:t>
                      </a:r>
                      <a:r>
                        <a:rPr lang="zh-CN" altLang="en-US" sz="1300" dirty="0">
                          <a:effectLst/>
                        </a:rPr>
                        <a:t>及时钟周期已给出，详见报告</a:t>
                      </a:r>
                      <a:r>
                        <a:rPr lang="zh-CN" altLang="en-US" sz="1300" dirty="0">
                          <a:solidFill>
                            <a:srgbClr val="4183C4"/>
                          </a:solidFill>
                          <a:effectLst/>
                          <a:hlinkClick r:id="rId2" action="ppaction://hlinkfile"/>
                        </a:rPr>
                        <a:t>第</a:t>
                      </a:r>
                      <a:r>
                        <a:rPr lang="en-US" altLang="zh-CN" sz="1300" dirty="0">
                          <a:solidFill>
                            <a:srgbClr val="4183C4"/>
                          </a:solidFill>
                          <a:effectLst/>
                          <a:hlinkClick r:id="rId2" action="ppaction://hlinkfile"/>
                        </a:rPr>
                        <a:t>5</a:t>
                      </a:r>
                      <a:r>
                        <a:rPr lang="zh-CN" altLang="en-US" sz="1300" dirty="0">
                          <a:solidFill>
                            <a:srgbClr val="4183C4"/>
                          </a:solidFill>
                          <a:effectLst/>
                          <a:hlinkClick r:id="rId2" action="ppaction://hlinkfile"/>
                        </a:rPr>
                        <a:t>项</a:t>
                      </a:r>
                      <a:endParaRPr lang="zh-CN" altLang="en-US" sz="1300" dirty="0">
                        <a:effectLst/>
                      </a:endParaRP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718548"/>
                  </a:ext>
                </a:extLst>
              </a:tr>
              <a:tr h="658368"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MIPS</a:t>
                      </a:r>
                      <a:r>
                        <a:rPr lang="zh-CN" altLang="en-US" sz="1300">
                          <a:effectLst/>
                        </a:rPr>
                        <a:t>指令集需覆盖</a:t>
                      </a:r>
                      <a:r>
                        <a:rPr lang="en-US" altLang="zh-CN" sz="1300">
                          <a:effectLst/>
                        </a:rPr>
                        <a:t>R</a:t>
                      </a:r>
                      <a:r>
                        <a:rPr lang="zh-CN" altLang="en-US" sz="1300">
                          <a:effectLst/>
                        </a:rPr>
                        <a:t>型，</a:t>
                      </a:r>
                      <a:r>
                        <a:rPr lang="en-US" altLang="zh-CN" sz="1300">
                          <a:effectLst/>
                        </a:rPr>
                        <a:t>I</a:t>
                      </a:r>
                      <a:r>
                        <a:rPr lang="zh-CN" altLang="en-US" sz="1300">
                          <a:effectLst/>
                        </a:rPr>
                        <a:t>型计算类等</a:t>
                      </a:r>
                      <a:r>
                        <a:rPr lang="en-US" altLang="zh-CN" sz="1300">
                          <a:effectLst/>
                        </a:rPr>
                        <a:t>6</a:t>
                      </a:r>
                      <a:r>
                        <a:rPr lang="zh-CN" altLang="en-US" sz="1300">
                          <a:effectLst/>
                        </a:rPr>
                        <a:t>种类型的指令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-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已实现</a:t>
                      </a:r>
                      <a:r>
                        <a:rPr lang="en-US" altLang="zh-CN" sz="1300">
                          <a:effectLst/>
                        </a:rPr>
                        <a:t>32</a:t>
                      </a:r>
                      <a:r>
                        <a:rPr lang="zh-CN" altLang="en-US" sz="1300">
                          <a:effectLst/>
                        </a:rPr>
                        <a:t>条指令，详见报告</a:t>
                      </a:r>
                      <a:r>
                        <a:rPr lang="zh-CN" altLang="en-US" sz="1300">
                          <a:solidFill>
                            <a:srgbClr val="4183C4"/>
                          </a:solidFill>
                          <a:effectLst/>
                          <a:hlinkClick r:id="rId3" action="ppaction://hlinkfile"/>
                        </a:rPr>
                        <a:t>第</a:t>
                      </a:r>
                      <a:r>
                        <a:rPr lang="en-US" altLang="zh-CN" sz="1300">
                          <a:solidFill>
                            <a:srgbClr val="4183C4"/>
                          </a:solidFill>
                          <a:effectLst/>
                          <a:hlinkClick r:id="rId3" action="ppaction://hlinkfile"/>
                        </a:rPr>
                        <a:t>3</a:t>
                      </a:r>
                      <a:r>
                        <a:rPr lang="zh-CN" altLang="en-US" sz="1300">
                          <a:solidFill>
                            <a:srgbClr val="4183C4"/>
                          </a:solidFill>
                          <a:effectLst/>
                          <a:hlinkClick r:id="rId3" action="ppaction://hlinkfile"/>
                        </a:rPr>
                        <a:t>项</a:t>
                      </a:r>
                      <a:endParaRPr lang="zh-CN" altLang="en-US" sz="1300">
                        <a:effectLst/>
                      </a:endParaRP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415947"/>
                  </a:ext>
                </a:extLst>
              </a:tr>
              <a:tr h="385940"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2.</a:t>
                      </a:r>
                      <a:r>
                        <a:rPr lang="zh-CN" altLang="en-US" sz="1300">
                          <a:effectLst/>
                        </a:rPr>
                        <a:t>加分项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i="1" dirty="0">
                          <a:effectLst/>
                        </a:rPr>
                        <a:t>30</a:t>
                      </a:r>
                      <a:r>
                        <a:rPr lang="zh-CN" altLang="en-US" sz="1300" i="1" dirty="0">
                          <a:effectLst/>
                        </a:rPr>
                        <a:t>分</a:t>
                      </a:r>
                      <a:endParaRPr lang="zh-CN" altLang="en-US" sz="1300" dirty="0">
                        <a:effectLst/>
                      </a:endParaRP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-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118052"/>
                  </a:ext>
                </a:extLst>
              </a:tr>
              <a:tr h="1203225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将</a:t>
                      </a:r>
                      <a:r>
                        <a:rPr lang="en-US" altLang="zh-CN" sz="1300">
                          <a:effectLst/>
                        </a:rPr>
                        <a:t>C</a:t>
                      </a:r>
                      <a:r>
                        <a:rPr lang="zh-CN" altLang="en-US" sz="1300">
                          <a:effectLst/>
                        </a:rPr>
                        <a:t>语言编写的简单程序交叉编译为汇编源码，并使用</a:t>
                      </a:r>
                      <a:r>
                        <a:rPr lang="en-US" altLang="zh-CN" sz="1300">
                          <a:effectLst/>
                        </a:rPr>
                        <a:t>MIPS</a:t>
                      </a:r>
                      <a:r>
                        <a:rPr lang="zh-CN" altLang="en-US" sz="1300">
                          <a:effectLst/>
                        </a:rPr>
                        <a:t>模拟器翻译为机器指令执行之（覆盖到</a:t>
                      </a:r>
                      <a:r>
                        <a:rPr lang="en-US" altLang="zh-CN" sz="1300">
                          <a:effectLst/>
                        </a:rPr>
                        <a:t>CPU</a:t>
                      </a:r>
                      <a:r>
                        <a:rPr lang="zh-CN" altLang="en-US" sz="1300">
                          <a:effectLst/>
                        </a:rPr>
                        <a:t>支持的分指令）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i="1" dirty="0">
                          <a:effectLst/>
                        </a:rPr>
                        <a:t>15</a:t>
                      </a:r>
                      <a:r>
                        <a:rPr lang="zh-CN" altLang="en-US" sz="1300" i="1" dirty="0">
                          <a:effectLst/>
                        </a:rPr>
                        <a:t>分</a:t>
                      </a:r>
                      <a:endParaRPr lang="zh-CN" altLang="en-US" sz="1300" dirty="0">
                        <a:effectLst/>
                      </a:endParaRP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已完全实现，详见报告</a:t>
                      </a:r>
                      <a:r>
                        <a:rPr lang="zh-CN" altLang="en-US" sz="1300">
                          <a:solidFill>
                            <a:srgbClr val="4183C4"/>
                          </a:solidFill>
                          <a:effectLst/>
                          <a:hlinkClick r:id="rId4" action="ppaction://hlinkfile"/>
                        </a:rPr>
                        <a:t>第</a:t>
                      </a:r>
                      <a:r>
                        <a:rPr lang="en-US" altLang="zh-CN" sz="1300">
                          <a:solidFill>
                            <a:srgbClr val="4183C4"/>
                          </a:solidFill>
                          <a:effectLst/>
                          <a:hlinkClick r:id="rId4" action="ppaction://hlinkfile"/>
                        </a:rPr>
                        <a:t>7</a:t>
                      </a:r>
                      <a:r>
                        <a:rPr lang="zh-CN" altLang="en-US" sz="1300">
                          <a:solidFill>
                            <a:srgbClr val="4183C4"/>
                          </a:solidFill>
                          <a:effectLst/>
                          <a:hlinkClick r:id="rId4" action="ppaction://hlinkfile"/>
                        </a:rPr>
                        <a:t>项</a:t>
                      </a:r>
                      <a:endParaRPr lang="zh-CN" altLang="en-US" sz="1300">
                        <a:effectLst/>
                      </a:endParaRP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964450"/>
                  </a:ext>
                </a:extLst>
              </a:tr>
              <a:tr h="1475653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使用</a:t>
                      </a:r>
                      <a:r>
                        <a:rPr lang="en-US" altLang="zh-CN" sz="1300">
                          <a:effectLst/>
                        </a:rPr>
                        <a:t>FPGA</a:t>
                      </a:r>
                      <a:r>
                        <a:rPr lang="zh-CN" altLang="en-US" sz="1300">
                          <a:effectLst/>
                        </a:rPr>
                        <a:t>内部静态存储器将机器指令写入</a:t>
                      </a:r>
                      <a:r>
                        <a:rPr lang="en-US" altLang="zh-CN" sz="1300">
                          <a:effectLst/>
                        </a:rPr>
                        <a:t>coe</a:t>
                      </a:r>
                      <a:r>
                        <a:rPr lang="zh-CN" altLang="en-US" sz="1300">
                          <a:effectLst/>
                        </a:rPr>
                        <a:t>文件，将</a:t>
                      </a:r>
                      <a:r>
                        <a:rPr lang="en-US" altLang="zh-CN" sz="1300">
                          <a:effectLst/>
                        </a:rPr>
                        <a:t>coe</a:t>
                      </a:r>
                      <a:r>
                        <a:rPr lang="zh-CN" altLang="en-US" sz="1300">
                          <a:effectLst/>
                        </a:rPr>
                        <a:t>文件导入指令存储器（和数据存储器），仿真运行并观察数据存储器写回的的结果</a:t>
                      </a: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i="1">
                          <a:effectLst/>
                        </a:rPr>
                        <a:t>15</a:t>
                      </a:r>
                      <a:r>
                        <a:rPr lang="zh-CN" altLang="en-US" sz="1300" i="1">
                          <a:effectLst/>
                        </a:rPr>
                        <a:t>分</a:t>
                      </a:r>
                      <a:endParaRPr lang="zh-CN" altLang="en-US" sz="1300">
                        <a:effectLst/>
                      </a:endParaRP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已完全实现，详见报告</a:t>
                      </a:r>
                      <a:r>
                        <a:rPr lang="zh-CN" altLang="en-US" sz="1300" dirty="0">
                          <a:solidFill>
                            <a:srgbClr val="4183C4"/>
                          </a:solidFill>
                          <a:effectLst/>
                          <a:hlinkClick r:id="rId5" action="ppaction://hlinkfile"/>
                        </a:rPr>
                        <a:t>第</a:t>
                      </a:r>
                      <a:r>
                        <a:rPr lang="en-US" altLang="zh-CN" sz="1300" dirty="0">
                          <a:solidFill>
                            <a:srgbClr val="4183C4"/>
                          </a:solidFill>
                          <a:effectLst/>
                          <a:hlinkClick r:id="rId5" action="ppaction://hlinkfile"/>
                        </a:rPr>
                        <a:t>8</a:t>
                      </a:r>
                      <a:r>
                        <a:rPr lang="zh-CN" altLang="en-US" sz="1300" dirty="0">
                          <a:solidFill>
                            <a:srgbClr val="4183C4"/>
                          </a:solidFill>
                          <a:effectLst/>
                          <a:hlinkClick r:id="rId5" action="ppaction://hlinkfile"/>
                        </a:rPr>
                        <a:t>项</a:t>
                      </a:r>
                      <a:endParaRPr lang="zh-CN" altLang="en-US" sz="1300" dirty="0">
                        <a:effectLst/>
                      </a:endParaRPr>
                    </a:p>
                  </a:txBody>
                  <a:tcPr marL="90306" marR="90306" marT="41679" marB="416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69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94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32E61-1261-4B30-8403-B1AFD86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数据通路图</a:t>
            </a:r>
          </a:p>
        </p:txBody>
      </p:sp>
      <p:pic>
        <p:nvPicPr>
          <p:cNvPr id="6" name="内容占位符 5" descr="图示&#10;&#10;描述已自动生成">
            <a:extLst>
              <a:ext uri="{FF2B5EF4-FFF2-40B4-BE49-F238E27FC236}">
                <a16:creationId xmlns:a16="http://schemas.microsoft.com/office/drawing/2014/main" id="{4AFB88F6-9B56-4A38-881A-CC302147D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2" y="1842516"/>
            <a:ext cx="12124575" cy="3172968"/>
          </a:xfrm>
        </p:spPr>
      </p:pic>
    </p:spTree>
    <p:extLst>
      <p:ext uri="{BB962C8B-B14F-4D97-AF65-F5344CB8AC3E}">
        <p14:creationId xmlns:p14="http://schemas.microsoft.com/office/powerpoint/2010/main" val="324867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095D9-CCF2-41D1-97A3-17EC5E22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各模块展示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1794F5-C671-48E1-84AB-3D056AD44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这部分见报告和</a:t>
            </a:r>
            <a:r>
              <a:rPr lang="en-US" altLang="zh-CN" dirty="0" err="1"/>
              <a:t>vivado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31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6B9E5-F6F5-4679-BC45-21965404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指令集（共</a:t>
            </a:r>
            <a:r>
              <a:rPr lang="en-US" altLang="zh-CN" dirty="0"/>
              <a:t>32</a:t>
            </a:r>
            <a:r>
              <a:rPr lang="zh-CN" altLang="en-US" dirty="0"/>
              <a:t>条）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313DD229-17D3-4490-B890-EAB6417666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389365"/>
              </p:ext>
            </p:extLst>
          </p:nvPr>
        </p:nvGraphicFramePr>
        <p:xfrm>
          <a:off x="521272" y="1860108"/>
          <a:ext cx="10542588" cy="754628"/>
        </p:xfrm>
        <a:graphic>
          <a:graphicData uri="http://schemas.openxmlformats.org/drawingml/2006/table">
            <a:tbl>
              <a:tblPr/>
              <a:tblGrid>
                <a:gridCol w="1757098">
                  <a:extLst>
                    <a:ext uri="{9D8B030D-6E8A-4147-A177-3AD203B41FA5}">
                      <a16:colId xmlns:a16="http://schemas.microsoft.com/office/drawing/2014/main" val="1070933292"/>
                    </a:ext>
                  </a:extLst>
                </a:gridCol>
                <a:gridCol w="1757098">
                  <a:extLst>
                    <a:ext uri="{9D8B030D-6E8A-4147-A177-3AD203B41FA5}">
                      <a16:colId xmlns:a16="http://schemas.microsoft.com/office/drawing/2014/main" val="3416321774"/>
                    </a:ext>
                  </a:extLst>
                </a:gridCol>
                <a:gridCol w="1757098">
                  <a:extLst>
                    <a:ext uri="{9D8B030D-6E8A-4147-A177-3AD203B41FA5}">
                      <a16:colId xmlns:a16="http://schemas.microsoft.com/office/drawing/2014/main" val="3817680131"/>
                    </a:ext>
                  </a:extLst>
                </a:gridCol>
                <a:gridCol w="1757098">
                  <a:extLst>
                    <a:ext uri="{9D8B030D-6E8A-4147-A177-3AD203B41FA5}">
                      <a16:colId xmlns:a16="http://schemas.microsoft.com/office/drawing/2014/main" val="84370977"/>
                    </a:ext>
                  </a:extLst>
                </a:gridCol>
                <a:gridCol w="1757098">
                  <a:extLst>
                    <a:ext uri="{9D8B030D-6E8A-4147-A177-3AD203B41FA5}">
                      <a16:colId xmlns:a16="http://schemas.microsoft.com/office/drawing/2014/main" val="4003449258"/>
                    </a:ext>
                  </a:extLst>
                </a:gridCol>
                <a:gridCol w="1757098">
                  <a:extLst>
                    <a:ext uri="{9D8B030D-6E8A-4147-A177-3AD203B41FA5}">
                      <a16:colId xmlns:a16="http://schemas.microsoft.com/office/drawing/2014/main" val="3049933549"/>
                    </a:ext>
                  </a:extLst>
                </a:gridCol>
              </a:tblGrid>
              <a:tr h="377314"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OpCode</a:t>
                      </a:r>
                    </a:p>
                  </a:txBody>
                  <a:tcPr marL="120222" marR="120222" marT="55487" marB="5548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 err="1">
                          <a:effectLst/>
                        </a:rPr>
                        <a:t>rs</a:t>
                      </a:r>
                      <a:endParaRPr lang="en-US" sz="1700" b="1" dirty="0">
                        <a:effectLst/>
                      </a:endParaRPr>
                    </a:p>
                  </a:txBody>
                  <a:tcPr marL="120222" marR="120222" marT="55487" marB="5548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rt</a:t>
                      </a:r>
                    </a:p>
                  </a:txBody>
                  <a:tcPr marL="120222" marR="120222" marT="55487" marB="5548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rd</a:t>
                      </a:r>
                    </a:p>
                  </a:txBody>
                  <a:tcPr marL="120222" marR="120222" marT="55487" marB="5548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shamt</a:t>
                      </a:r>
                    </a:p>
                  </a:txBody>
                  <a:tcPr marL="120222" marR="120222" marT="55487" marB="5548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FuncCode</a:t>
                      </a:r>
                    </a:p>
                  </a:txBody>
                  <a:tcPr marL="120222" marR="120222" marT="55487" marB="5548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284570"/>
                  </a:ext>
                </a:extLst>
              </a:tr>
              <a:tr h="377314">
                <a:tc>
                  <a:txBody>
                    <a:bodyPr/>
                    <a:lstStyle/>
                    <a:p>
                      <a:r>
                        <a:rPr lang="en-US" altLang="zh-CN" sz="1700">
                          <a:effectLst/>
                        </a:rPr>
                        <a:t>6(000000)</a:t>
                      </a:r>
                    </a:p>
                  </a:txBody>
                  <a:tcPr marL="120222" marR="120222" marT="55487" marB="5548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>
                          <a:effectLst/>
                        </a:rPr>
                        <a:t>5</a:t>
                      </a:r>
                    </a:p>
                  </a:txBody>
                  <a:tcPr marL="120222" marR="120222" marT="55487" marB="5548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>
                          <a:effectLst/>
                        </a:rPr>
                        <a:t>5</a:t>
                      </a:r>
                    </a:p>
                  </a:txBody>
                  <a:tcPr marL="120222" marR="120222" marT="55487" marB="5548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>
                          <a:effectLst/>
                        </a:rPr>
                        <a:t>5</a:t>
                      </a:r>
                    </a:p>
                  </a:txBody>
                  <a:tcPr marL="120222" marR="120222" marT="55487" marB="5548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>
                          <a:effectLst/>
                        </a:rPr>
                        <a:t>5</a:t>
                      </a:r>
                    </a:p>
                  </a:txBody>
                  <a:tcPr marL="120222" marR="120222" marT="55487" marB="5548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effectLst/>
                        </a:rPr>
                        <a:t>6</a:t>
                      </a:r>
                    </a:p>
                  </a:txBody>
                  <a:tcPr marL="120222" marR="120222" marT="55487" marB="5548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38957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88FC911-2E5E-4FD8-84CB-0B285C22C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740262"/>
              </p:ext>
            </p:extLst>
          </p:nvPr>
        </p:nvGraphicFramePr>
        <p:xfrm>
          <a:off x="521272" y="3051686"/>
          <a:ext cx="10542588" cy="754628"/>
        </p:xfrm>
        <a:graphic>
          <a:graphicData uri="http://schemas.openxmlformats.org/drawingml/2006/table">
            <a:tbl>
              <a:tblPr/>
              <a:tblGrid>
                <a:gridCol w="2635647">
                  <a:extLst>
                    <a:ext uri="{9D8B030D-6E8A-4147-A177-3AD203B41FA5}">
                      <a16:colId xmlns:a16="http://schemas.microsoft.com/office/drawing/2014/main" val="655770050"/>
                    </a:ext>
                  </a:extLst>
                </a:gridCol>
                <a:gridCol w="2635647">
                  <a:extLst>
                    <a:ext uri="{9D8B030D-6E8A-4147-A177-3AD203B41FA5}">
                      <a16:colId xmlns:a16="http://schemas.microsoft.com/office/drawing/2014/main" val="3120236213"/>
                    </a:ext>
                  </a:extLst>
                </a:gridCol>
                <a:gridCol w="2635647">
                  <a:extLst>
                    <a:ext uri="{9D8B030D-6E8A-4147-A177-3AD203B41FA5}">
                      <a16:colId xmlns:a16="http://schemas.microsoft.com/office/drawing/2014/main" val="3762044795"/>
                    </a:ext>
                  </a:extLst>
                </a:gridCol>
                <a:gridCol w="2635647">
                  <a:extLst>
                    <a:ext uri="{9D8B030D-6E8A-4147-A177-3AD203B41FA5}">
                      <a16:colId xmlns:a16="http://schemas.microsoft.com/office/drawing/2014/main" val="933861033"/>
                    </a:ext>
                  </a:extLst>
                </a:gridCol>
              </a:tblGrid>
              <a:tr h="377314"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OpCode</a:t>
                      </a:r>
                    </a:p>
                  </a:txBody>
                  <a:tcPr marL="120222" marR="120222" marT="55487" marB="5548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 err="1">
                          <a:effectLst/>
                        </a:rPr>
                        <a:t>rs</a:t>
                      </a:r>
                      <a:endParaRPr lang="en-US" sz="1700" b="1" dirty="0">
                        <a:effectLst/>
                      </a:endParaRPr>
                    </a:p>
                  </a:txBody>
                  <a:tcPr marL="120222" marR="120222" marT="55487" marB="5548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rt</a:t>
                      </a:r>
                    </a:p>
                  </a:txBody>
                  <a:tcPr marL="120222" marR="120222" marT="55487" marB="5548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immediate</a:t>
                      </a:r>
                    </a:p>
                  </a:txBody>
                  <a:tcPr marL="120222" marR="120222" marT="55487" marB="5548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421688"/>
                  </a:ext>
                </a:extLst>
              </a:tr>
              <a:tr h="377314">
                <a:tc>
                  <a:txBody>
                    <a:bodyPr/>
                    <a:lstStyle/>
                    <a:p>
                      <a:r>
                        <a:rPr lang="en-US" altLang="zh-CN" sz="1700">
                          <a:effectLst/>
                        </a:rPr>
                        <a:t>6</a:t>
                      </a:r>
                    </a:p>
                  </a:txBody>
                  <a:tcPr marL="120222" marR="120222" marT="55487" marB="5548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>
                          <a:effectLst/>
                        </a:rPr>
                        <a:t>5</a:t>
                      </a:r>
                    </a:p>
                  </a:txBody>
                  <a:tcPr marL="120222" marR="120222" marT="55487" marB="5548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>
                          <a:effectLst/>
                        </a:rPr>
                        <a:t>5</a:t>
                      </a:r>
                    </a:p>
                  </a:txBody>
                  <a:tcPr marL="120222" marR="120222" marT="55487" marB="5548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effectLst/>
                        </a:rPr>
                        <a:t>16</a:t>
                      </a:r>
                    </a:p>
                  </a:txBody>
                  <a:tcPr marL="120222" marR="120222" marT="55487" marB="5548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4640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1B253FA-E93B-4F3A-A11D-F5183625D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074420"/>
              </p:ext>
            </p:extLst>
          </p:nvPr>
        </p:nvGraphicFramePr>
        <p:xfrm>
          <a:off x="521274" y="4243264"/>
          <a:ext cx="10542586" cy="754628"/>
        </p:xfrm>
        <a:graphic>
          <a:graphicData uri="http://schemas.openxmlformats.org/drawingml/2006/table">
            <a:tbl>
              <a:tblPr/>
              <a:tblGrid>
                <a:gridCol w="5271293">
                  <a:extLst>
                    <a:ext uri="{9D8B030D-6E8A-4147-A177-3AD203B41FA5}">
                      <a16:colId xmlns:a16="http://schemas.microsoft.com/office/drawing/2014/main" val="1086083261"/>
                    </a:ext>
                  </a:extLst>
                </a:gridCol>
                <a:gridCol w="5271293">
                  <a:extLst>
                    <a:ext uri="{9D8B030D-6E8A-4147-A177-3AD203B41FA5}">
                      <a16:colId xmlns:a16="http://schemas.microsoft.com/office/drawing/2014/main" val="3638600782"/>
                    </a:ext>
                  </a:extLst>
                </a:gridCol>
              </a:tblGrid>
              <a:tr h="377314"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OpCode</a:t>
                      </a:r>
                    </a:p>
                  </a:txBody>
                  <a:tcPr marL="120222" marR="120222" marT="55487" marB="5548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address</a:t>
                      </a:r>
                    </a:p>
                  </a:txBody>
                  <a:tcPr marL="120222" marR="120222" marT="55487" marB="5548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955192"/>
                  </a:ext>
                </a:extLst>
              </a:tr>
              <a:tr h="377314">
                <a:tc>
                  <a:txBody>
                    <a:bodyPr/>
                    <a:lstStyle/>
                    <a:p>
                      <a:r>
                        <a:rPr lang="en-US" altLang="zh-CN" sz="1700">
                          <a:effectLst/>
                        </a:rPr>
                        <a:t>6</a:t>
                      </a:r>
                    </a:p>
                  </a:txBody>
                  <a:tcPr marL="120222" marR="120222" marT="55487" marB="5548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effectLst/>
                        </a:rPr>
                        <a:t>26</a:t>
                      </a:r>
                    </a:p>
                  </a:txBody>
                  <a:tcPr marL="120222" marR="120222" marT="55487" marB="5548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564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09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C419C-6C0B-4E13-95EF-6CE3B0B0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484" y="173031"/>
            <a:ext cx="10468356" cy="1044397"/>
          </a:xfrm>
        </p:spPr>
        <p:txBody>
          <a:bodyPr/>
          <a:lstStyle/>
          <a:p>
            <a:r>
              <a:rPr lang="zh-CN" altLang="en-US" dirty="0"/>
              <a:t>仿真结果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4F2A4A-3A6E-4935-8DCF-6AB6C7713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964" y="1217428"/>
            <a:ext cx="9720072" cy="54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7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18253-AC57-4837-8B2C-35C32AE2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性能指标分析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6CF30-ADEC-408C-8B54-C65A3B763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CPI = 1</a:t>
            </a:r>
          </a:p>
          <a:p>
            <a:r>
              <a:rPr lang="zh-CN" altLang="en-US" dirty="0"/>
              <a:t>等效频率 </a:t>
            </a:r>
            <a:r>
              <a:rPr lang="en-US" altLang="zh-CN" dirty="0"/>
              <a:t>= 50MHZ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017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142DD-2EFD-4340-86F4-A3DAA502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加分项</a:t>
            </a:r>
            <a:r>
              <a:rPr lang="en-US" altLang="zh-CN"/>
              <a:t>1&amp;2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D34AA-E884-4121-99DB-D7594D38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详见实操</a:t>
            </a:r>
          </a:p>
        </p:txBody>
      </p:sp>
    </p:spTree>
    <p:extLst>
      <p:ext uri="{BB962C8B-B14F-4D97-AF65-F5344CB8AC3E}">
        <p14:creationId xmlns:p14="http://schemas.microsoft.com/office/powerpoint/2010/main" val="412752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ante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274</Words>
  <Application>Microsoft Office PowerPoint</Application>
  <PresentationFormat>宽屏</PresentationFormat>
  <Paragraphs>65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Dante (Headings)2</vt:lpstr>
      <vt:lpstr>Helvetica Neue Medium</vt:lpstr>
      <vt:lpstr>等线</vt:lpstr>
      <vt:lpstr>Arial</vt:lpstr>
      <vt:lpstr>Wingdings 2</vt:lpstr>
      <vt:lpstr>OffsetVTI</vt:lpstr>
      <vt:lpstr>单周期CPU设计</vt:lpstr>
      <vt:lpstr>“此作业为本队伍完全原创，Github项目于2022年3月4日创建，历时41天”</vt:lpstr>
      <vt:lpstr>PowerPoint 演示文稿</vt:lpstr>
      <vt:lpstr>数据通路图</vt:lpstr>
      <vt:lpstr>各模块展示</vt:lpstr>
      <vt:lpstr>指令集（共32条）</vt:lpstr>
      <vt:lpstr>仿真结果</vt:lpstr>
      <vt:lpstr>性能指标分析</vt:lpstr>
      <vt:lpstr>加分项1&amp;2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单周期CPU设计</dc:title>
  <dc:creator>TianYi Wang</dc:creator>
  <cp:lastModifiedBy>Wang TianYi</cp:lastModifiedBy>
  <cp:revision>5</cp:revision>
  <dcterms:created xsi:type="dcterms:W3CDTF">2022-04-15T08:38:11Z</dcterms:created>
  <dcterms:modified xsi:type="dcterms:W3CDTF">2022-04-15T09:14:05Z</dcterms:modified>
</cp:coreProperties>
</file>