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5"/>
  </p:notesMasterIdLst>
  <p:handoutMasterIdLst>
    <p:handoutMasterId r:id="rId23"/>
  </p:handoutMasterIdLst>
  <p:sldIdLst>
    <p:sldId id="256" r:id="rId4"/>
    <p:sldId id="257" r:id="rId5"/>
    <p:sldId id="258" r:id="rId6"/>
    <p:sldId id="281" r:id="rId7"/>
    <p:sldId id="317" r:id="rId8"/>
    <p:sldId id="319" r:id="rId9"/>
    <p:sldId id="304" r:id="rId10"/>
    <p:sldId id="311" r:id="rId11"/>
    <p:sldId id="280" r:id="rId12"/>
    <p:sldId id="321" r:id="rId13"/>
    <p:sldId id="306" r:id="rId14"/>
    <p:sldId id="307" r:id="rId16"/>
    <p:sldId id="309" r:id="rId17"/>
    <p:sldId id="331" r:id="rId18"/>
    <p:sldId id="332" r:id="rId19"/>
    <p:sldId id="325" r:id="rId20"/>
    <p:sldId id="323" r:id="rId21"/>
    <p:sldId id="25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671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4321" autoAdjust="0"/>
  </p:normalViewPr>
  <p:slideViewPr>
    <p:cSldViewPr snapToGrid="0" showGuides="1">
      <p:cViewPr>
        <p:scale>
          <a:sx n="55" d="100"/>
          <a:sy n="55" d="100"/>
        </p:scale>
        <p:origin x="1044" y="192"/>
      </p:cViewPr>
      <p:guideLst>
        <p:guide orient="horz" pos="2232"/>
        <p:guide pos="38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在上述过程中，“denseVectorData”这一步涉及到了RDD的使用。RDD（Resilient Distributed Dataset）是Spark的一个基本的数据结构，代表一个不可变的、容错的、分布式的数据集合。在这段代码中，tfidfData.select("features").rdd将DataFrame中的"features"列转换为RDD，然后通过map函数操作，将每个行的TF-IDF向量转换为稠密向量，并将它们和原始的稀疏向量作为新DataFrame的两列。这样做是为了满足K-Means算法输入数据的格式要求，因为K-Means算法在Spark中通常需要稠密向量作为输入。</a:t>
            </a:r>
            <a:endParaRPr lang="zh-CN" altLang="en-US" dirty="0"/>
          </a:p>
          <a:p>
            <a:r>
              <a:rPr lang="zh-CN" altLang="en-US" dirty="0"/>
              <a:t>在进行HashingTF转换之后，Spark内部将DataFrame转换为RDD进行处理。RDD（Resilient Distributed Dataset，弹性分布式数据集）是Spark的一个基本构建块，它提供了几个关键优势：</a:t>
            </a:r>
            <a:endParaRPr lang="zh-CN" altLang="en-US" dirty="0"/>
          </a:p>
          <a:p>
            <a:endParaRPr lang="zh-CN" altLang="en-US" dirty="0"/>
          </a:p>
          <a:p>
            <a:r>
              <a:rPr lang="zh-CN" altLang="en-US" dirty="0"/>
              <a:t>弹性和容错性：RDD能够容忍节点故障，自动重建丢失的数据分区，保证了数据处理过程的稳定性和可靠性。</a:t>
            </a:r>
            <a:endParaRPr lang="zh-CN" altLang="en-US" dirty="0"/>
          </a:p>
          <a:p>
            <a:r>
              <a:rPr lang="zh-CN" altLang="en-US" dirty="0"/>
              <a:t>分布式处理：RDD天生支持分布式处理，允许数据在集群的多个节点上并行处理。这大大提高了处理大规模数据集的效率和速度。</a:t>
            </a:r>
            <a:endParaRPr lang="zh-CN" altLang="en-US" dirty="0"/>
          </a:p>
          <a:p>
            <a:r>
              <a:rPr lang="zh-CN" altLang="en-US" dirty="0"/>
              <a:t>高效的数据流转：RDD优化了数据流转过程，减少了不必要的数据读写操作，提高了整体的数据处理效率。</a:t>
            </a:r>
            <a:endParaRPr lang="zh-CN" altLang="en-US" dirty="0"/>
          </a:p>
          <a:p>
            <a:r>
              <a:rPr lang="zh-CN" altLang="en-US" dirty="0"/>
              <a:t>灵活的转换操作：RDD提供了丰富的转换操作，如map、filter、reduce等，这些操作可以灵活地应用于数据集，以实现复杂的数据处理和分析。</a:t>
            </a:r>
            <a:endParaRPr lang="zh-CN" altLang="en-US" dirty="0"/>
          </a:p>
          <a:p>
            <a:r>
              <a:rPr lang="zh-CN" altLang="en-US" dirty="0"/>
              <a:t>通过将DataFrame转换为RDD，Spark利用了RDD的这些优势，为HashingTF之后的数据处理提供了强大的支持。这种处理方式在处理需要大规模并行计算的复杂数据转换时尤其有效。</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246681-458A-4892-AA98-4E5D84BA0C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246681-458A-4892-AA98-4E5D84BA0C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246681-458A-4892-AA98-4E5D84BA0C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246681-458A-4892-AA98-4E5D84BA0C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246681-458A-4892-AA98-4E5D84BA0C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246681-458A-4892-AA98-4E5D84BA0C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246681-458A-4892-AA98-4E5D84BA0C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246681-458A-4892-AA98-4E5D84BA0C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9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246681-458A-4892-AA98-4E5D84BA0C0C}"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246681-458A-4892-AA98-4E5D84BA0C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246681-458A-4892-AA98-4E5D84BA0C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014964C-7CAC-4B1A-BA6B-C67C04F472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246681-458A-4892-AA98-4E5D84BA0C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4964C-7CAC-4B1A-BA6B-C67C04F472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6681-458A-4892-AA98-4E5D84BA0C0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600"/>
    </mc:Choice>
    <mc:Fallback>
      <p:transition spd="slow"/>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mc:Choice xmlns:p14="http://schemas.microsoft.com/office/powerpoint/2010/main" Requires="p14">
      <p:transition spd="slow" p14:dur="16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 空心 46"/>
          <p:cNvSpPr>
            <a:spLocks noChangeAspect="1"/>
          </p:cNvSpPr>
          <p:nvPr/>
        </p:nvSpPr>
        <p:spPr>
          <a:xfrm>
            <a:off x="2866830" y="197918"/>
            <a:ext cx="6371733" cy="6372142"/>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a:sym typeface="Arial" panose="020B0604020202020204"/>
            </a:endParaRPr>
          </a:p>
        </p:txBody>
      </p:sp>
      <p:sp>
        <p:nvSpPr>
          <p:cNvPr id="59" name="任意多边形: 形状 58"/>
          <p:cNvSpPr>
            <a:spLocks noChangeAspect="1"/>
          </p:cNvSpPr>
          <p:nvPr/>
        </p:nvSpPr>
        <p:spPr>
          <a:xfrm>
            <a:off x="-75092" y="-19215"/>
            <a:ext cx="12162074" cy="6877215"/>
          </a:xfrm>
          <a:custGeom>
            <a:avLst/>
            <a:gdLst>
              <a:gd name="connsiteX0" fmla="*/ 9753751 w 12162074"/>
              <a:gd name="connsiteY0" fmla="*/ 0 h 6877215"/>
              <a:gd name="connsiteX1" fmla="*/ 11288981 w 12162074"/>
              <a:gd name="connsiteY1" fmla="*/ 0 h 6877215"/>
              <a:gd name="connsiteX2" fmla="*/ 11428126 w 12162074"/>
              <a:gd name="connsiteY2" fmla="*/ 242011 h 6877215"/>
              <a:gd name="connsiteX3" fmla="*/ 12162074 w 12162074"/>
              <a:gd name="connsiteY3" fmla="*/ 3140781 h 6877215"/>
              <a:gd name="connsiteX4" fmla="*/ 10953987 w 12162074"/>
              <a:gd name="connsiteY4" fmla="*/ 6779397 h 6877215"/>
              <a:gd name="connsiteX5" fmla="*/ 10877122 w 12162074"/>
              <a:gd name="connsiteY5" fmla="*/ 6877215 h 6877215"/>
              <a:gd name="connsiteX6" fmla="*/ 9147607 w 12162074"/>
              <a:gd name="connsiteY6" fmla="*/ 6877215 h 6877215"/>
              <a:gd name="connsiteX7" fmla="*/ 9155638 w 12162074"/>
              <a:gd name="connsiteY7" fmla="*/ 6870903 h 6877215"/>
              <a:gd name="connsiteX8" fmla="*/ 10914610 w 12162074"/>
              <a:gd name="connsiteY8" fmla="*/ 3140781 h 6877215"/>
              <a:gd name="connsiteX9" fmla="*/ 9810857 w 12162074"/>
              <a:gd name="connsiteY9" fmla="*/ 65931 h 6877215"/>
              <a:gd name="connsiteX10" fmla="*/ 873093 w 12162074"/>
              <a:gd name="connsiteY10" fmla="*/ 0 h 6877215"/>
              <a:gd name="connsiteX11" fmla="*/ 2408323 w 12162074"/>
              <a:gd name="connsiteY11" fmla="*/ 0 h 6877215"/>
              <a:gd name="connsiteX12" fmla="*/ 2351217 w 12162074"/>
              <a:gd name="connsiteY12" fmla="*/ 65931 h 6877215"/>
              <a:gd name="connsiteX13" fmla="*/ 1247464 w 12162074"/>
              <a:gd name="connsiteY13" fmla="*/ 3140781 h 6877215"/>
              <a:gd name="connsiteX14" fmla="*/ 3006436 w 12162074"/>
              <a:gd name="connsiteY14" fmla="*/ 6870903 h 6877215"/>
              <a:gd name="connsiteX15" fmla="*/ 3014468 w 12162074"/>
              <a:gd name="connsiteY15" fmla="*/ 6877215 h 6877215"/>
              <a:gd name="connsiteX16" fmla="*/ 1284952 w 12162074"/>
              <a:gd name="connsiteY16" fmla="*/ 6877215 h 6877215"/>
              <a:gd name="connsiteX17" fmla="*/ 1208087 w 12162074"/>
              <a:gd name="connsiteY17" fmla="*/ 6779397 h 6877215"/>
              <a:gd name="connsiteX18" fmla="*/ 0 w 12162074"/>
              <a:gd name="connsiteY18" fmla="*/ 3140781 h 6877215"/>
              <a:gd name="connsiteX19" fmla="*/ 733949 w 12162074"/>
              <a:gd name="connsiteY19" fmla="*/ 242011 h 68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62074" h="6877215">
                <a:moveTo>
                  <a:pt x="9753751" y="0"/>
                </a:moveTo>
                <a:lnTo>
                  <a:pt x="11288981" y="0"/>
                </a:lnTo>
                <a:lnTo>
                  <a:pt x="11428126" y="242011"/>
                </a:lnTo>
                <a:cubicBezTo>
                  <a:pt x="11896198" y="1103709"/>
                  <a:pt x="12162074" y="2091194"/>
                  <a:pt x="12162074" y="3140781"/>
                </a:cubicBezTo>
                <a:cubicBezTo>
                  <a:pt x="12162074" y="4505245"/>
                  <a:pt x="11712743" y="5764755"/>
                  <a:pt x="10953987" y="6779397"/>
                </a:cubicBezTo>
                <a:lnTo>
                  <a:pt x="10877122" y="6877215"/>
                </a:lnTo>
                <a:lnTo>
                  <a:pt x="9147607" y="6877215"/>
                </a:lnTo>
                <a:lnTo>
                  <a:pt x="9155638" y="6870903"/>
                </a:lnTo>
                <a:cubicBezTo>
                  <a:pt x="10229887" y="5984283"/>
                  <a:pt x="10914610" y="4642502"/>
                  <a:pt x="10914610" y="3140781"/>
                </a:cubicBezTo>
                <a:cubicBezTo>
                  <a:pt x="10914610" y="1972776"/>
                  <a:pt x="10500395" y="901525"/>
                  <a:pt x="9810857" y="65931"/>
                </a:cubicBezTo>
                <a:close/>
                <a:moveTo>
                  <a:pt x="873093" y="0"/>
                </a:moveTo>
                <a:lnTo>
                  <a:pt x="2408323" y="0"/>
                </a:lnTo>
                <a:lnTo>
                  <a:pt x="2351217" y="65931"/>
                </a:lnTo>
                <a:cubicBezTo>
                  <a:pt x="1661680" y="901525"/>
                  <a:pt x="1247464" y="1972776"/>
                  <a:pt x="1247464" y="3140781"/>
                </a:cubicBezTo>
                <a:cubicBezTo>
                  <a:pt x="1247464" y="4642502"/>
                  <a:pt x="1932188" y="5984283"/>
                  <a:pt x="3006436" y="6870903"/>
                </a:cubicBezTo>
                <a:lnTo>
                  <a:pt x="3014468" y="6877215"/>
                </a:lnTo>
                <a:lnTo>
                  <a:pt x="1284952" y="6877215"/>
                </a:lnTo>
                <a:lnTo>
                  <a:pt x="1208087" y="6779397"/>
                </a:lnTo>
                <a:cubicBezTo>
                  <a:pt x="449331" y="5764755"/>
                  <a:pt x="0" y="4505245"/>
                  <a:pt x="0" y="3140781"/>
                </a:cubicBezTo>
                <a:cubicBezTo>
                  <a:pt x="0" y="2091194"/>
                  <a:pt x="265876" y="1103709"/>
                  <a:pt x="733949" y="242011"/>
                </a:cubicBezTo>
                <a:close/>
              </a:path>
            </a:pathLst>
          </a:cu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Arial" panose="020B0604020202020204"/>
              <a:ea typeface="微软雅黑"/>
              <a:sym typeface="Arial" panose="020B0604020202020204"/>
            </a:endParaRPr>
          </a:p>
        </p:txBody>
      </p:sp>
      <p:grpSp>
        <p:nvGrpSpPr>
          <p:cNvPr id="37" name="组合 36"/>
          <p:cNvGrpSpPr/>
          <p:nvPr/>
        </p:nvGrpSpPr>
        <p:grpSpPr>
          <a:xfrm>
            <a:off x="10618391" y="-474422"/>
            <a:ext cx="1891260" cy="1883963"/>
            <a:chOff x="95534" y="5186149"/>
            <a:chExt cx="1891260" cy="1883963"/>
          </a:xfrm>
        </p:grpSpPr>
        <p:cxnSp>
          <p:nvCxnSpPr>
            <p:cNvPr id="8" name="直接连接符 7"/>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10" y="4996447"/>
            <a:ext cx="1891260" cy="1883963"/>
            <a:chOff x="95534" y="5186149"/>
            <a:chExt cx="1891260" cy="1883963"/>
          </a:xfrm>
        </p:grpSpPr>
        <p:cxnSp>
          <p:nvCxnSpPr>
            <p:cNvPr id="39" name="直接连接符 38"/>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49" name="椭圆 48"/>
          <p:cNvSpPr/>
          <p:nvPr/>
        </p:nvSpPr>
        <p:spPr>
          <a:xfrm>
            <a:off x="457200" y="345438"/>
            <a:ext cx="392400" cy="390811"/>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sp>
        <p:nvSpPr>
          <p:cNvPr id="51" name="标题 44"/>
          <p:cNvSpPr txBox="1"/>
          <p:nvPr/>
        </p:nvSpPr>
        <p:spPr>
          <a:xfrm>
            <a:off x="1105303" y="1878789"/>
            <a:ext cx="9593372" cy="191833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a:defRPr/>
            </a:pPr>
            <a:r>
              <a:rPr lang="zh-CN" sz="4400" spc="300" dirty="0">
                <a:solidFill>
                  <a:srgbClr val="EC6712"/>
                </a:solidFill>
                <a:latin typeface="Arial Semibold" charset="0"/>
                <a:ea typeface="PingFang SC Regular" panose="020B0400000000000000" charset="-122"/>
                <a:cs typeface="Arial Semibold" charset="0"/>
                <a:sym typeface="Arial" panose="020B0604020202020204"/>
              </a:rPr>
              <a:t>Categorizing and Visualizing Computer Science Research </a:t>
            </a:r>
            <a:r>
              <a:rPr lang="en-US" altLang="zh-CN" sz="4400" spc="300" dirty="0">
                <a:solidFill>
                  <a:srgbClr val="EC6712"/>
                </a:solidFill>
                <a:latin typeface="Arial Semibold" charset="0"/>
                <a:ea typeface="PingFang SC Regular" panose="020B0400000000000000" charset="-122"/>
                <a:cs typeface="Arial Semibold" charset="0"/>
                <a:sym typeface="Arial" panose="020B0604020202020204"/>
              </a:rPr>
              <a:t>Paper </a:t>
            </a:r>
            <a:r>
              <a:rPr lang="zh-CN" sz="4400" spc="300" dirty="0">
                <a:solidFill>
                  <a:srgbClr val="EC6712"/>
                </a:solidFill>
                <a:latin typeface="Arial Semibold" charset="0"/>
                <a:ea typeface="PingFang SC Regular" panose="020B0400000000000000" charset="-122"/>
                <a:cs typeface="Arial Semibold" charset="0"/>
                <a:sym typeface="Arial" panose="020B0604020202020204"/>
              </a:rPr>
              <a:t>with ArXiV Data</a:t>
            </a:r>
            <a:endParaRPr lang="zh-CN" sz="4400" dirty="0">
              <a:latin typeface="Arial Semibold" charset="0"/>
              <a:ea typeface="PingFang SC Regular" panose="020B0400000000000000" charset="-122"/>
              <a:cs typeface="Arial Semibold" charset="0"/>
            </a:endParaRPr>
          </a:p>
        </p:txBody>
      </p:sp>
      <p:grpSp>
        <p:nvGrpSpPr>
          <p:cNvPr id="63" name="组合 62"/>
          <p:cNvGrpSpPr/>
          <p:nvPr/>
        </p:nvGrpSpPr>
        <p:grpSpPr>
          <a:xfrm>
            <a:off x="10750627" y="6235869"/>
            <a:ext cx="900001" cy="180000"/>
            <a:chOff x="9806977" y="6150161"/>
            <a:chExt cx="900001" cy="180000"/>
          </a:xfrm>
        </p:grpSpPr>
        <p:sp>
          <p:nvSpPr>
            <p:cNvPr id="60" name="椭圆 59"/>
            <p:cNvSpPr/>
            <p:nvPr/>
          </p:nvSpPr>
          <p:spPr>
            <a:xfrm>
              <a:off x="9806977" y="6150161"/>
              <a:ext cx="180000" cy="180000"/>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sp>
          <p:nvSpPr>
            <p:cNvPr id="61" name="椭圆 60"/>
            <p:cNvSpPr/>
            <p:nvPr/>
          </p:nvSpPr>
          <p:spPr>
            <a:xfrm>
              <a:off x="10166977" y="6150161"/>
              <a:ext cx="180000" cy="180000"/>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sp>
          <p:nvSpPr>
            <p:cNvPr id="62" name="椭圆 61"/>
            <p:cNvSpPr/>
            <p:nvPr/>
          </p:nvSpPr>
          <p:spPr>
            <a:xfrm>
              <a:off x="10526978" y="6150161"/>
              <a:ext cx="180000" cy="180000"/>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grpSp>
      <p:sp>
        <p:nvSpPr>
          <p:cNvPr id="67" name="文本框 66"/>
          <p:cNvSpPr txBox="1"/>
          <p:nvPr/>
        </p:nvSpPr>
        <p:spPr>
          <a:xfrm>
            <a:off x="4928694" y="5105715"/>
            <a:ext cx="1778153" cy="369332"/>
          </a:xfrm>
          <a:prstGeom prst="rect">
            <a:avLst/>
          </a:prstGeom>
          <a:noFill/>
        </p:spPr>
        <p:txBody>
          <a:bodyPr wrap="square" rtlCol="0">
            <a:spAutoFit/>
          </a:bodyPr>
          <a:lstStyle/>
          <a:p>
            <a:r>
              <a:rPr lang="zh-CN" altLang="en-US">
                <a:solidFill>
                  <a:schemeClr val="bg1"/>
                </a:solidFill>
                <a:latin typeface="Arial" panose="020B0604020202020204"/>
                <a:ea typeface="微软雅黑"/>
                <a:sym typeface="Arial" panose="020B0604020202020204"/>
              </a:rPr>
              <a:t>部门：</a:t>
            </a:r>
            <a:r>
              <a:rPr lang="en-US" altLang="zh-CN">
                <a:solidFill>
                  <a:schemeClr val="bg1"/>
                </a:solidFill>
                <a:latin typeface="Arial" panose="020B0604020202020204"/>
                <a:ea typeface="微软雅黑"/>
                <a:sym typeface="Arial" panose="020B0604020202020204"/>
              </a:rPr>
              <a:t>XXX</a:t>
            </a:r>
            <a:endParaRPr lang="zh-CN" altLang="en-US">
              <a:solidFill>
                <a:schemeClr val="bg1"/>
              </a:solidFill>
              <a:latin typeface="Arial" panose="020B0604020202020204"/>
              <a:ea typeface="微软雅黑"/>
              <a:sym typeface="Arial" panose="020B0604020202020204"/>
            </a:endParaRPr>
          </a:p>
        </p:txBody>
      </p:sp>
      <p:sp>
        <p:nvSpPr>
          <p:cNvPr id="2" name="文本框 1"/>
          <p:cNvSpPr txBox="1"/>
          <p:nvPr/>
        </p:nvSpPr>
        <p:spPr>
          <a:xfrm>
            <a:off x="2135725" y="4217800"/>
            <a:ext cx="4064000" cy="1106805"/>
          </a:xfrm>
          <a:prstGeom prst="rect">
            <a:avLst/>
          </a:prstGeom>
          <a:noFill/>
        </p:spPr>
        <p:txBody>
          <a:bodyPr wrap="square" rtlCol="0">
            <a:spAutoFit/>
          </a:bodyPr>
          <a:lstStyle/>
          <a:p>
            <a:r>
              <a:rPr lang="en-US" altLang="zh-CN" b="1" dirty="0">
                <a:latin typeface="Arial Semibold" charset="0"/>
                <a:ea typeface="PingFang SC Regular" panose="020B0400000000000000" charset="-122"/>
                <a:cs typeface="Arial Semibold" charset="0"/>
              </a:rPr>
              <a:t>GROUP 14</a:t>
            </a:r>
            <a:endParaRPr lang="en-US" altLang="zh-CN" b="1" dirty="0">
              <a:latin typeface="Arial Semibold" charset="0"/>
              <a:ea typeface="PingFang SC Regular" panose="020B0400000000000000" charset="-122"/>
              <a:cs typeface="Arial Semibold" charset="0"/>
            </a:endParaRPr>
          </a:p>
          <a:p>
            <a:r>
              <a:rPr lang="en-US" altLang="zh-CN" sz="1600" dirty="0">
                <a:latin typeface="Arial Semibold" charset="0"/>
                <a:ea typeface="PingFang SC Regular" panose="020B0400000000000000" charset="-122"/>
                <a:cs typeface="Arial Semibold" charset="0"/>
              </a:rPr>
              <a:t>LIANG </a:t>
            </a:r>
            <a:r>
              <a:rPr lang="en-US" altLang="zh-CN" sz="1600" dirty="0" err="1">
                <a:latin typeface="Arial Semibold" charset="0"/>
                <a:ea typeface="PingFang SC Regular" panose="020B0400000000000000" charset="-122"/>
                <a:cs typeface="Arial Semibold" charset="0"/>
              </a:rPr>
              <a:t>Tianyi         58276105 </a:t>
            </a:r>
            <a:endParaRPr lang="en-US" altLang="zh-CN" sz="1600" dirty="0">
              <a:latin typeface="Arial Semibold" charset="0"/>
              <a:ea typeface="PingFang SC Regular" panose="020B0400000000000000" charset="-122"/>
              <a:cs typeface="Arial Semibold" charset="0"/>
            </a:endParaRPr>
          </a:p>
          <a:p>
            <a:r>
              <a:rPr lang="en-US" altLang="zh-CN" sz="1600" dirty="0">
                <a:latin typeface="Arial Semibold" charset="0"/>
                <a:ea typeface="PingFang SC Regular" panose="020B0400000000000000" charset="-122"/>
                <a:cs typeface="Arial Semibold" charset="0"/>
                <a:sym typeface="+mn-ea"/>
              </a:rPr>
              <a:t>NIE </a:t>
            </a:r>
            <a:r>
              <a:rPr lang="en-US" altLang="zh-CN" sz="1600" dirty="0" err="1">
                <a:latin typeface="Arial Semibold" charset="0"/>
                <a:ea typeface="PingFang SC Regular" panose="020B0400000000000000" charset="-122"/>
                <a:cs typeface="Arial Semibold" charset="0"/>
                <a:sym typeface="+mn-ea"/>
              </a:rPr>
              <a:t>Zhinie </a:t>
            </a:r>
            <a:r>
              <a:rPr lang="en-US" altLang="zh-CN" sz="1600" dirty="0">
                <a:latin typeface="Arial Semibold" charset="0"/>
                <a:ea typeface="PingFang SC Regular" panose="020B0400000000000000" charset="-122"/>
                <a:cs typeface="Arial Semibold" charset="0"/>
              </a:rPr>
              <a:t>             58316899</a:t>
            </a:r>
            <a:endParaRPr lang="en-US" altLang="zh-CN" sz="1600" dirty="0">
              <a:latin typeface="Arial Semibold" charset="0"/>
              <a:ea typeface="PingFang SC Regular" panose="020B0400000000000000" charset="-122"/>
              <a:cs typeface="Arial Semibold" charset="0"/>
            </a:endParaRPr>
          </a:p>
          <a:p>
            <a:r>
              <a:rPr lang="en-US" altLang="zh-CN" sz="1600" dirty="0">
                <a:latin typeface="Arial Semibold" charset="0"/>
                <a:ea typeface="PingFang SC Regular" panose="020B0400000000000000" charset="-122"/>
                <a:cs typeface="Arial Semibold" charset="0"/>
              </a:rPr>
              <a:t>CHEN Meng          58340501</a:t>
            </a:r>
            <a:endParaRPr lang="en-US" altLang="zh-CN" sz="1600" dirty="0">
              <a:latin typeface="Arial Semibold" charset="0"/>
              <a:ea typeface="PingFang SC Regular" panose="020B0400000000000000" charset="-122"/>
              <a:cs typeface="Arial Semibold" charset="0"/>
            </a:endParaRPr>
          </a:p>
        </p:txBody>
      </p:sp>
      <p:sp>
        <p:nvSpPr>
          <p:cNvPr id="3" name="矩形 2"/>
          <p:cNvSpPr/>
          <p:nvPr/>
        </p:nvSpPr>
        <p:spPr>
          <a:xfrm>
            <a:off x="1040765" y="356235"/>
            <a:ext cx="3596005" cy="368300"/>
          </a:xfrm>
          <a:prstGeom prst="rect">
            <a:avLst/>
          </a:prstGeom>
        </p:spPr>
        <p:txBody>
          <a:bodyPr wrap="square">
            <a:spAutoFit/>
          </a:bodyPr>
          <a:lstStyle/>
          <a:p>
            <a:r>
              <a:rPr lang="en-US" altLang="zh-CN" dirty="0">
                <a:solidFill>
                  <a:srgbClr val="EC6712"/>
                </a:solidFill>
                <a:latin typeface="Arial Regular" panose="020B0604020202020204" charset="0"/>
                <a:cs typeface="Arial Regular" panose="020B0604020202020204" charset="0"/>
              </a:rPr>
              <a:t>Big Data Algorithms and Tech</a:t>
            </a:r>
            <a:r>
              <a:rPr lang="en-US" altLang="zh-CN" dirty="0">
                <a:latin typeface="Arial Regular" panose="020B0604020202020204" charset="0"/>
                <a:cs typeface="Arial Regular" panose="020B0604020202020204" charset="0"/>
              </a:rPr>
              <a:t>​</a:t>
            </a:r>
            <a:endParaRPr lang="zh-CN" altLang="en-US" dirty="0">
              <a:latin typeface="Arial Regular" panose="020B0604020202020204" charset="0"/>
              <a:cs typeface="Arial Regular"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47" grpId="0" animBg="1"/>
      <p:bldP spid="59" grpId="0" animBg="1"/>
      <p:bldP spid="49" grpId="0" animBg="1"/>
      <p:bldP spid="51" grpId="0"/>
      <p:bldP spid="67"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44"/>
          <p:cNvSpPr txBox="1"/>
          <p:nvPr/>
        </p:nvSpPr>
        <p:spPr>
          <a:xfrm>
            <a:off x="755822" y="455568"/>
            <a:ext cx="4463415" cy="47815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algn="ctr"/>
            <a:r>
              <a:rPr sz="2800" dirty="0">
                <a:solidFill>
                  <a:schemeClr val="tx1"/>
                </a:solidFill>
                <a:latin typeface="Arial Regular" panose="020B0604020202020204" charset="0"/>
                <a:ea typeface="PingFang SC Semibold" panose="020B0400000000000000" charset="-122"/>
                <a:cs typeface="Arial Regular" panose="020B0604020202020204" charset="0"/>
                <a:sym typeface="Arial" panose="020B0604020202020204"/>
              </a:rPr>
              <a:t>Data preprocessing</a:t>
            </a:r>
            <a:endParaRPr sz="2800" dirty="0">
              <a:solidFill>
                <a:schemeClr val="tx1"/>
              </a:solidFill>
              <a:latin typeface="Arial Regular" panose="020B0604020202020204" charset="0"/>
              <a:ea typeface="PingFang SC Semibold" panose="020B0400000000000000" charset="-122"/>
              <a:cs typeface="Arial Regular" panose="020B0604020202020204" charset="0"/>
              <a:sym typeface="Arial" panose="020B0604020202020204"/>
            </a:endParaRPr>
          </a:p>
        </p:txBody>
      </p:sp>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2233930" y="1831776"/>
            <a:ext cx="7964170" cy="3415030"/>
          </a:xfrm>
          <a:prstGeom prst="rect">
            <a:avLst/>
          </a:prstGeom>
          <a:noFill/>
        </p:spPr>
        <p:txBody>
          <a:bodyPr wrap="square" rtlCol="0">
            <a:spAutoFit/>
          </a:bodyPr>
          <a:lstStyle/>
          <a:p>
            <a:r>
              <a:rPr lang="en-US" altLang="zh-CN" b="1" dirty="0">
                <a:latin typeface="Arial Regular" panose="020B0604020202020204" charset="0"/>
                <a:ea typeface="PingFang SC Semibold" panose="020B0400000000000000" charset="-122"/>
                <a:cs typeface="Arial Regular" panose="020B0604020202020204" charset="0"/>
              </a:rPr>
              <a:t>Difficulty:</a:t>
            </a:r>
            <a:endParaRPr lang="zh-CN" altLang="en-US" b="1" dirty="0">
              <a:latin typeface="Arial Regular" panose="020B0604020202020204" charset="0"/>
              <a:ea typeface="PingFang SC Semibold" panose="020B0400000000000000" charset="-122"/>
              <a:cs typeface="Arial Regular" panose="020B0604020202020204" charset="0"/>
            </a:endParaRPr>
          </a:p>
          <a:p>
            <a:r>
              <a:rPr lang="zh-CN" altLang="en-US" dirty="0">
                <a:latin typeface="Arial Regular" panose="020B0604020202020204" charset="0"/>
                <a:ea typeface="PingFang SC Regular" panose="020B0400000000000000" charset="-122"/>
                <a:cs typeface="Arial Regular" panose="020B0604020202020204" charset="0"/>
              </a:rPr>
              <a:t>During the data processing phase with Apache Spark, it was identified that the existing version, 1.2.0, lacked adequate support for Natural Language Processing (NLP) and Machine Learning (ML), particularly in the context of text cleansing tasks. </a:t>
            </a:r>
            <a:endParaRPr lang="zh-CN" altLang="en-US" dirty="0">
              <a:latin typeface="Arial Regular" panose="020B0604020202020204" charset="0"/>
              <a:ea typeface="PingFang SC Regular" panose="020B0400000000000000" charset="-122"/>
              <a:cs typeface="Arial Regular" panose="020B0604020202020204" charset="0"/>
            </a:endParaRPr>
          </a:p>
          <a:p>
            <a:endParaRPr lang="zh-CN" altLang="en-US" dirty="0">
              <a:latin typeface="Arial Regular" panose="020B0604020202020204" charset="0"/>
              <a:ea typeface="PingFang SC Regular" panose="020B0400000000000000" charset="-122"/>
              <a:cs typeface="Arial Regular" panose="020B0604020202020204" charset="0"/>
            </a:endParaRPr>
          </a:p>
          <a:p>
            <a:endParaRPr lang="zh-CN" altLang="en-US" dirty="0">
              <a:latin typeface="Arial Regular" panose="020B0604020202020204" charset="0"/>
              <a:ea typeface="PingFang SC Regular" panose="020B0400000000000000" charset="-122"/>
              <a:cs typeface="Arial Regular" panose="020B0604020202020204" charset="0"/>
            </a:endParaRPr>
          </a:p>
          <a:p>
            <a:r>
              <a:rPr lang="en-US" altLang="zh-CN" b="1" dirty="0">
                <a:latin typeface="Arial Regular" panose="020B0604020202020204" charset="0"/>
                <a:ea typeface="PingFang SC Semibold" panose="020B0400000000000000" charset="-122"/>
                <a:cs typeface="Arial Regular" panose="020B0604020202020204" charset="0"/>
              </a:rPr>
              <a:t>Solution:</a:t>
            </a:r>
            <a:endParaRPr lang="zh-CN" altLang="en-US" b="1" dirty="0">
              <a:latin typeface="Arial Regular" panose="020B0604020202020204" charset="0"/>
              <a:ea typeface="PingFang SC Semibold" panose="020B0400000000000000" charset="-122"/>
              <a:cs typeface="Arial Regular" panose="020B0604020202020204" charset="0"/>
            </a:endParaRPr>
          </a:p>
          <a:p>
            <a:r>
              <a:rPr lang="zh-CN" altLang="en-US" dirty="0">
                <a:latin typeface="Arial Regular" panose="020B0604020202020204" charset="0"/>
                <a:ea typeface="PingFang SC Regular" panose="020B0400000000000000" charset="-122"/>
                <a:cs typeface="Arial Regular" panose="020B0604020202020204" charset="0"/>
              </a:rPr>
              <a:t>To address this limitation, the system environment was reconfigured, facilitating an upgrade to Apache Spark version 3.5.0. This newer version encompasses the necessary capabilities for advanced text processing workflows required in our project.</a:t>
            </a:r>
            <a:endParaRPr lang="zh-CN" altLang="en-US" dirty="0">
              <a:latin typeface="Arial Regular" panose="020B0604020202020204" charset="0"/>
              <a:ea typeface="PingFang SC Regular" panose="020B0400000000000000" charset="-122"/>
              <a:cs typeface="Arial Regular" panose="020B0604020202020204" charset="0"/>
            </a:endParaRPr>
          </a:p>
        </p:txBody>
      </p:sp>
      <p:pic>
        <p:nvPicPr>
          <p:cNvPr id="20" name="图片 19"/>
          <p:cNvPicPr>
            <a:picLocks noChangeAspect="1"/>
          </p:cNvPicPr>
          <p:nvPr/>
        </p:nvPicPr>
        <p:blipFill>
          <a:blip r:embed="rId1"/>
          <a:stretch>
            <a:fillRect/>
          </a:stretch>
        </p:blipFill>
        <p:spPr>
          <a:xfrm>
            <a:off x="715645" y="1219835"/>
            <a:ext cx="1518285" cy="1397000"/>
          </a:xfrm>
          <a:prstGeom prst="rect">
            <a:avLst/>
          </a:prstGeom>
        </p:spPr>
      </p:pic>
      <p:sp>
        <p:nvSpPr>
          <p:cNvPr id="14" name="矩形 13"/>
          <p:cNvSpPr/>
          <p:nvPr/>
        </p:nvSpPr>
        <p:spPr>
          <a:xfrm>
            <a:off x="7782738" y="488969"/>
            <a:ext cx="3624012" cy="369332"/>
          </a:xfrm>
          <a:prstGeom prst="rect">
            <a:avLst/>
          </a:prstGeom>
        </p:spPr>
        <p:txBody>
          <a:bodyPr wrap="square">
            <a:spAutoFit/>
          </a:bodyPr>
          <a:lstStyle/>
          <a:p>
            <a:r>
              <a:rPr lang="en-US" altLang="zh-CN" dirty="0">
                <a:solidFill>
                  <a:srgbClr val="EC6712"/>
                </a:solidFill>
                <a:latin typeface="Arial Regular" panose="020B0604020202020204" charset="0"/>
                <a:cs typeface="Arial Regular" panose="020B0604020202020204" charset="0"/>
              </a:rPr>
              <a:t>Big Data Algorithms and Tech</a:t>
            </a:r>
            <a:r>
              <a:rPr lang="en-US" altLang="zh-CN" dirty="0">
                <a:latin typeface="Arial Regular" panose="020B0604020202020204" charset="0"/>
                <a:cs typeface="Arial Regular" panose="020B0604020202020204" charset="0"/>
              </a:rPr>
              <a:t>​</a:t>
            </a:r>
            <a:endParaRPr lang="zh-CN" altLang="en-US" dirty="0">
              <a:latin typeface="Arial Regular" panose="020B0604020202020204" charset="0"/>
              <a:cs typeface="Arial Regular"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4"/>
          <p:cNvSpPr txBox="1"/>
          <p:nvPr/>
        </p:nvSpPr>
        <p:spPr>
          <a:xfrm>
            <a:off x="820557" y="428932"/>
            <a:ext cx="3834130" cy="47815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algn="ctr"/>
            <a:r>
              <a:rPr lang="zh-CN" altLang="en-US" sz="2800"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TF-IDF</a:t>
            </a:r>
            <a:r>
              <a:rPr lang="en-US" altLang="zh-CN" sz="2800"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 P</a:t>
            </a:r>
            <a:r>
              <a:rPr lang="zh-CN" altLang="en-US" sz="2800"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rocessing</a:t>
            </a:r>
            <a:endParaRPr kumimoji="0" lang="zh-CN" altLang="en-US" sz="2800" b="0" i="0" u="none" strike="noStrike" kern="1200" cap="none" spc="300" normalizeH="0" baseline="0" noProof="0" dirty="0">
              <a:ln>
                <a:noFill/>
              </a:ln>
              <a:solidFill>
                <a:schemeClr val="bg2">
                  <a:lumMod val="25000"/>
                </a:schemeClr>
              </a:solidFill>
              <a:effectLst/>
              <a:uLnTx/>
              <a:uFillTx/>
              <a:latin typeface="Arial Regular" panose="020B0604020202020204" charset="0"/>
              <a:ea typeface="微软雅黑"/>
              <a:cs typeface="Arial Regular" panose="020B0604020202020204" charset="0"/>
              <a:sym typeface="Arial" panose="020B0604020202020204"/>
            </a:endParaRPr>
          </a:p>
        </p:txBody>
      </p:sp>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2" name="圆: 空心 11"/>
          <p:cNvSpPr>
            <a:spLocks noChangeAspect="1"/>
          </p:cNvSpPr>
          <p:nvPr/>
        </p:nvSpPr>
        <p:spPr>
          <a:xfrm>
            <a:off x="9800959" y="3867150"/>
            <a:ext cx="5266904" cy="5267242"/>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a:sym typeface="Arial" panose="020B0604020202020204"/>
            </a:endParaRPr>
          </a:p>
        </p:txBody>
      </p:sp>
      <p:sp>
        <p:nvSpPr>
          <p:cNvPr id="32" name="îṧļide"/>
          <p:cNvSpPr/>
          <p:nvPr/>
        </p:nvSpPr>
        <p:spPr>
          <a:xfrm>
            <a:off x="858555" y="1232060"/>
            <a:ext cx="2346960" cy="711348"/>
          </a:xfrm>
          <a:prstGeom prst="roundRect">
            <a:avLst/>
          </a:prstGeom>
          <a:solidFill>
            <a:srgbClr val="EC6712"/>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defTabSz="914400"/>
            <a:r>
              <a:rPr lang="en-US" altLang="zh-CN" sz="1600" b="1">
                <a:solidFill>
                  <a:schemeClr val="bg1"/>
                </a:solidFill>
                <a:latin typeface="Arial Regular" panose="020B0604020202020204" charset="0"/>
                <a:ea typeface="微软雅黑"/>
                <a:cs typeface="Arial Regular" panose="020B0604020202020204" charset="0"/>
                <a:sym typeface="Arial" panose="020B0604020202020204"/>
              </a:rPr>
              <a:t>Tokenization</a:t>
            </a:r>
            <a:endParaRPr lang="en-US" altLang="zh-CN" sz="1600" b="1">
              <a:solidFill>
                <a:schemeClr val="bg1"/>
              </a:solidFill>
              <a:latin typeface="Arial Regular" panose="020B0604020202020204" charset="0"/>
              <a:ea typeface="微软雅黑"/>
              <a:cs typeface="Arial Regular" panose="020B0604020202020204" charset="0"/>
              <a:sym typeface="Arial" panose="020B0604020202020204"/>
            </a:endParaRPr>
          </a:p>
        </p:txBody>
      </p:sp>
      <p:sp>
        <p:nvSpPr>
          <p:cNvPr id="23" name="îṣḷiḑè"/>
          <p:cNvSpPr txBox="1"/>
          <p:nvPr/>
        </p:nvSpPr>
        <p:spPr>
          <a:xfrm>
            <a:off x="4047549" y="1321164"/>
            <a:ext cx="6649827" cy="584775"/>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l">
              <a:lnSpc>
                <a:spcPct val="100000"/>
              </a:lnSpc>
            </a:pPr>
            <a:r>
              <a:rPr lang="en-US" altLang="zh-CN" sz="1600" dirty="0">
                <a:solidFill>
                  <a:schemeClr val="tx1"/>
                </a:solidFill>
                <a:latin typeface="Arial Regular" panose="020B0604020202020204" charset="0"/>
                <a:ea typeface="微软雅黑"/>
                <a:cs typeface="Arial Regular" panose="020B0604020202020204" charset="0"/>
                <a:sym typeface="Arial" panose="020B0604020202020204"/>
              </a:rPr>
              <a:t>Utilizing the </a:t>
            </a:r>
            <a:r>
              <a:rPr lang="en-US" altLang="zh-CN" sz="1600" b="1" dirty="0">
                <a:solidFill>
                  <a:schemeClr val="tx1"/>
                </a:solidFill>
                <a:latin typeface="Arial Regular" panose="020B0604020202020204" charset="0"/>
                <a:ea typeface="微软雅黑"/>
                <a:cs typeface="Arial Regular" panose="020B0604020202020204" charset="0"/>
                <a:sym typeface="Arial" panose="020B0604020202020204"/>
              </a:rPr>
              <a:t>Tokenizer</a:t>
            </a:r>
            <a:r>
              <a:rPr lang="en-US" altLang="zh-CN" sz="1600" dirty="0">
                <a:solidFill>
                  <a:schemeClr val="tx1"/>
                </a:solidFill>
                <a:latin typeface="Arial Regular" panose="020B0604020202020204" charset="0"/>
                <a:ea typeface="微软雅黑"/>
                <a:cs typeface="Arial Regular" panose="020B0604020202020204" charset="0"/>
                <a:sym typeface="Arial" panose="020B0604020202020204"/>
              </a:rPr>
              <a:t> to segment text data into a list of words, transforming each abstract into</a:t>
            </a:r>
            <a:r>
              <a:rPr lang="en-US" altLang="zh-CN" sz="1600" b="1" dirty="0">
                <a:solidFill>
                  <a:schemeClr val="tx1"/>
                </a:solidFill>
                <a:latin typeface="Arial Regular" panose="020B0604020202020204" charset="0"/>
                <a:ea typeface="微软雅黑"/>
                <a:cs typeface="Arial Regular" panose="020B0604020202020204" charset="0"/>
                <a:sym typeface="Arial" panose="020B0604020202020204"/>
              </a:rPr>
              <a:t> a series of individual words</a:t>
            </a:r>
            <a:endParaRPr lang="en-US" altLang="zh-CN" sz="1600" b="1" dirty="0">
              <a:solidFill>
                <a:schemeClr val="tx1"/>
              </a:solidFill>
              <a:latin typeface="Arial Regular" panose="020B0604020202020204" charset="0"/>
              <a:ea typeface="微软雅黑"/>
              <a:cs typeface="Arial Regular" panose="020B0604020202020204" charset="0"/>
              <a:sym typeface="Arial" panose="020B0604020202020204"/>
            </a:endParaRPr>
          </a:p>
        </p:txBody>
      </p:sp>
      <p:sp>
        <p:nvSpPr>
          <p:cNvPr id="33" name="îṧļide"/>
          <p:cNvSpPr/>
          <p:nvPr/>
        </p:nvSpPr>
        <p:spPr>
          <a:xfrm>
            <a:off x="691243" y="2200605"/>
            <a:ext cx="2820035" cy="711348"/>
          </a:xfrm>
          <a:prstGeom prst="roundRect">
            <a:avLst/>
          </a:prstGeom>
          <a:solidFill>
            <a:srgbClr val="EC6712"/>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defTabSz="914400"/>
            <a:r>
              <a:rPr lang="en-US" altLang="zh-CN" sz="1600" b="1">
                <a:solidFill>
                  <a:schemeClr val="bg1"/>
                </a:solidFill>
                <a:latin typeface="Arial Regular" panose="020B0604020202020204" charset="0"/>
                <a:ea typeface="微软雅黑"/>
                <a:cs typeface="Arial Regular" panose="020B0604020202020204" charset="0"/>
                <a:sym typeface="Arial" panose="020B0604020202020204"/>
              </a:rPr>
              <a:t>Frequency Transformation</a:t>
            </a:r>
            <a:endParaRPr lang="en-US" altLang="zh-CN" sz="1600" b="1">
              <a:solidFill>
                <a:schemeClr val="bg1"/>
              </a:solidFill>
              <a:latin typeface="Arial Regular" panose="020B0604020202020204" charset="0"/>
              <a:ea typeface="微软雅黑"/>
              <a:cs typeface="Arial Regular" panose="020B0604020202020204" charset="0"/>
              <a:sym typeface="Arial" panose="020B0604020202020204"/>
            </a:endParaRPr>
          </a:p>
        </p:txBody>
      </p:sp>
      <p:sp>
        <p:nvSpPr>
          <p:cNvPr id="35" name="文本框 34"/>
          <p:cNvSpPr txBox="1"/>
          <p:nvPr/>
        </p:nvSpPr>
        <p:spPr>
          <a:xfrm>
            <a:off x="4047548" y="2076518"/>
            <a:ext cx="7917455" cy="1077218"/>
          </a:xfrm>
          <a:prstGeom prst="rect">
            <a:avLst/>
          </a:prstGeom>
          <a:noFill/>
        </p:spPr>
        <p:txBody>
          <a:bodyPr wrap="square" rtlCol="0">
            <a:spAutoFit/>
          </a:bodyPr>
          <a:lstStyle/>
          <a:p>
            <a:r>
              <a:rPr lang="en-US" altLang="zh-CN" sz="1600" dirty="0">
                <a:latin typeface="Arial Regular" panose="020B0604020202020204" charset="0"/>
                <a:ea typeface="微软雅黑"/>
                <a:cs typeface="Arial Regular" panose="020B0604020202020204" charset="0"/>
              </a:rPr>
              <a:t>Applying </a:t>
            </a:r>
            <a:r>
              <a:rPr lang="en-US" altLang="zh-CN" sz="1600" b="1" dirty="0" err="1">
                <a:latin typeface="Arial Regular" panose="020B0604020202020204" charset="0"/>
                <a:ea typeface="微软雅黑"/>
                <a:cs typeface="Arial Regular" panose="020B0604020202020204" charset="0"/>
              </a:rPr>
              <a:t>HashingTF</a:t>
            </a:r>
            <a:r>
              <a:rPr lang="en-US" altLang="zh-CN" sz="1600" dirty="0">
                <a:latin typeface="Arial Regular" panose="020B0604020202020204" charset="0"/>
                <a:ea typeface="微软雅黑"/>
                <a:cs typeface="Arial Regular" panose="020B0604020202020204" charset="0"/>
              </a:rPr>
              <a:t> to calculate the frequency of each word and mapping these words to a fixed-size vector space.</a:t>
            </a:r>
            <a:endParaRPr lang="en-US" altLang="zh-CN" sz="1600" dirty="0">
              <a:latin typeface="Arial Regular" panose="020B0604020202020204" charset="0"/>
              <a:ea typeface="微软雅黑"/>
              <a:cs typeface="Arial Regular" panose="020B0604020202020204" charset="0"/>
            </a:endParaRPr>
          </a:p>
          <a:p>
            <a:r>
              <a:rPr lang="en-US" altLang="zh-CN" sz="1600" dirty="0">
                <a:latin typeface="Arial Regular" panose="020B0604020202020204" charset="0"/>
                <a:ea typeface="微软雅黑"/>
                <a:cs typeface="Arial Regular" panose="020B0604020202020204" charset="0"/>
              </a:rPr>
              <a:t>After the </a:t>
            </a:r>
            <a:r>
              <a:rPr lang="en-US" altLang="zh-CN" sz="1600" dirty="0" err="1">
                <a:latin typeface="Arial Regular" panose="020B0604020202020204" charset="0"/>
                <a:ea typeface="微软雅黑"/>
                <a:cs typeface="Arial Regular" panose="020B0604020202020204" charset="0"/>
              </a:rPr>
              <a:t>HashingTF</a:t>
            </a:r>
            <a:r>
              <a:rPr lang="en-US" altLang="zh-CN" sz="1600" dirty="0">
                <a:latin typeface="Arial Regular" panose="020B0604020202020204" charset="0"/>
                <a:ea typeface="微软雅黑"/>
                <a:cs typeface="Arial Regular" panose="020B0604020202020204" charset="0"/>
              </a:rPr>
              <a:t> transformation, Spark internally converted </a:t>
            </a:r>
            <a:r>
              <a:rPr lang="en-US" altLang="zh-CN" sz="1600" dirty="0" err="1">
                <a:latin typeface="Arial Regular" panose="020B0604020202020204" charset="0"/>
                <a:ea typeface="微软雅黑"/>
                <a:cs typeface="Arial Regular" panose="020B0604020202020204" charset="0"/>
              </a:rPr>
              <a:t>DataFrames</a:t>
            </a:r>
            <a:r>
              <a:rPr lang="en-US" altLang="zh-CN" sz="1600" dirty="0">
                <a:latin typeface="Arial Regular" panose="020B0604020202020204" charset="0"/>
                <a:ea typeface="微软雅黑"/>
                <a:cs typeface="Arial Regular" panose="020B0604020202020204" charset="0"/>
              </a:rPr>
              <a:t> into </a:t>
            </a:r>
            <a:r>
              <a:rPr lang="en-US" altLang="zh-CN" sz="1600" b="1" dirty="0">
                <a:latin typeface="Arial Regular" panose="020B0604020202020204" charset="0"/>
                <a:ea typeface="微软雅黑"/>
                <a:cs typeface="Arial Regular" panose="020B0604020202020204" charset="0"/>
              </a:rPr>
              <a:t>RDDs</a:t>
            </a:r>
            <a:r>
              <a:rPr lang="en-US" altLang="zh-CN" sz="1600" dirty="0">
                <a:latin typeface="Arial Regular" panose="020B0604020202020204" charset="0"/>
                <a:ea typeface="微软雅黑"/>
                <a:cs typeface="Arial Regular" panose="020B0604020202020204" charset="0"/>
              </a:rPr>
              <a:t> for processing </a:t>
            </a:r>
            <a:endParaRPr lang="en-US" altLang="zh-CN" sz="1600" dirty="0">
              <a:latin typeface="Arial Regular" panose="020B0604020202020204" charset="0"/>
              <a:ea typeface="微软雅黑"/>
              <a:cs typeface="Arial Regular" panose="020B0604020202020204" charset="0"/>
            </a:endParaRPr>
          </a:p>
        </p:txBody>
      </p:sp>
      <p:sp>
        <p:nvSpPr>
          <p:cNvPr id="36" name="îṧļide"/>
          <p:cNvSpPr/>
          <p:nvPr/>
        </p:nvSpPr>
        <p:spPr>
          <a:xfrm>
            <a:off x="754425" y="3253239"/>
            <a:ext cx="2693670" cy="711348"/>
          </a:xfrm>
          <a:prstGeom prst="roundRect">
            <a:avLst/>
          </a:prstGeom>
          <a:solidFill>
            <a:srgbClr val="EC6712"/>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defTabSz="914400"/>
            <a:r>
              <a:rPr lang="en-US" altLang="zh-CN" sz="1600" b="1">
                <a:solidFill>
                  <a:schemeClr val="bg1"/>
                </a:solidFill>
                <a:latin typeface="Arial Regular" panose="020B0604020202020204" charset="0"/>
                <a:ea typeface="微软雅黑"/>
                <a:cs typeface="Arial Regular" panose="020B0604020202020204" charset="0"/>
                <a:sym typeface="Arial" panose="020B0604020202020204"/>
              </a:rPr>
              <a:t>Inverse Document </a:t>
            </a:r>
            <a:endParaRPr lang="en-US" altLang="zh-CN" sz="1600" b="1">
              <a:solidFill>
                <a:schemeClr val="bg1"/>
              </a:solidFill>
              <a:latin typeface="Arial Regular" panose="020B0604020202020204" charset="0"/>
              <a:ea typeface="微软雅黑"/>
              <a:cs typeface="Arial Regular" panose="020B0604020202020204" charset="0"/>
              <a:sym typeface="Arial" panose="020B0604020202020204"/>
            </a:endParaRPr>
          </a:p>
          <a:p>
            <a:pPr algn="ctr" defTabSz="914400"/>
            <a:r>
              <a:rPr lang="en-US" altLang="zh-CN" sz="1600" b="1">
                <a:solidFill>
                  <a:schemeClr val="bg1"/>
                </a:solidFill>
                <a:latin typeface="Arial Regular" panose="020B0604020202020204" charset="0"/>
                <a:ea typeface="微软雅黑"/>
                <a:cs typeface="Arial Regular" panose="020B0604020202020204" charset="0"/>
                <a:sym typeface="Arial" panose="020B0604020202020204"/>
              </a:rPr>
              <a:t>Frequency Transformation</a:t>
            </a:r>
            <a:endParaRPr lang="en-US" altLang="zh-CN" sz="1600" b="1">
              <a:solidFill>
                <a:schemeClr val="bg1"/>
              </a:solidFill>
              <a:latin typeface="Arial Regular" panose="020B0604020202020204" charset="0"/>
              <a:ea typeface="微软雅黑"/>
              <a:cs typeface="Arial Regular" panose="020B0604020202020204" charset="0"/>
              <a:sym typeface="Arial" panose="020B0604020202020204"/>
            </a:endParaRPr>
          </a:p>
        </p:txBody>
      </p:sp>
      <p:sp>
        <p:nvSpPr>
          <p:cNvPr id="39" name="文本框 38"/>
          <p:cNvSpPr txBox="1"/>
          <p:nvPr/>
        </p:nvSpPr>
        <p:spPr>
          <a:xfrm>
            <a:off x="4047547" y="3459661"/>
            <a:ext cx="7917455" cy="338554"/>
          </a:xfrm>
          <a:prstGeom prst="rect">
            <a:avLst/>
          </a:prstGeom>
          <a:noFill/>
        </p:spPr>
        <p:txBody>
          <a:bodyPr wrap="square" rtlCol="0">
            <a:spAutoFit/>
          </a:bodyPr>
          <a:lstStyle/>
          <a:p>
            <a:r>
              <a:rPr lang="en-US" altLang="zh-CN" sz="1600" dirty="0">
                <a:latin typeface="Arial Regular" panose="020B0604020202020204" charset="0"/>
                <a:ea typeface="微软雅黑"/>
                <a:cs typeface="Arial Regular" panose="020B0604020202020204" charset="0"/>
                <a:sym typeface="+mn-ea"/>
              </a:rPr>
              <a:t>Using IDF to transform term frequency features, thereby generating </a:t>
            </a:r>
            <a:r>
              <a:rPr lang="en-US" altLang="zh-CN" sz="1600" b="1" dirty="0">
                <a:latin typeface="Arial Regular" panose="020B0604020202020204" charset="0"/>
                <a:ea typeface="微软雅黑"/>
                <a:cs typeface="Arial Regular" panose="020B0604020202020204" charset="0"/>
                <a:sym typeface="+mn-ea"/>
              </a:rPr>
              <a:t>TF-IDF vectors</a:t>
            </a:r>
            <a:r>
              <a:rPr lang="en-US" altLang="zh-CN" sz="1600" dirty="0">
                <a:latin typeface="Arial Regular" panose="020B0604020202020204" charset="0"/>
                <a:ea typeface="微软雅黑"/>
                <a:cs typeface="Arial Regular" panose="020B0604020202020204" charset="0"/>
                <a:sym typeface="+mn-ea"/>
              </a:rPr>
              <a:t>.</a:t>
            </a:r>
            <a:endParaRPr lang="en-US" altLang="zh-CN" sz="1600" dirty="0">
              <a:latin typeface="Arial Regular" panose="020B0604020202020204" charset="0"/>
              <a:ea typeface="微软雅黑"/>
              <a:cs typeface="Arial Regular" panose="020B0604020202020204" charset="0"/>
              <a:sym typeface="+mn-ea"/>
            </a:endParaRPr>
          </a:p>
        </p:txBody>
      </p:sp>
      <p:sp>
        <p:nvSpPr>
          <p:cNvPr id="14" name="文本框 13"/>
          <p:cNvSpPr txBox="1"/>
          <p:nvPr/>
        </p:nvSpPr>
        <p:spPr>
          <a:xfrm>
            <a:off x="647779" y="4104140"/>
            <a:ext cx="10758971" cy="857995"/>
          </a:xfrm>
          <a:prstGeom prst="rect">
            <a:avLst/>
          </a:prstGeom>
          <a:noFill/>
        </p:spPr>
        <p:txBody>
          <a:bodyPr wrap="square" rtlCol="0">
            <a:noAutofit/>
          </a:bodyPr>
          <a:lstStyle/>
          <a:p>
            <a:r>
              <a:rPr sz="2400" b="1" dirty="0">
                <a:solidFill>
                  <a:srgbClr val="EC6712"/>
                </a:solidFill>
                <a:latin typeface="Arial Regular" panose="020B0604020202020204" charset="0"/>
                <a:ea typeface="PingFang SC Regular" panose="020B0400000000000000" charset="-122"/>
                <a:cs typeface="Arial Regular" panose="020B0604020202020204" charset="0"/>
              </a:rPr>
              <a:t>C</a:t>
            </a:r>
            <a:r>
              <a:rPr sz="1400" dirty="0">
                <a:latin typeface="Arial Regular" panose="020B0604020202020204" charset="0"/>
                <a:ea typeface="PingFang SC Regular" panose="020B0400000000000000" charset="-122"/>
                <a:cs typeface="Arial Regular" panose="020B0604020202020204" charset="0"/>
              </a:rPr>
              <a:t>ompared to traditional TF-IDF techniques</a:t>
            </a:r>
            <a:r>
              <a:rPr lang="en-US" altLang="zh-CN" sz="1400" dirty="0">
                <a:latin typeface="Arial Regular" panose="020B0604020202020204" charset="0"/>
                <a:ea typeface="PingFang SC Regular" panose="020B0400000000000000" charset="-122"/>
                <a:cs typeface="Arial Regular" panose="020B0604020202020204" charset="0"/>
              </a:rPr>
              <a:t>, we </a:t>
            </a:r>
            <a:r>
              <a:rPr sz="1400" dirty="0">
                <a:latin typeface="Arial Regular" panose="020B0604020202020204" charset="0"/>
                <a:ea typeface="PingFang SC Regular" panose="020B0400000000000000" charset="-122"/>
                <a:cs typeface="Arial Regular" panose="020B0604020202020204" charset="0"/>
              </a:rPr>
              <a:t>utilize</a:t>
            </a:r>
            <a:r>
              <a:rPr lang="en-US" sz="1400" dirty="0">
                <a:latin typeface="Arial Regular" panose="020B0604020202020204" charset="0"/>
                <a:ea typeface="PingFang SC Regular" panose="020B0400000000000000" charset="-122"/>
                <a:cs typeface="Arial Regular" panose="020B0604020202020204" charset="0"/>
              </a:rPr>
              <a:t>d</a:t>
            </a:r>
            <a:r>
              <a:rPr sz="1400" dirty="0">
                <a:latin typeface="Arial Regular" panose="020B0604020202020204" charset="0"/>
                <a:ea typeface="PingFang SC Regular" panose="020B0400000000000000" charset="-122"/>
                <a:cs typeface="Arial Regular" panose="020B0604020202020204" charset="0"/>
              </a:rPr>
              <a:t> </a:t>
            </a:r>
            <a:r>
              <a:rPr sz="1400" b="1" dirty="0" err="1">
                <a:latin typeface="Arial Regular" panose="020B0604020202020204" charset="0"/>
                <a:ea typeface="PingFang SC Semibold" panose="020B0400000000000000" charset="-122"/>
                <a:cs typeface="Arial Regular" panose="020B0604020202020204" charset="0"/>
              </a:rPr>
              <a:t>HashingTF</a:t>
            </a:r>
            <a:r>
              <a:rPr sz="1400" b="1" dirty="0">
                <a:latin typeface="Arial Regular" panose="020B0604020202020204" charset="0"/>
                <a:ea typeface="PingFang SC Semibold" panose="020B0400000000000000" charset="-122"/>
                <a:cs typeface="Arial Regular" panose="020B0604020202020204" charset="0"/>
              </a:rPr>
              <a:t> and IDF</a:t>
            </a:r>
            <a:r>
              <a:rPr sz="1400" dirty="0">
                <a:latin typeface="Arial Regular" panose="020B0604020202020204" charset="0"/>
                <a:ea typeface="PingFang SC Regular" panose="020B0400000000000000" charset="-122"/>
                <a:cs typeface="Arial Regular" panose="020B0604020202020204" charset="0"/>
              </a:rPr>
              <a:t> methods for text processing, which are better suited for large datasets</a:t>
            </a:r>
            <a:r>
              <a:rPr lang="en-US" altLang="zh-CN" sz="1400" dirty="0">
                <a:latin typeface="Arial Regular" panose="020B0604020202020204" charset="0"/>
                <a:ea typeface="PingFang SC Regular" panose="020B0400000000000000" charset="-122"/>
                <a:cs typeface="Arial Regular" panose="020B0604020202020204" charset="0"/>
              </a:rPr>
              <a:t> and can reduce computing time. </a:t>
            </a:r>
            <a:endParaRPr lang="en-US" altLang="zh-CN" sz="1400" dirty="0">
              <a:latin typeface="Arial Regular" panose="020B0604020202020204" charset="0"/>
              <a:ea typeface="PingFang SC Regular" panose="020B0400000000000000" charset="-122"/>
              <a:cs typeface="Arial Regular" panose="020B0604020202020204" charset="0"/>
            </a:endParaRPr>
          </a:p>
          <a:p>
            <a:r>
              <a:rPr lang="en-US" altLang="zh-CN" sz="1400" dirty="0">
                <a:latin typeface="Arial Regular" panose="020B0604020202020204" charset="0"/>
                <a:ea typeface="PingFang SC Regular" panose="020B0400000000000000" charset="-122"/>
                <a:cs typeface="Arial Regular" panose="020B0604020202020204" charset="0"/>
              </a:rPr>
              <a:t>However, we also encountered situations where </a:t>
            </a:r>
            <a:r>
              <a:rPr lang="en-US" altLang="zh-CN" sz="1400" dirty="0" err="1">
                <a:latin typeface="Arial Regular" panose="020B0604020202020204" charset="0"/>
                <a:ea typeface="PingFang SC Regular" panose="020B0400000000000000" charset="-122"/>
                <a:cs typeface="Arial Regular" panose="020B0604020202020204" charset="0"/>
              </a:rPr>
              <a:t>HashingTF</a:t>
            </a:r>
            <a:r>
              <a:rPr lang="en-US" altLang="zh-CN" sz="1400" dirty="0">
                <a:latin typeface="Arial Regular" panose="020B0604020202020204" charset="0"/>
                <a:ea typeface="PingFang SC Regular" panose="020B0400000000000000" charset="-122"/>
                <a:cs typeface="Arial Regular" panose="020B0604020202020204" charset="0"/>
              </a:rPr>
              <a:t> mapped different texts to the same feature index, resulting in </a:t>
            </a:r>
            <a:r>
              <a:rPr lang="en-US" altLang="zh-CN" sz="1400" b="1" dirty="0">
                <a:latin typeface="Arial Regular" panose="020B0604020202020204" charset="0"/>
                <a:ea typeface="PingFang SC Regular" panose="020B0400000000000000" charset="-122"/>
                <a:cs typeface="Arial Regular" panose="020B0604020202020204" charset="0"/>
              </a:rPr>
              <a:t>information loss</a:t>
            </a:r>
            <a:r>
              <a:rPr lang="en-US" altLang="zh-CN" sz="1400" dirty="0">
                <a:latin typeface="Arial Regular" panose="020B0604020202020204" charset="0"/>
                <a:ea typeface="PingFang SC Regular" panose="020B0400000000000000" charset="-122"/>
                <a:cs typeface="Arial Regular" panose="020B0604020202020204" charset="0"/>
              </a:rPr>
              <a:t>.</a:t>
            </a:r>
            <a:endParaRPr lang="en-US" altLang="zh-CN" sz="1400" dirty="0">
              <a:latin typeface="Arial Regular" panose="020B0604020202020204" charset="0"/>
              <a:ea typeface="PingFang SC Regular" panose="020B0400000000000000" charset="-122"/>
              <a:cs typeface="Arial Regular" panose="020B0604020202020204" charset="0"/>
            </a:endParaRPr>
          </a:p>
          <a:p>
            <a:endParaRPr lang="en-US" sz="1400" dirty="0">
              <a:latin typeface="Arial Regular" panose="020B0604020202020204" charset="0"/>
              <a:ea typeface="PingFang SC Regular" panose="020B0400000000000000" charset="-122"/>
              <a:cs typeface="Arial Regular" panose="020B0604020202020204" charset="0"/>
            </a:endParaRPr>
          </a:p>
          <a:p>
            <a:r>
              <a:rPr lang="en-US" sz="2400" b="1" dirty="0">
                <a:solidFill>
                  <a:srgbClr val="EC6712"/>
                </a:solidFill>
                <a:latin typeface="Arial Regular" panose="020B0604020202020204" charset="0"/>
                <a:ea typeface="PingFang SC Regular" panose="020B0400000000000000" charset="-122"/>
                <a:cs typeface="Arial Regular" panose="020B0604020202020204" charset="0"/>
              </a:rPr>
              <a:t>R</a:t>
            </a:r>
            <a:r>
              <a:rPr lang="en-US" sz="1400" dirty="0">
                <a:latin typeface="Arial Regular" panose="020B0604020202020204" charset="0"/>
                <a:ea typeface="PingFang SC Regular" panose="020B0400000000000000" charset="-122"/>
                <a:cs typeface="Arial Regular" panose="020B0604020202020204" charset="0"/>
              </a:rPr>
              <a:t>DD was used to transform TF-IDF vectors into </a:t>
            </a:r>
            <a:r>
              <a:rPr lang="en-US" sz="1400" b="1" dirty="0">
                <a:latin typeface="Arial Regular" panose="020B0604020202020204" charset="0"/>
                <a:ea typeface="PingFang SC Regular" panose="020B0400000000000000" charset="-122"/>
                <a:cs typeface="Arial Regular" panose="020B0604020202020204" charset="0"/>
              </a:rPr>
              <a:t>dense vectors</a:t>
            </a:r>
            <a:r>
              <a:rPr lang="en-US" sz="1400" dirty="0">
                <a:latin typeface="Arial Regular" panose="020B0604020202020204" charset="0"/>
                <a:ea typeface="PingFang SC Regular" panose="020B0400000000000000" charset="-122"/>
                <a:cs typeface="Arial Regular" panose="020B0604020202020204" charset="0"/>
              </a:rPr>
              <a:t>, which was to meet the formatting requirements of the K-Means input. RDD is particularly effective in handling complex data transformations that require large-scale parallel computing.</a:t>
            </a:r>
            <a:endParaRPr lang="en-US" altLang="zh-CN" sz="1400" dirty="0">
              <a:latin typeface="Arial Regular" panose="020B0604020202020204" charset="0"/>
              <a:ea typeface="PingFang SC Regular" panose="020B0400000000000000" charset="-122"/>
              <a:cs typeface="Arial Regular" panose="020B0604020202020204" charset="0"/>
            </a:endParaRPr>
          </a:p>
          <a:p>
            <a:endParaRPr sz="1400" dirty="0">
              <a:latin typeface="Arial Regular" panose="020B0604020202020204" charset="0"/>
              <a:ea typeface="PingFang SC Regular" panose="020B0400000000000000" charset="-122"/>
              <a:cs typeface="Arial Regular" panose="020B0604020202020204" charset="0"/>
            </a:endParaRPr>
          </a:p>
          <a:p>
            <a:endParaRPr sz="1400" dirty="0">
              <a:latin typeface="Arial Regular" panose="020B0604020202020204" charset="0"/>
              <a:ea typeface="PingFang SC Regular" panose="020B0400000000000000" charset="-122"/>
              <a:cs typeface="Arial Regular" panose="020B0604020202020204" charset="0"/>
            </a:endParaRPr>
          </a:p>
        </p:txBody>
      </p:sp>
      <p:sp>
        <p:nvSpPr>
          <p:cNvPr id="26" name="矩形 25"/>
          <p:cNvSpPr/>
          <p:nvPr/>
        </p:nvSpPr>
        <p:spPr>
          <a:xfrm>
            <a:off x="7782738" y="488969"/>
            <a:ext cx="3624012" cy="369332"/>
          </a:xfrm>
          <a:prstGeom prst="rect">
            <a:avLst/>
          </a:prstGeom>
        </p:spPr>
        <p:txBody>
          <a:bodyPr wrap="square">
            <a:spAutoFit/>
          </a:bodyPr>
          <a:lstStyle/>
          <a:p>
            <a:r>
              <a:rPr lang="en-US" altLang="zh-CN" dirty="0">
                <a:solidFill>
                  <a:srgbClr val="EC6712"/>
                </a:solidFill>
                <a:latin typeface="Arial Regular" panose="020B0604020202020204" charset="0"/>
                <a:cs typeface="Arial Regular" panose="020B0604020202020204" charset="0"/>
              </a:rPr>
              <a:t>Big Data Algorithms and Tech</a:t>
            </a:r>
            <a:r>
              <a:rPr lang="en-US" altLang="zh-CN" dirty="0">
                <a:latin typeface="Arial Regular" panose="020B0604020202020204" charset="0"/>
                <a:cs typeface="Arial Regular" panose="020B0604020202020204" charset="0"/>
              </a:rPr>
              <a:t>​</a:t>
            </a:r>
            <a:endParaRPr lang="zh-CN" altLang="en-US" dirty="0">
              <a:latin typeface="Arial Regular" panose="020B0604020202020204" charset="0"/>
              <a:cs typeface="Arial Regular"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4"/>
          <p:cNvSpPr txBox="1"/>
          <p:nvPr/>
        </p:nvSpPr>
        <p:spPr>
          <a:xfrm>
            <a:off x="1274445" y="384810"/>
            <a:ext cx="3834130" cy="47815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algn="ctr"/>
            <a:r>
              <a:rPr lang="zh-CN" altLang="en-US" sz="280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Data </a:t>
            </a:r>
            <a:r>
              <a:rPr lang="en-US" altLang="zh-CN" sz="280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C</a:t>
            </a:r>
            <a:r>
              <a:rPr lang="zh-CN" altLang="en-US" sz="280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lustering</a:t>
            </a:r>
            <a:endParaRPr kumimoji="0" lang="zh-CN" altLang="en-US" sz="2800" b="0" i="0" u="none" strike="noStrike" kern="1200" cap="none" spc="300" normalizeH="0" baseline="0" noProof="0">
              <a:ln>
                <a:noFill/>
              </a:ln>
              <a:solidFill>
                <a:schemeClr val="bg2">
                  <a:lumMod val="25000"/>
                </a:schemeClr>
              </a:solidFill>
              <a:effectLst/>
              <a:uLnTx/>
              <a:uFillTx/>
              <a:latin typeface="Arial Regular" panose="020B0604020202020204" charset="0"/>
              <a:ea typeface="微软雅黑"/>
              <a:cs typeface="Arial Regular" panose="020B0604020202020204" charset="0"/>
              <a:sym typeface="Arial" panose="020B0604020202020204"/>
            </a:endParaRPr>
          </a:p>
        </p:txBody>
      </p:sp>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5735379" y="1134647"/>
            <a:ext cx="5932690" cy="5109091"/>
          </a:xfrm>
          <a:prstGeom prst="rect">
            <a:avLst/>
          </a:prstGeom>
          <a:noFill/>
        </p:spPr>
        <p:txBody>
          <a:bodyPr wrap="square" rtlCol="0">
            <a:spAutoFit/>
          </a:bodyPr>
          <a:lstStyle/>
          <a:p>
            <a:pPr marL="285750" indent="-285750">
              <a:buFont typeface="Wingdings" panose="05000000000000000000" pitchFamily="2" charset="2"/>
              <a:buChar char="u"/>
            </a:pPr>
            <a:r>
              <a:rPr dirty="0">
                <a:latin typeface="Arial Regular" panose="020B0604020202020204" charset="0"/>
                <a:ea typeface="PingFang SC Regular" panose="020B0400000000000000" charset="-122"/>
                <a:cs typeface="Arial Regular" panose="020B0604020202020204" charset="0"/>
              </a:rPr>
              <a:t>When performing clustering with K-means, we chose </a:t>
            </a:r>
            <a:r>
              <a:rPr sz="2000" b="1" dirty="0">
                <a:solidFill>
                  <a:srgbClr val="C00000"/>
                </a:solidFill>
                <a:latin typeface="Arial Regular" panose="020B0604020202020204" charset="0"/>
                <a:ea typeface="PingFang SC Semibold" panose="020B0400000000000000" charset="-122"/>
                <a:cs typeface="Arial Regular" panose="020B0604020202020204" charset="0"/>
              </a:rPr>
              <a:t>8 clusters</a:t>
            </a:r>
            <a:r>
              <a:rPr dirty="0">
                <a:latin typeface="Arial Regular" panose="020B0604020202020204" charset="0"/>
                <a:ea typeface="PingFang SC Regular" panose="020B0400000000000000" charset="-122"/>
                <a:cs typeface="Arial Regular" panose="020B0604020202020204" charset="0"/>
              </a:rPr>
              <a:t>, based on the main academic fields of </a:t>
            </a:r>
            <a:r>
              <a:rPr lang="en-US" dirty="0" err="1">
                <a:latin typeface="Arial Regular" panose="020B0604020202020204" charset="0"/>
                <a:ea typeface="PingFang SC Regular" panose="020B0400000000000000" charset="-122"/>
                <a:cs typeface="Arial Regular" panose="020B0604020202020204" charset="0"/>
              </a:rPr>
              <a:t>A</a:t>
            </a:r>
            <a:r>
              <a:rPr dirty="0" err="1">
                <a:latin typeface="Arial Regular" panose="020B0604020202020204" charset="0"/>
                <a:ea typeface="PingFang SC Regular" panose="020B0400000000000000" charset="-122"/>
                <a:cs typeface="Arial Regular" panose="020B0604020202020204" charset="0"/>
              </a:rPr>
              <a:t>rXiv</a:t>
            </a:r>
            <a:r>
              <a:rPr dirty="0">
                <a:latin typeface="Arial Regular" panose="020B0604020202020204" charset="0"/>
                <a:ea typeface="PingFang SC Regular" panose="020B0400000000000000" charset="-122"/>
                <a:cs typeface="Arial Regular" panose="020B0604020202020204" charset="0"/>
              </a:rPr>
              <a:t>. </a:t>
            </a:r>
            <a:r>
              <a:rPr dirty="0" err="1">
                <a:latin typeface="Arial Regular" panose="020B0604020202020204" charset="0"/>
                <a:ea typeface="PingFang SC Regular" panose="020B0400000000000000" charset="-122"/>
                <a:cs typeface="Arial Regular" panose="020B0604020202020204" charset="0"/>
              </a:rPr>
              <a:t>ArXiv</a:t>
            </a:r>
            <a:r>
              <a:rPr dirty="0">
                <a:latin typeface="Arial Regular" panose="020B0604020202020204" charset="0"/>
                <a:ea typeface="PingFang SC Regular" panose="020B0400000000000000" charset="-122"/>
                <a:cs typeface="Arial Regular" panose="020B0604020202020204" charset="0"/>
              </a:rPr>
              <a:t> encompasses a range of key areas from math</a:t>
            </a:r>
            <a:r>
              <a:rPr lang="en-US" dirty="0">
                <a:latin typeface="Arial Regular" panose="020B0604020202020204" charset="0"/>
                <a:ea typeface="PingFang SC Regular" panose="020B0400000000000000" charset="-122"/>
                <a:cs typeface="Arial Regular" panose="020B0604020202020204" charset="0"/>
              </a:rPr>
              <a:t>e</a:t>
            </a:r>
            <a:r>
              <a:rPr dirty="0">
                <a:latin typeface="Arial Regular" panose="020B0604020202020204" charset="0"/>
                <a:ea typeface="PingFang SC Regular" panose="020B0400000000000000" charset="-122"/>
                <a:cs typeface="Arial Regular" panose="020B0604020202020204" charset="0"/>
              </a:rPr>
              <a:t>matics and physics to computer science, representing the most active and extensively researched topics on the platform.</a:t>
            </a:r>
            <a:endParaRPr lang="en-US" altLang="zh-CN" dirty="0">
              <a:latin typeface="Arial Regular" panose="020B0604020202020204" charset="0"/>
              <a:ea typeface="PingFang SC Regular" panose="020B0400000000000000" charset="-122"/>
              <a:cs typeface="Arial Regular" panose="020B0604020202020204" charset="0"/>
            </a:endParaRPr>
          </a:p>
          <a:p>
            <a:pPr marL="285750" indent="-285750">
              <a:buFont typeface="Wingdings" panose="05000000000000000000" pitchFamily="2" charset="2"/>
              <a:buChar char="u"/>
            </a:pPr>
            <a:endParaRPr lang="en-US" altLang="zh-CN" dirty="0">
              <a:latin typeface="Arial Regular" panose="020B0604020202020204" charset="0"/>
              <a:ea typeface="PingFang SC Regular" panose="020B0400000000000000" charset="-122"/>
              <a:cs typeface="Arial Regular" panose="020B0604020202020204" charset="0"/>
            </a:endParaRPr>
          </a:p>
          <a:p>
            <a:pPr marL="285750" indent="-285750">
              <a:buFont typeface="Wingdings" panose="05000000000000000000" pitchFamily="2" charset="2"/>
              <a:buChar char="u"/>
            </a:pPr>
            <a:r>
              <a:rPr lang="en-US" dirty="0">
                <a:latin typeface="Arial Regular" panose="020B0604020202020204" charset="0"/>
                <a:ea typeface="PingFang SC Regular" panose="020B0400000000000000" charset="-122"/>
                <a:cs typeface="Arial Regular" panose="020B0604020202020204" charset="0"/>
              </a:rPr>
              <a:t>We found that the output results from Spark can be </a:t>
            </a:r>
            <a:r>
              <a:rPr lang="en-US" b="1" dirty="0">
                <a:latin typeface="Arial Regular" panose="020B0604020202020204" charset="0"/>
                <a:ea typeface="PingFang SC Regular" panose="020B0400000000000000" charset="-122"/>
                <a:cs typeface="Arial Regular" panose="020B0604020202020204" charset="0"/>
              </a:rPr>
              <a:t>unordered</a:t>
            </a:r>
            <a:r>
              <a:rPr lang="en-US" dirty="0">
                <a:latin typeface="Arial Regular" panose="020B0604020202020204" charset="0"/>
                <a:ea typeface="PingFang SC Regular" panose="020B0400000000000000" charset="-122"/>
                <a:cs typeface="Arial Regular" panose="020B0604020202020204" charset="0"/>
              </a:rPr>
              <a:t>, so we paired the samples and labels during the Spark runtime in order to generate the desired output. We have also adopted this approach in data preprocessing and vectorization.</a:t>
            </a:r>
            <a:endParaRPr lang="en-US" dirty="0">
              <a:latin typeface="Arial Regular" panose="020B0604020202020204" charset="0"/>
              <a:ea typeface="PingFang SC Regular" panose="020B0400000000000000" charset="-122"/>
              <a:cs typeface="Arial Regular" panose="020B0604020202020204" charset="0"/>
            </a:endParaRPr>
          </a:p>
          <a:p>
            <a:pPr marL="285750" indent="-285750">
              <a:buFont typeface="Wingdings" panose="05000000000000000000" pitchFamily="2" charset="2"/>
              <a:buChar char="u"/>
            </a:pPr>
            <a:endParaRPr lang="en-US" altLang="zh-CN" dirty="0">
              <a:latin typeface="Arial Regular" panose="020B0604020202020204" charset="0"/>
              <a:ea typeface="PingFang SC Regular" panose="020B0400000000000000" charset="-122"/>
              <a:cs typeface="Arial Regular" panose="020B0604020202020204" charset="0"/>
            </a:endParaRPr>
          </a:p>
          <a:p>
            <a:pPr marL="285750" indent="-285750">
              <a:buFont typeface="Wingdings" panose="05000000000000000000" pitchFamily="2" charset="2"/>
              <a:buChar char="u"/>
            </a:pPr>
            <a:r>
              <a:rPr lang="en-US" dirty="0">
                <a:latin typeface="Arial Regular" panose="020B0604020202020204" charset="0"/>
                <a:ea typeface="PingFang SC Regular" panose="020B0400000000000000" charset="-122"/>
                <a:cs typeface="Arial Regular" panose="020B0604020202020204" charset="0"/>
              </a:rPr>
              <a:t>We reviewed the abstracts of different clusters and identified clusters related to computer science. We used the corresponding abstracts for data visualization later.</a:t>
            </a:r>
            <a:endParaRPr dirty="0">
              <a:latin typeface="Arial Regular" panose="020B0604020202020204" charset="0"/>
              <a:ea typeface="PingFang SC Regular" panose="020B0400000000000000" charset="-122"/>
              <a:cs typeface="Arial Regular" panose="020B0604020202020204" charset="0"/>
            </a:endParaRPr>
          </a:p>
        </p:txBody>
      </p:sp>
      <p:pic>
        <p:nvPicPr>
          <p:cNvPr id="14" name="图片 13"/>
          <p:cNvPicPr>
            <a:picLocks noChangeAspect="1"/>
          </p:cNvPicPr>
          <p:nvPr/>
        </p:nvPicPr>
        <p:blipFill>
          <a:blip r:embed="rId1"/>
          <a:stretch>
            <a:fillRect/>
          </a:stretch>
        </p:blipFill>
        <p:spPr>
          <a:xfrm>
            <a:off x="523931" y="1400303"/>
            <a:ext cx="4971427" cy="4757180"/>
          </a:xfrm>
          <a:prstGeom prst="rect">
            <a:avLst/>
          </a:prstGeom>
        </p:spPr>
      </p:pic>
      <p:sp>
        <p:nvSpPr>
          <p:cNvPr id="16" name="矩形 15"/>
          <p:cNvSpPr/>
          <p:nvPr/>
        </p:nvSpPr>
        <p:spPr>
          <a:xfrm>
            <a:off x="7782738" y="488969"/>
            <a:ext cx="3624012" cy="369332"/>
          </a:xfrm>
          <a:prstGeom prst="rect">
            <a:avLst/>
          </a:prstGeom>
        </p:spPr>
        <p:txBody>
          <a:bodyPr wrap="square">
            <a:spAutoFit/>
          </a:bodyPr>
          <a:lstStyle/>
          <a:p>
            <a:r>
              <a:rPr lang="en-US" altLang="zh-CN" dirty="0">
                <a:solidFill>
                  <a:srgbClr val="EC6712"/>
                </a:solidFill>
                <a:latin typeface="Arial Regular" panose="020B0604020202020204" charset="0"/>
                <a:cs typeface="Arial Regular" panose="020B0604020202020204" charset="0"/>
              </a:rPr>
              <a:t>Big Data Algorithms and Tech</a:t>
            </a:r>
            <a:r>
              <a:rPr lang="en-US" altLang="zh-CN" dirty="0">
                <a:latin typeface="Arial Regular" panose="020B0604020202020204" charset="0"/>
                <a:cs typeface="Arial Regular" panose="020B0604020202020204" charset="0"/>
              </a:rPr>
              <a:t>​</a:t>
            </a:r>
            <a:endParaRPr lang="zh-CN" altLang="en-US" dirty="0">
              <a:latin typeface="Arial Regular" panose="020B0604020202020204" charset="0"/>
              <a:cs typeface="Arial Regular"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4"/>
          <p:cNvSpPr txBox="1"/>
          <p:nvPr/>
        </p:nvSpPr>
        <p:spPr>
          <a:xfrm>
            <a:off x="384703" y="404206"/>
            <a:ext cx="3834130" cy="86550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algn="ctr"/>
            <a:r>
              <a:rPr lang="en-US" altLang="zh-CN" sz="2800"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Visualization</a:t>
            </a:r>
            <a:endParaRPr lang="en-US" altLang="zh-CN" sz="2800"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endParaRPr>
          </a:p>
          <a:p>
            <a:pPr algn="ctr"/>
            <a:r>
              <a:rPr lang="en-US" altLang="zh-CN" sz="2800" b="0" dirty="0" err="1">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wordcloud</a:t>
            </a:r>
            <a:endParaRPr lang="en-US" altLang="zh-CN" sz="2800" b="0"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endParaRPr>
          </a:p>
        </p:txBody>
      </p:sp>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pic>
        <p:nvPicPr>
          <p:cNvPr id="14" name="图片 13" descr="59231700677289_.pic"/>
          <p:cNvPicPr>
            <a:picLocks noChangeAspect="1"/>
          </p:cNvPicPr>
          <p:nvPr/>
        </p:nvPicPr>
        <p:blipFill>
          <a:blip r:embed="rId1"/>
          <a:srcRect l="19060" t="18185" r="23684" b="19704"/>
          <a:stretch>
            <a:fillRect/>
          </a:stretch>
        </p:blipFill>
        <p:spPr>
          <a:xfrm>
            <a:off x="150495" y="1166838"/>
            <a:ext cx="6273165" cy="5095875"/>
          </a:xfrm>
          <a:prstGeom prst="rect">
            <a:avLst/>
          </a:prstGeom>
        </p:spPr>
      </p:pic>
      <p:sp>
        <p:nvSpPr>
          <p:cNvPr id="15" name="文本框 14"/>
          <p:cNvSpPr txBox="1"/>
          <p:nvPr/>
        </p:nvSpPr>
        <p:spPr>
          <a:xfrm>
            <a:off x="6550660" y="1276733"/>
            <a:ext cx="5273147" cy="4984750"/>
          </a:xfrm>
          <a:prstGeom prst="rect">
            <a:avLst/>
          </a:prstGeom>
          <a:noFill/>
        </p:spPr>
        <p:txBody>
          <a:bodyPr wrap="square" rtlCol="0">
            <a:spAutoFit/>
          </a:bodyPr>
          <a:lstStyle/>
          <a:p>
            <a:pPr marL="285750" indent="-285750">
              <a:buFont typeface="Wingdings" panose="05000000000000000000" charset="0"/>
              <a:buChar char=""/>
            </a:pPr>
            <a:r>
              <a:rPr lang="zh-CN" altLang="en-US" sz="1600" b="1" dirty="0">
                <a:latin typeface="Arial Regular" panose="020B0604020202020204" charset="0"/>
                <a:ea typeface="PingFang SC Semibold" panose="020B0400000000000000" charset="-122"/>
                <a:cs typeface="Arial Regular" panose="020B0604020202020204" charset="0"/>
              </a:rPr>
              <a:t>Artificial Intelligence and Machine Learning Focus:</a:t>
            </a:r>
            <a:endParaRPr lang="zh-CN" altLang="en-US" sz="1600" b="1" dirty="0">
              <a:latin typeface="Arial Regular" panose="020B0604020202020204" charset="0"/>
              <a:ea typeface="PingFang SC Semibold" panose="020B0400000000000000" charset="-122"/>
              <a:cs typeface="Arial Regular" panose="020B0604020202020204" charset="0"/>
            </a:endParaRPr>
          </a:p>
          <a:p>
            <a:pPr indent="0">
              <a:buFont typeface="Wingdings" panose="05000000000000000000" charset="0"/>
              <a:buNone/>
            </a:pPr>
            <a:r>
              <a:rPr lang="en-US" altLang="zh-CN" sz="1400" dirty="0">
                <a:latin typeface="Arial Regular" panose="020B0604020202020204" charset="0"/>
                <a:ea typeface="PingFang SC Regular" panose="020B0400000000000000" charset="-122"/>
                <a:cs typeface="Arial Regular" panose="020B0604020202020204" charset="0"/>
              </a:rPr>
              <a:t>  </a:t>
            </a:r>
            <a:r>
              <a:rPr lang="zh-CN" altLang="en-US" sz="1400" dirty="0">
                <a:latin typeface="Arial Regular" panose="020B0604020202020204" charset="0"/>
                <a:ea typeface="PingFang SC Regular" panose="020B0400000000000000" charset="-122"/>
                <a:cs typeface="Arial Regular" panose="020B0604020202020204" charset="0"/>
              </a:rPr>
              <a:t>The prominence of terms like "</a:t>
            </a:r>
            <a:r>
              <a:rPr lang="zh-CN" altLang="en-US" sz="1400" b="1" dirty="0">
                <a:latin typeface="Arial Regular" panose="020B0604020202020204" charset="0"/>
                <a:ea typeface="PingFang SC Semibold" panose="020B0400000000000000" charset="-122"/>
                <a:cs typeface="Arial Regular" panose="020B0604020202020204" charset="0"/>
              </a:rPr>
              <a:t>neural network</a:t>
            </a:r>
            <a:r>
              <a:rPr lang="zh-CN" altLang="en-US" sz="1400" dirty="0">
                <a:latin typeface="Arial Regular" panose="020B0604020202020204" charset="0"/>
                <a:ea typeface="PingFang SC Regular" panose="020B0400000000000000" charset="-122"/>
                <a:cs typeface="Arial Regular" panose="020B0604020202020204" charset="0"/>
              </a:rPr>
              <a:t>" and "</a:t>
            </a:r>
            <a:r>
              <a:rPr lang="zh-CN" altLang="en-US" sz="1400" b="1" dirty="0">
                <a:latin typeface="Arial Regular" panose="020B0604020202020204" charset="0"/>
                <a:ea typeface="PingFang SC Semibold" panose="020B0400000000000000" charset="-122"/>
                <a:cs typeface="Arial Regular" panose="020B0604020202020204" charset="0"/>
              </a:rPr>
              <a:t>machine learning</a:t>
            </a:r>
            <a:r>
              <a:rPr lang="zh-CN" altLang="en-US" sz="1400" dirty="0">
                <a:latin typeface="Arial Regular" panose="020B0604020202020204" charset="0"/>
                <a:ea typeface="PingFang SC Regular" panose="020B0400000000000000" charset="-122"/>
                <a:cs typeface="Arial Regular" panose="020B0604020202020204" charset="0"/>
              </a:rPr>
              <a:t>" in the word cloud suggests a</a:t>
            </a:r>
            <a:r>
              <a:rPr lang="zh-CN" altLang="en-US" sz="1400" b="1" dirty="0">
                <a:latin typeface="Arial Regular" panose="020B0604020202020204" charset="0"/>
                <a:ea typeface="PingFang SC Semibold" panose="020B0400000000000000" charset="-122"/>
                <a:cs typeface="Arial Regular" panose="020B0604020202020204" charset="0"/>
              </a:rPr>
              <a:t> widespread research interest </a:t>
            </a:r>
            <a:r>
              <a:rPr lang="zh-CN" altLang="en-US" sz="1400" dirty="0">
                <a:latin typeface="Arial Regular" panose="020B0604020202020204" charset="0"/>
                <a:ea typeface="PingFang SC Regular" panose="020B0400000000000000" charset="-122"/>
                <a:cs typeface="Arial Regular" panose="020B0604020202020204" charset="0"/>
              </a:rPr>
              <a:t>and discussion in these areas within the computer science domain.</a:t>
            </a:r>
            <a:endParaRPr lang="en-US" altLang="zh-CN" sz="1400" dirty="0">
              <a:latin typeface="Arial Regular" panose="020B0604020202020204" charset="0"/>
              <a:ea typeface="PingFang SC Regular" panose="020B0400000000000000" charset="-122"/>
              <a:cs typeface="Arial Regular" panose="020B0604020202020204" charset="0"/>
            </a:endParaRPr>
          </a:p>
          <a:p>
            <a:pPr indent="0">
              <a:buFont typeface="Wingdings" panose="05000000000000000000" charset="0"/>
              <a:buNone/>
            </a:pPr>
            <a:endParaRPr lang="en-US" altLang="zh-CN" sz="1400" dirty="0">
              <a:latin typeface="Arial Regular" panose="020B0604020202020204" charset="0"/>
              <a:ea typeface="PingFang SC Regular" panose="020B0400000000000000" charset="-122"/>
              <a:cs typeface="Arial Regular" panose="020B0604020202020204" charset="0"/>
            </a:endParaRPr>
          </a:p>
          <a:p>
            <a:pPr marL="285750" indent="-285750">
              <a:buFont typeface="Wingdings" panose="05000000000000000000" charset="0"/>
              <a:buChar char=""/>
            </a:pPr>
            <a:r>
              <a:rPr lang="zh-CN" altLang="en-US" sz="1600" b="1" dirty="0">
                <a:latin typeface="Arial Regular" panose="020B0604020202020204" charset="0"/>
                <a:ea typeface="PingFang SC Semibold" panose="020B0400000000000000" charset="-122"/>
                <a:cs typeface="Arial Regular" panose="020B0604020202020204" charset="0"/>
              </a:rPr>
              <a:t>Technological Advancement Trends</a:t>
            </a:r>
            <a:endParaRPr lang="zh-CN" altLang="en-US" sz="1600" b="1" dirty="0">
              <a:latin typeface="Arial Regular" panose="020B0604020202020204" charset="0"/>
              <a:ea typeface="PingFang SC Semibold" panose="020B0400000000000000" charset="-122"/>
              <a:cs typeface="Arial Regular" panose="020B0604020202020204" charset="0"/>
            </a:endParaRPr>
          </a:p>
          <a:p>
            <a:pPr indent="0">
              <a:buFont typeface="Wingdings" panose="05000000000000000000" charset="0"/>
              <a:buNone/>
            </a:pPr>
            <a:r>
              <a:rPr lang="en-US" altLang="zh-CN" sz="1400" dirty="0">
                <a:latin typeface="Arial Regular" panose="020B0604020202020204" charset="0"/>
                <a:ea typeface="PingFang SC" panose="020B0400000000000000" charset="-122"/>
                <a:cs typeface="Arial Regular" panose="020B0604020202020204" charset="0"/>
              </a:rPr>
              <a:t>  </a:t>
            </a:r>
            <a:r>
              <a:rPr lang="zh-CN" altLang="en-US" sz="1400" dirty="0">
                <a:latin typeface="Arial Regular" panose="020B0604020202020204" charset="0"/>
                <a:ea typeface="PingFang SC" panose="020B0400000000000000" charset="-122"/>
                <a:cs typeface="Arial Regular" panose="020B0604020202020204" charset="0"/>
              </a:rPr>
              <a:t>The term "</a:t>
            </a:r>
            <a:r>
              <a:rPr lang="zh-CN" altLang="en-US" sz="1400" b="1" dirty="0">
                <a:latin typeface="Arial Regular" panose="020B0604020202020204" charset="0"/>
                <a:ea typeface="PingFang SC Semibold" panose="020B0400000000000000" charset="-122"/>
                <a:cs typeface="Arial Regular" panose="020B0604020202020204" charset="0"/>
              </a:rPr>
              <a:t>state of the art</a:t>
            </a:r>
            <a:r>
              <a:rPr lang="zh-CN" altLang="en-US" sz="1400" dirty="0">
                <a:latin typeface="Arial Regular" panose="020B0604020202020204" charset="0"/>
                <a:ea typeface="PingFang SC" panose="020B0400000000000000" charset="-122"/>
                <a:cs typeface="Arial Regular" panose="020B0604020202020204" charset="0"/>
              </a:rPr>
              <a:t>" reflects a concentration on </a:t>
            </a:r>
            <a:r>
              <a:rPr lang="zh-CN" altLang="en-US" sz="1400" b="1" dirty="0">
                <a:latin typeface="Arial Regular" panose="020B0604020202020204" charset="0"/>
                <a:ea typeface="PingFang SC Semibold" panose="020B0400000000000000" charset="-122"/>
                <a:cs typeface="Arial Regular" panose="020B0604020202020204" charset="0"/>
              </a:rPr>
              <a:t>the latest developments</a:t>
            </a:r>
            <a:r>
              <a:rPr lang="zh-CN" altLang="en-US" sz="1400" dirty="0">
                <a:latin typeface="Arial Regular" panose="020B0604020202020204" charset="0"/>
                <a:ea typeface="PingFang SC" panose="020B0400000000000000" charset="-122"/>
                <a:cs typeface="Arial Regular" panose="020B0604020202020204" charset="0"/>
              </a:rPr>
              <a:t> in algorithms or system designs, indicating a push toward cutting-edge technology in research.</a:t>
            </a:r>
            <a:endParaRPr lang="zh-CN" altLang="en-US" sz="1400" dirty="0">
              <a:latin typeface="Arial Regular" panose="020B0604020202020204" charset="0"/>
              <a:ea typeface="PingFang SC" panose="020B0400000000000000" charset="-122"/>
              <a:cs typeface="Arial Regular" panose="020B0604020202020204" charset="0"/>
            </a:endParaRPr>
          </a:p>
          <a:p>
            <a:pPr indent="0">
              <a:buFont typeface="Wingdings" panose="05000000000000000000" charset="0"/>
              <a:buNone/>
            </a:pPr>
            <a:endParaRPr lang="en-US" altLang="zh-CN" sz="1400" dirty="0">
              <a:latin typeface="Arial Regular" panose="020B0604020202020204" charset="0"/>
              <a:ea typeface="PingFang SC Regular" panose="020B0400000000000000" charset="-122"/>
              <a:cs typeface="Arial Regular" panose="020B0604020202020204" charset="0"/>
            </a:endParaRPr>
          </a:p>
          <a:p>
            <a:pPr marL="285750" indent="-285750">
              <a:buFont typeface="Wingdings" panose="05000000000000000000" charset="0"/>
              <a:buChar char=""/>
            </a:pPr>
            <a:r>
              <a:rPr lang="zh-CN" altLang="en-US" sz="1600" b="1" dirty="0">
                <a:latin typeface="Arial Regular" panose="020B0604020202020204" charset="0"/>
                <a:ea typeface="PingFang SC Semibold" panose="020B0400000000000000" charset="-122"/>
                <a:cs typeface="Arial Regular" panose="020B0604020202020204" charset="0"/>
              </a:rPr>
              <a:t>Algorithmic Research</a:t>
            </a:r>
            <a:endParaRPr lang="zh-CN" altLang="en-US" sz="1600" b="1" dirty="0">
              <a:latin typeface="Arial Regular" panose="020B0604020202020204" charset="0"/>
              <a:ea typeface="PingFang SC Semibold" panose="020B0400000000000000" charset="-122"/>
              <a:cs typeface="Arial Regular" panose="020B0604020202020204" charset="0"/>
            </a:endParaRPr>
          </a:p>
          <a:p>
            <a:pPr indent="0">
              <a:buFont typeface="Wingdings" panose="05000000000000000000" charset="0"/>
              <a:buNone/>
            </a:pPr>
            <a:r>
              <a:rPr lang="en-US" altLang="zh-CN" sz="1400" dirty="0">
                <a:latin typeface="Arial Regular" panose="020B0604020202020204" charset="0"/>
                <a:ea typeface="PingFang SC" panose="020B0400000000000000" charset="-122"/>
                <a:cs typeface="Arial Regular" panose="020B0604020202020204" charset="0"/>
              </a:rPr>
              <a:t>  </a:t>
            </a:r>
            <a:r>
              <a:rPr lang="zh-CN" altLang="en-US" sz="1400" dirty="0">
                <a:latin typeface="Arial Regular" panose="020B0604020202020204" charset="0"/>
                <a:ea typeface="PingFang SC" panose="020B0400000000000000" charset="-122"/>
                <a:cs typeface="Arial Regular" panose="020B0604020202020204" charset="0"/>
              </a:rPr>
              <a:t>The standout word "</a:t>
            </a:r>
            <a:r>
              <a:rPr lang="zh-CN" altLang="en-US" sz="1400" b="1" dirty="0">
                <a:latin typeface="Arial Regular" panose="020B0604020202020204" charset="0"/>
                <a:ea typeface="PingFang SC Semibold" panose="020B0400000000000000" charset="-122"/>
                <a:cs typeface="Arial Regular" panose="020B0604020202020204" charset="0"/>
              </a:rPr>
              <a:t>algorithm</a:t>
            </a:r>
            <a:r>
              <a:rPr lang="zh-CN" altLang="en-US" sz="1400" dirty="0">
                <a:latin typeface="Arial Regular" panose="020B0604020202020204" charset="0"/>
                <a:ea typeface="PingFang SC" panose="020B0400000000000000" charset="-122"/>
                <a:cs typeface="Arial Regular" panose="020B0604020202020204" charset="0"/>
              </a:rPr>
              <a:t>" signifies </a:t>
            </a:r>
            <a:r>
              <a:rPr lang="zh-CN" altLang="en-US" sz="1400" b="1" dirty="0">
                <a:latin typeface="Arial Regular" panose="020B0604020202020204" charset="0"/>
                <a:ea typeface="PingFang SC Semibold" panose="020B0400000000000000" charset="-122"/>
                <a:cs typeface="Arial Regular" panose="020B0604020202020204" charset="0"/>
              </a:rPr>
              <a:t>the key importance of algorithm research,</a:t>
            </a:r>
            <a:r>
              <a:rPr lang="zh-CN" altLang="en-US" sz="1400" dirty="0">
                <a:latin typeface="Arial Regular" panose="020B0604020202020204" charset="0"/>
                <a:ea typeface="PingFang SC" panose="020B0400000000000000" charset="-122"/>
                <a:cs typeface="Arial Regular" panose="020B0604020202020204" charset="0"/>
              </a:rPr>
              <a:t> with scholars seeking new or improved algorithms for better performance.</a:t>
            </a:r>
            <a:endParaRPr lang="zh-CN" altLang="en-US" sz="1400" dirty="0">
              <a:latin typeface="Arial Regular" panose="020B0604020202020204" charset="0"/>
              <a:ea typeface="PingFang SC" panose="020B0400000000000000" charset="-122"/>
              <a:cs typeface="Arial Regular" panose="020B0604020202020204" charset="0"/>
            </a:endParaRPr>
          </a:p>
          <a:p>
            <a:pPr indent="0">
              <a:buFont typeface="Wingdings" panose="05000000000000000000" charset="0"/>
              <a:buNone/>
            </a:pPr>
            <a:endParaRPr lang="en-US" altLang="zh-CN" sz="1400" dirty="0">
              <a:latin typeface="Arial Regular" panose="020B0604020202020204" charset="0"/>
              <a:ea typeface="PingFang SC Regular" panose="020B0400000000000000" charset="-122"/>
              <a:cs typeface="Arial Regular" panose="020B0604020202020204" charset="0"/>
            </a:endParaRPr>
          </a:p>
          <a:p>
            <a:pPr marL="285750" indent="-285750">
              <a:buFont typeface="Wingdings" panose="05000000000000000000" charset="0"/>
              <a:buChar char=""/>
            </a:pPr>
            <a:r>
              <a:rPr lang="en-US" altLang="zh-CN" sz="1600" b="1" dirty="0">
                <a:latin typeface="Arial Regular" panose="020B0604020202020204" charset="0"/>
                <a:ea typeface="PingFang SC Semibold" panose="020B0400000000000000" charset="-122"/>
                <a:cs typeface="Arial Regular" panose="020B0604020202020204" charset="0"/>
              </a:rPr>
              <a:t>Deep Learning Applications</a:t>
            </a:r>
            <a:endParaRPr lang="en-US" altLang="zh-CN" sz="1600" b="1" dirty="0">
              <a:latin typeface="Arial Regular" panose="020B0604020202020204" charset="0"/>
              <a:ea typeface="PingFang SC Semibold" panose="020B0400000000000000" charset="-122"/>
              <a:cs typeface="Arial Regular" panose="020B0604020202020204" charset="0"/>
            </a:endParaRPr>
          </a:p>
          <a:p>
            <a:pPr indent="0">
              <a:buFont typeface="Wingdings" panose="05000000000000000000" charset="0"/>
              <a:buNone/>
            </a:pPr>
            <a:r>
              <a:rPr lang="en-US" altLang="zh-CN" sz="1400" dirty="0">
                <a:latin typeface="Arial Regular" panose="020B0604020202020204" charset="0"/>
                <a:ea typeface="PingFang SC" panose="020B0400000000000000" charset="-122"/>
                <a:cs typeface="Arial Regular" panose="020B0604020202020204" charset="0"/>
              </a:rPr>
              <a:t> Keywords such as "</a:t>
            </a:r>
            <a:r>
              <a:rPr lang="en-US" altLang="zh-CN" sz="1400" b="1" dirty="0">
                <a:latin typeface="Arial Regular" panose="020B0604020202020204" charset="0"/>
                <a:ea typeface="PingFang SC Semibold" panose="020B0400000000000000" charset="-122"/>
                <a:cs typeface="Arial Regular" panose="020B0604020202020204" charset="0"/>
              </a:rPr>
              <a:t>deep learning</a:t>
            </a:r>
            <a:r>
              <a:rPr lang="en-US" altLang="zh-CN" sz="1400" dirty="0">
                <a:latin typeface="Arial Regular" panose="020B0604020202020204" charset="0"/>
                <a:ea typeface="PingFang SC" panose="020B0400000000000000" charset="-122"/>
                <a:cs typeface="Arial Regular" panose="020B0604020202020204" charset="0"/>
              </a:rPr>
              <a:t>," "</a:t>
            </a:r>
            <a:r>
              <a:rPr lang="en-US" altLang="zh-CN" sz="1400" b="1" dirty="0">
                <a:latin typeface="Arial Regular" panose="020B0604020202020204" charset="0"/>
                <a:ea typeface="PingFang SC Semibold" panose="020B0400000000000000" charset="-122"/>
                <a:cs typeface="Arial Regular" panose="020B0604020202020204" charset="0"/>
              </a:rPr>
              <a:t>gradient</a:t>
            </a:r>
            <a:r>
              <a:rPr lang="en-US" altLang="zh-CN" sz="1400" dirty="0">
                <a:latin typeface="Arial Regular" panose="020B0604020202020204" charset="0"/>
                <a:ea typeface="PingFang SC" panose="020B0400000000000000" charset="-122"/>
                <a:cs typeface="Arial Regular" panose="020B0604020202020204" charset="0"/>
              </a:rPr>
              <a:t>," and "</a:t>
            </a:r>
            <a:r>
              <a:rPr lang="en-US" altLang="zh-CN" sz="1400" b="1" dirty="0">
                <a:latin typeface="Arial Regular" panose="020B0604020202020204" charset="0"/>
                <a:ea typeface="PingFang SC Semibold" panose="020B0400000000000000" charset="-122"/>
                <a:cs typeface="Arial Regular" panose="020B0604020202020204" charset="0"/>
              </a:rPr>
              <a:t>classifier</a:t>
            </a:r>
            <a:r>
              <a:rPr lang="en-US" altLang="zh-CN" sz="1400" dirty="0">
                <a:latin typeface="Arial Regular" panose="020B0604020202020204" charset="0"/>
                <a:ea typeface="PingFang SC" panose="020B0400000000000000" charset="-122"/>
                <a:cs typeface="Arial Regular" panose="020B0604020202020204" charset="0"/>
              </a:rPr>
              <a:t>" denote the</a:t>
            </a:r>
            <a:r>
              <a:rPr lang="en-US" altLang="zh-CN" sz="1400" b="1" dirty="0">
                <a:latin typeface="Arial Regular" panose="020B0604020202020204" charset="0"/>
                <a:ea typeface="PingFang SC Semibold" panose="020B0400000000000000" charset="-122"/>
                <a:cs typeface="Arial Regular" panose="020B0604020202020204" charset="0"/>
              </a:rPr>
              <a:t> focus</a:t>
            </a:r>
            <a:r>
              <a:rPr lang="en-US" altLang="zh-CN" sz="1400" dirty="0">
                <a:latin typeface="Arial Regular" panose="020B0604020202020204" charset="0"/>
                <a:ea typeface="PingFang SC" panose="020B0400000000000000" charset="-122"/>
                <a:cs typeface="Arial Regular" panose="020B0604020202020204" charset="0"/>
              </a:rPr>
              <a:t> on deep learning technologies and their </a:t>
            </a:r>
            <a:r>
              <a:rPr lang="en-US" altLang="zh-CN" sz="1400" b="1" dirty="0">
                <a:latin typeface="Arial Regular" panose="020B0604020202020204" charset="0"/>
                <a:ea typeface="PingFang SC Semibold" panose="020B0400000000000000" charset="-122"/>
                <a:cs typeface="Arial Regular" panose="020B0604020202020204" charset="0"/>
              </a:rPr>
              <a:t>applications</a:t>
            </a:r>
            <a:r>
              <a:rPr lang="en-US" altLang="zh-CN" sz="1400" dirty="0">
                <a:latin typeface="Arial Regular" panose="020B0604020202020204" charset="0"/>
                <a:ea typeface="PingFang SC" panose="020B0400000000000000" charset="-122"/>
                <a:cs typeface="Arial Regular" panose="020B0604020202020204" charset="0"/>
              </a:rPr>
              <a:t> across various domains.</a:t>
            </a:r>
            <a:endParaRPr lang="en-US" altLang="zh-CN" sz="1400" dirty="0">
              <a:latin typeface="Arial Regular" panose="020B0604020202020204" charset="0"/>
              <a:ea typeface="PingFang SC" panose="020B0400000000000000" charset="-122"/>
              <a:cs typeface="Arial Regular" panose="020B0604020202020204" charset="0"/>
            </a:endParaRPr>
          </a:p>
          <a:p>
            <a:pPr indent="0">
              <a:buFont typeface="Wingdings" panose="05000000000000000000" charset="0"/>
              <a:buNone/>
            </a:pPr>
            <a:endParaRPr lang="zh-CN" altLang="en-US" sz="1400" dirty="0">
              <a:latin typeface="Arial Regular" panose="020B0604020202020204" charset="0"/>
              <a:ea typeface="PingFang SC Regular" panose="020B0400000000000000" charset="-122"/>
              <a:cs typeface="Arial Regular" panose="020B0604020202020204" charset="0"/>
            </a:endParaRPr>
          </a:p>
        </p:txBody>
      </p:sp>
      <p:sp>
        <p:nvSpPr>
          <p:cNvPr id="16" name="文本框 15"/>
          <p:cNvSpPr txBox="1"/>
          <p:nvPr/>
        </p:nvSpPr>
        <p:spPr>
          <a:xfrm>
            <a:off x="6423660" y="2445385"/>
            <a:ext cx="5919470" cy="307777"/>
          </a:xfrm>
          <a:prstGeom prst="rect">
            <a:avLst/>
          </a:prstGeom>
          <a:noFill/>
        </p:spPr>
        <p:txBody>
          <a:bodyPr wrap="square" rtlCol="0">
            <a:spAutoFit/>
          </a:bodyPr>
          <a:lstStyle/>
          <a:p>
            <a:pPr marL="285750" indent="-285750">
              <a:buFont typeface="Wingdings" panose="05000000000000000000" charset="0"/>
              <a:buChar char=""/>
            </a:pPr>
            <a:endParaRPr lang="zh-CN" altLang="en-US" sz="1400" dirty="0">
              <a:latin typeface="PingFang SC" panose="020B0400000000000000" charset="-122"/>
              <a:ea typeface="PingFang SC" panose="020B0400000000000000" charset="-122"/>
            </a:endParaRPr>
          </a:p>
        </p:txBody>
      </p:sp>
      <p:sp>
        <p:nvSpPr>
          <p:cNvPr id="17" name="文本框 16"/>
          <p:cNvSpPr txBox="1"/>
          <p:nvPr/>
        </p:nvSpPr>
        <p:spPr>
          <a:xfrm>
            <a:off x="6423660" y="3858895"/>
            <a:ext cx="5919470" cy="307777"/>
          </a:xfrm>
          <a:prstGeom prst="rect">
            <a:avLst/>
          </a:prstGeom>
          <a:noFill/>
        </p:spPr>
        <p:txBody>
          <a:bodyPr wrap="square" rtlCol="0">
            <a:spAutoFit/>
          </a:bodyPr>
          <a:lstStyle/>
          <a:p>
            <a:pPr marL="285750" indent="-285750">
              <a:buFont typeface="Wingdings" panose="05000000000000000000" charset="0"/>
              <a:buChar char=""/>
            </a:pPr>
            <a:endParaRPr lang="zh-CN" altLang="en-US" sz="1400" dirty="0">
              <a:latin typeface="PingFang SC" panose="020B0400000000000000" charset="-122"/>
              <a:ea typeface="PingFang SC" panose="020B0400000000000000" charset="-122"/>
            </a:endParaRPr>
          </a:p>
        </p:txBody>
      </p:sp>
      <p:sp>
        <p:nvSpPr>
          <p:cNvPr id="18" name="文本框 17"/>
          <p:cNvSpPr txBox="1"/>
          <p:nvPr/>
        </p:nvSpPr>
        <p:spPr>
          <a:xfrm>
            <a:off x="6550660" y="5193030"/>
            <a:ext cx="5919470" cy="307777"/>
          </a:xfrm>
          <a:prstGeom prst="rect">
            <a:avLst/>
          </a:prstGeom>
          <a:noFill/>
        </p:spPr>
        <p:txBody>
          <a:bodyPr wrap="square" rtlCol="0">
            <a:spAutoFit/>
          </a:bodyPr>
          <a:lstStyle/>
          <a:p>
            <a:pPr marL="285750" indent="-285750">
              <a:buFont typeface="Wingdings" panose="05000000000000000000" charset="0"/>
              <a:buChar char=""/>
            </a:pPr>
            <a:endParaRPr sz="1400" dirty="0">
              <a:latin typeface="PingFang SC" panose="020B0400000000000000" charset="-122"/>
              <a:ea typeface="PingFang SC" panose="020B0400000000000000" charset="-122"/>
            </a:endParaRPr>
          </a:p>
        </p:txBody>
      </p:sp>
      <p:sp>
        <p:nvSpPr>
          <p:cNvPr id="19" name="矩形 18"/>
          <p:cNvSpPr/>
          <p:nvPr/>
        </p:nvSpPr>
        <p:spPr>
          <a:xfrm>
            <a:off x="7782738" y="488969"/>
            <a:ext cx="3624012" cy="369332"/>
          </a:xfrm>
          <a:prstGeom prst="rect">
            <a:avLst/>
          </a:prstGeom>
        </p:spPr>
        <p:txBody>
          <a:bodyPr wrap="square">
            <a:spAutoFit/>
          </a:bodyPr>
          <a:lstStyle/>
          <a:p>
            <a:r>
              <a:rPr lang="en-US" altLang="zh-CN" dirty="0">
                <a:solidFill>
                  <a:srgbClr val="EC6712"/>
                </a:solidFill>
                <a:latin typeface="Arial Regular" panose="020B0604020202020204" charset="0"/>
                <a:cs typeface="Arial Regular" panose="020B0604020202020204" charset="0"/>
              </a:rPr>
              <a:t>Big Data Algorithms and Tech</a:t>
            </a:r>
            <a:r>
              <a:rPr lang="en-US" altLang="zh-CN" dirty="0">
                <a:latin typeface="Arial Regular" panose="020B0604020202020204" charset="0"/>
                <a:cs typeface="Arial Regular" panose="020B0604020202020204" charset="0"/>
              </a:rPr>
              <a:t>​</a:t>
            </a:r>
            <a:endParaRPr lang="zh-CN" altLang="en-US" dirty="0">
              <a:latin typeface="Arial Regular" panose="020B0604020202020204" charset="0"/>
              <a:cs typeface="Arial Regular"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4"/>
          <p:cNvSpPr txBox="1"/>
          <p:nvPr/>
        </p:nvSpPr>
        <p:spPr>
          <a:xfrm>
            <a:off x="387985" y="438876"/>
            <a:ext cx="3834130" cy="8679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algn="ctr"/>
            <a:r>
              <a:rPr lang="en-US" altLang="zh-CN" sz="2800" dirty="0">
                <a:solidFill>
                  <a:schemeClr val="tx1">
                    <a:lumMod val="75000"/>
                    <a:lumOff val="25000"/>
                  </a:schemeClr>
                </a:solidFill>
                <a:latin typeface="PingFang SC Semibold" panose="020B0400000000000000" charset="-122"/>
                <a:ea typeface="PingFang SC Semibold" panose="020B0400000000000000" charset="-122"/>
                <a:cs typeface="+mn-ea"/>
                <a:sym typeface="Arial" panose="020B0604020202020204"/>
              </a:rPr>
              <a:t>Visualization</a:t>
            </a:r>
            <a:endParaRPr lang="en-US" altLang="zh-CN" sz="2800" dirty="0">
              <a:solidFill>
                <a:schemeClr val="tx1">
                  <a:lumMod val="75000"/>
                  <a:lumOff val="25000"/>
                </a:schemeClr>
              </a:solidFill>
              <a:latin typeface="PingFang SC Semibold" panose="020B0400000000000000" charset="-122"/>
              <a:ea typeface="PingFang SC Semibold" panose="020B0400000000000000" charset="-122"/>
              <a:cs typeface="+mn-ea"/>
              <a:sym typeface="Arial" panose="020B0604020202020204"/>
            </a:endParaRPr>
          </a:p>
          <a:p>
            <a:pPr algn="ctr"/>
            <a:r>
              <a:rPr lang="en-US" altLang="zh-CN" sz="2800" b="0" dirty="0">
                <a:solidFill>
                  <a:schemeClr val="tx1">
                    <a:lumMod val="75000"/>
                    <a:lumOff val="25000"/>
                  </a:schemeClr>
                </a:solidFill>
                <a:latin typeface="PingFang SC Semibold" panose="020B0400000000000000" charset="-122"/>
                <a:ea typeface="PingFang SC Semibold" panose="020B0400000000000000" charset="-122"/>
                <a:cs typeface="+mn-ea"/>
                <a:sym typeface="Arial" panose="020B0604020202020204"/>
              </a:rPr>
              <a:t>Knowledge graph</a:t>
            </a:r>
            <a:endParaRPr lang="en-US" altLang="zh-CN" sz="2800" b="0" dirty="0">
              <a:solidFill>
                <a:schemeClr val="tx1">
                  <a:lumMod val="75000"/>
                  <a:lumOff val="25000"/>
                </a:schemeClr>
              </a:solidFill>
              <a:latin typeface="PingFang SC Semibold" panose="020B0400000000000000" charset="-122"/>
              <a:ea typeface="PingFang SC Semibold" panose="020B0400000000000000" charset="-122"/>
              <a:cs typeface="+mn-ea"/>
              <a:sym typeface="Arial" panose="020B0604020202020204"/>
            </a:endParaRPr>
          </a:p>
        </p:txBody>
      </p:sp>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389107" y="1328336"/>
            <a:ext cx="9953072" cy="3507740"/>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dirty="0">
                <a:latin typeface="Arial Regular" panose="020B0604020202020204" charset="0"/>
                <a:ea typeface="PingFang SC" panose="020B0400000000000000" charset="-122"/>
                <a:cs typeface="Arial Regular" panose="020B0604020202020204" charset="0"/>
              </a:rPr>
              <a:t>Method</a:t>
            </a:r>
            <a:r>
              <a:rPr lang="zh-CN" altLang="en-US" sz="1600" b="1" dirty="0">
                <a:latin typeface="Arial Regular" panose="020B0604020202020204" charset="0"/>
                <a:ea typeface="PingFang SC" panose="020B0400000000000000" charset="-122"/>
                <a:cs typeface="Arial Regular" panose="020B0604020202020204" charset="0"/>
              </a:rPr>
              <a:t>：</a:t>
            </a:r>
            <a:endParaRPr lang="en-US" altLang="zh-CN" sz="1600" b="1" dirty="0">
              <a:latin typeface="Arial Regular" panose="020B0604020202020204" charset="0"/>
              <a:ea typeface="PingFang SC" panose="020B0400000000000000" charset="-122"/>
              <a:cs typeface="Arial Regular" panose="020B0604020202020204" charset="0"/>
            </a:endParaRPr>
          </a:p>
          <a:p>
            <a:r>
              <a:rPr lang="en-US" altLang="zh-CN" sz="1600" dirty="0">
                <a:latin typeface="Arial Regular" panose="020B0604020202020204" charset="0"/>
                <a:ea typeface="PingFang SC" panose="020B0400000000000000" charset="-122"/>
                <a:cs typeface="Arial Regular" panose="020B0604020202020204" charset="0"/>
              </a:rPr>
              <a:t>According to the entity library </a:t>
            </a:r>
            <a:r>
              <a:rPr lang="en-US" altLang="zh-CN" sz="1600" b="1" dirty="0" err="1">
                <a:latin typeface="Arial Regular" panose="020B0604020202020204" charset="0"/>
                <a:ea typeface="PingFang SC" panose="020B0400000000000000" charset="-122"/>
                <a:cs typeface="Arial Regular" panose="020B0604020202020204" charset="0"/>
              </a:rPr>
              <a:t>en_core_web_sm</a:t>
            </a:r>
            <a:r>
              <a:rPr lang="en-US" altLang="zh-CN" sz="1600" b="1" dirty="0">
                <a:latin typeface="Arial Regular" panose="020B0604020202020204" charset="0"/>
                <a:ea typeface="PingFang SC" panose="020B0400000000000000" charset="-122"/>
                <a:cs typeface="Arial Regular" panose="020B0604020202020204" charset="0"/>
              </a:rPr>
              <a:t> </a:t>
            </a:r>
            <a:r>
              <a:rPr lang="en-US" altLang="zh-CN" sz="1600" dirty="0">
                <a:latin typeface="Arial Regular" panose="020B0604020202020204" charset="0"/>
                <a:ea typeface="PingFang SC" panose="020B0400000000000000" charset="-122"/>
                <a:cs typeface="Arial Regular" panose="020B0604020202020204" charset="0"/>
              </a:rPr>
              <a:t>in </a:t>
            </a:r>
            <a:r>
              <a:rPr lang="en-US" altLang="zh-CN" sz="1600" b="1" dirty="0">
                <a:latin typeface="Arial Regular" panose="020B0604020202020204" charset="0"/>
                <a:ea typeface="PingFang SC" panose="020B0400000000000000" charset="-122"/>
                <a:cs typeface="Arial Regular" panose="020B0604020202020204" charset="0"/>
              </a:rPr>
              <a:t>NLTK</a:t>
            </a:r>
            <a:r>
              <a:rPr lang="en-US" altLang="zh-CN" sz="1600" dirty="0">
                <a:latin typeface="Arial Regular" panose="020B0604020202020204" charset="0"/>
                <a:ea typeface="PingFang SC" panose="020B0400000000000000" charset="-122"/>
                <a:cs typeface="Arial Regular" panose="020B0604020202020204" charset="0"/>
              </a:rPr>
              <a:t>, we selected the top 70 entities with the highest frequency from the cs abstracts, and used them to create a knowledge graph.</a:t>
            </a:r>
            <a:endParaRPr lang="en-US" altLang="zh-CN" sz="1600" dirty="0">
              <a:latin typeface="Arial Regular" panose="020B0604020202020204" charset="0"/>
              <a:ea typeface="PingFang SC" panose="020B0400000000000000" charset="-122"/>
              <a:cs typeface="Arial Regular" panose="020B0604020202020204" charset="0"/>
            </a:endParaRPr>
          </a:p>
          <a:p>
            <a:endParaRPr lang="en-US" altLang="zh-CN" sz="1600" b="1" dirty="0">
              <a:latin typeface="Arial Regular" panose="020B0604020202020204" charset="0"/>
              <a:ea typeface="PingFang SC Semibold" panose="020B0400000000000000" charset="-122"/>
              <a:cs typeface="Arial Regular" panose="020B0604020202020204" charset="0"/>
            </a:endParaRPr>
          </a:p>
          <a:p>
            <a:pPr marL="285750" indent="-285750">
              <a:buFont typeface="Arial" panose="020B0604020202020204" pitchFamily="34" charset="0"/>
              <a:buChar char="•"/>
            </a:pPr>
            <a:r>
              <a:rPr lang="en-US" altLang="zh-CN" sz="1600" b="1" dirty="0">
                <a:latin typeface="Arial Regular" panose="020B0604020202020204" charset="0"/>
                <a:ea typeface="PingFang SC Semibold" panose="020B0400000000000000" charset="-122"/>
                <a:cs typeface="Arial Regular" panose="020B0604020202020204" charset="0"/>
              </a:rPr>
              <a:t>Tool</a:t>
            </a:r>
            <a:r>
              <a:rPr lang="zh-CN" altLang="en-US" sz="1600" b="1" dirty="0">
                <a:latin typeface="Arial Regular" panose="020B0604020202020204" charset="0"/>
                <a:ea typeface="PingFang SC Semibold" panose="020B0400000000000000" charset="-122"/>
                <a:cs typeface="Arial Regular" panose="020B0604020202020204" charset="0"/>
              </a:rPr>
              <a:t>：</a:t>
            </a:r>
            <a:endParaRPr lang="en-US" altLang="zh-CN" sz="1600" b="1" dirty="0">
              <a:latin typeface="Arial Regular" panose="020B0604020202020204" charset="0"/>
              <a:ea typeface="PingFang SC Semibold" panose="020B0400000000000000" charset="-122"/>
              <a:cs typeface="Arial Regular" panose="020B0604020202020204" charset="0"/>
            </a:endParaRPr>
          </a:p>
          <a:p>
            <a:r>
              <a:rPr lang="en-US" altLang="zh-CN" sz="1600" dirty="0">
                <a:latin typeface="Arial" panose="020B0604020202020204" pitchFamily="34" charset="0"/>
                <a:ea typeface="PingFang SC Semibold" panose="020B0400000000000000" charset="-122"/>
                <a:cs typeface="Arial" panose="020B0604020202020204" pitchFamily="34" charset="0"/>
              </a:rPr>
              <a:t>We used the Python to build the knowledge graph, and due to the input of over 100000 records, it took a long time to run. </a:t>
            </a:r>
            <a:endParaRPr lang="en-US" altLang="zh-CN" sz="1600" dirty="0">
              <a:latin typeface="Arial" panose="020B0604020202020204" pitchFamily="34" charset="0"/>
              <a:ea typeface="PingFang SC Semibold" panose="020B0400000000000000" charset="-122"/>
              <a:cs typeface="Arial" panose="020B0604020202020204" pitchFamily="34" charset="0"/>
            </a:endParaRPr>
          </a:p>
          <a:p>
            <a:r>
              <a:rPr lang="en-US" altLang="zh-CN" sz="1600" dirty="0">
                <a:latin typeface="Arial" panose="020B0604020202020204" pitchFamily="34" charset="0"/>
                <a:ea typeface="PingFang SC Semibold" panose="020B0400000000000000" charset="-122"/>
                <a:cs typeface="Arial" panose="020B0604020202020204" pitchFamily="34" charset="0"/>
              </a:rPr>
              <a:t>We also tried Python’s Multiprocessing library for parallelism, which reduced the runtime but was not significant. </a:t>
            </a:r>
            <a:endParaRPr lang="en-US" altLang="zh-CN" sz="1600" dirty="0">
              <a:latin typeface="Arial" panose="020B0604020202020204" pitchFamily="34" charset="0"/>
              <a:ea typeface="PingFang SC Semibold" panose="020B0400000000000000" charset="-122"/>
              <a:cs typeface="Arial" panose="020B0604020202020204" pitchFamily="34" charset="0"/>
            </a:endParaRPr>
          </a:p>
          <a:p>
            <a:r>
              <a:rPr lang="en-US" altLang="zh-CN" sz="1600" dirty="0">
                <a:latin typeface="Arial" panose="020B0604020202020204" pitchFamily="34" charset="0"/>
                <a:ea typeface="PingFang SC Semibold" panose="020B0400000000000000" charset="-122"/>
                <a:cs typeface="Arial" panose="020B0604020202020204" pitchFamily="34" charset="0"/>
              </a:rPr>
              <a:t>We also tried the </a:t>
            </a:r>
            <a:r>
              <a:rPr lang="en-US" altLang="zh-CN" sz="1600" dirty="0" err="1">
                <a:latin typeface="Arial" panose="020B0604020202020204" pitchFamily="34" charset="0"/>
                <a:ea typeface="PingFang SC Semibold" panose="020B0400000000000000" charset="-122"/>
                <a:cs typeface="Arial" panose="020B0604020202020204" pitchFamily="34" charset="0"/>
              </a:rPr>
              <a:t>Joblib</a:t>
            </a:r>
            <a:r>
              <a:rPr lang="en-US" altLang="zh-CN" sz="1600" dirty="0">
                <a:latin typeface="Arial" panose="020B0604020202020204" pitchFamily="34" charset="0"/>
                <a:ea typeface="PingFang SC Semibold" panose="020B0400000000000000" charset="-122"/>
                <a:cs typeface="Arial" panose="020B0604020202020204" pitchFamily="34" charset="0"/>
              </a:rPr>
              <a:t> library, but it couldn't run successfully. </a:t>
            </a:r>
            <a:endParaRPr lang="en-US" altLang="zh-CN" sz="1600" dirty="0">
              <a:latin typeface="Arial" panose="020B0604020202020204" pitchFamily="34" charset="0"/>
              <a:ea typeface="PingFang SC Semibold" panose="020B0400000000000000" charset="-122"/>
              <a:cs typeface="Arial" panose="020B0604020202020204" pitchFamily="34" charset="0"/>
            </a:endParaRPr>
          </a:p>
          <a:p>
            <a:r>
              <a:rPr lang="en-US" altLang="zh-CN" sz="1600" dirty="0">
                <a:latin typeface="Arial" panose="020B0604020202020204" pitchFamily="34" charset="0"/>
                <a:ea typeface="PingFang SC Semibold" panose="020B0400000000000000" charset="-122"/>
                <a:cs typeface="Arial" panose="020B0604020202020204" pitchFamily="34" charset="0"/>
              </a:rPr>
              <a:t>In fact, this task is not particularly suitable for parallel computing in Python, because there are some logical dependencies between the code.</a:t>
            </a:r>
            <a:endParaRPr lang="en-US" altLang="zh-CN" sz="1600" dirty="0">
              <a:latin typeface="Arial" panose="020B0604020202020204" pitchFamily="34" charset="0"/>
              <a:ea typeface="PingFang SC Semibold" panose="020B0400000000000000" charset="-122"/>
              <a:cs typeface="Arial" panose="020B0604020202020204" pitchFamily="34" charset="0"/>
            </a:endParaRPr>
          </a:p>
          <a:p>
            <a:endParaRPr lang="en-US" altLang="zh-CN" sz="1600" b="1" dirty="0">
              <a:latin typeface="Arial Regular" panose="020B0604020202020204" charset="0"/>
              <a:ea typeface="PingFang SC Semibold" panose="020B0400000000000000" charset="-122"/>
              <a:cs typeface="Arial Regular" panose="020B0604020202020204" charset="0"/>
            </a:endParaRPr>
          </a:p>
          <a:p>
            <a:pPr indent="0">
              <a:buFont typeface="Wingdings" panose="05000000000000000000" charset="0"/>
              <a:buNone/>
            </a:pPr>
            <a:endParaRPr lang="zh-CN" altLang="en-US" sz="1400" dirty="0">
              <a:latin typeface="Arial Regular" panose="020B0604020202020204" charset="0"/>
              <a:ea typeface="PingFang SC Regular" panose="020B0400000000000000" charset="-122"/>
              <a:cs typeface="Arial Regular" panose="020B0604020202020204" charset="0"/>
            </a:endParaRPr>
          </a:p>
        </p:txBody>
      </p:sp>
      <p:sp>
        <p:nvSpPr>
          <p:cNvPr id="17" name="矩形 16"/>
          <p:cNvSpPr/>
          <p:nvPr/>
        </p:nvSpPr>
        <p:spPr>
          <a:xfrm>
            <a:off x="7782738" y="488969"/>
            <a:ext cx="3624012" cy="369332"/>
          </a:xfrm>
          <a:prstGeom prst="rect">
            <a:avLst/>
          </a:prstGeom>
        </p:spPr>
        <p:txBody>
          <a:bodyPr wrap="square">
            <a:spAutoFit/>
          </a:bodyPr>
          <a:lstStyle/>
          <a:p>
            <a:r>
              <a:rPr lang="en-US" altLang="zh-CN" dirty="0">
                <a:solidFill>
                  <a:srgbClr val="EC6712"/>
                </a:solidFill>
                <a:latin typeface="PingFang SC" panose="020B0400000000000000" charset="-122"/>
              </a:rPr>
              <a:t>Big Data Algorithms and Tech</a:t>
            </a:r>
            <a:r>
              <a:rPr lang="en-US" altLang="zh-CN" dirty="0">
                <a:latin typeface="PingFang SC" panose="020B0400000000000000" charset="-122"/>
              </a:rPr>
              <a:t>​</a:t>
            </a:r>
            <a:endParaRPr lang="zh-CN" altLang="en-US" dirty="0">
              <a:latin typeface="PingFang SC" panose="020B0400000000000000" charset="-122"/>
            </a:endParaRPr>
          </a:p>
        </p:txBody>
      </p:sp>
      <p:graphicFrame>
        <p:nvGraphicFramePr>
          <p:cNvPr id="13" name="表格 12"/>
          <p:cNvGraphicFramePr>
            <a:graphicFrameLocks noGrp="1"/>
          </p:cNvGraphicFramePr>
          <p:nvPr/>
        </p:nvGraphicFramePr>
        <p:xfrm>
          <a:off x="478794" y="4566452"/>
          <a:ext cx="8128000" cy="1112520"/>
        </p:xfrm>
        <a:graphic>
          <a:graphicData uri="http://schemas.openxmlformats.org/drawingml/2006/table">
            <a:tbl>
              <a:tblPr firstRow="1" bandRow="1">
                <a:tableStyleId>{21E4AEA4-8DFA-4A89-87EB-49C32662AFE0}</a:tableStyleId>
              </a:tblPr>
              <a:tblGrid>
                <a:gridCol w="4064000"/>
                <a:gridCol w="4064000"/>
              </a:tblGrid>
              <a:tr h="370840">
                <a:tc>
                  <a:txBody>
                    <a:bodyPr/>
                    <a:lstStyle/>
                    <a:p>
                      <a:pPr algn="ctr"/>
                      <a:r>
                        <a:rPr lang="en-US" altLang="zh-CN" dirty="0">
                          <a:latin typeface="Arial Regular" panose="020B0604020202020204" charset="0"/>
                          <a:cs typeface="Arial Regular" panose="020B0604020202020204" charset="0"/>
                        </a:rPr>
                        <a:t>Tool used</a:t>
                      </a:r>
                      <a:endParaRPr lang="en-US" altLang="zh-CN" dirty="0">
                        <a:latin typeface="Arial Regular" panose="020B0604020202020204" charset="0"/>
                        <a:cs typeface="Arial Regular" panose="020B0604020202020204" charset="0"/>
                      </a:endParaRPr>
                    </a:p>
                  </a:txBody>
                  <a:tcPr/>
                </a:tc>
                <a:tc>
                  <a:txBody>
                    <a:bodyPr/>
                    <a:lstStyle/>
                    <a:p>
                      <a:pPr algn="ctr"/>
                      <a:r>
                        <a:rPr lang="en-US" altLang="zh-CN" dirty="0">
                          <a:latin typeface="Arial Regular" panose="020B0604020202020204" charset="0"/>
                          <a:cs typeface="Arial Regular" panose="020B0604020202020204" charset="0"/>
                        </a:rPr>
                        <a:t>Run time </a:t>
                      </a:r>
                      <a:endParaRPr lang="en-US" altLang="zh-CN" dirty="0">
                        <a:latin typeface="Arial Regular" panose="020B0604020202020204" charset="0"/>
                        <a:cs typeface="Arial Regular" panose="020B0604020202020204" charset="0"/>
                      </a:endParaRPr>
                    </a:p>
                  </a:txBody>
                  <a:tcPr/>
                </a:tc>
              </a:tr>
              <a:tr h="370840">
                <a:tc>
                  <a:txBody>
                    <a:bodyPr/>
                    <a:lstStyle/>
                    <a:p>
                      <a:pPr algn="ctr"/>
                      <a:r>
                        <a:rPr lang="en-US" altLang="zh-CN" dirty="0">
                          <a:latin typeface="Arial Regular" panose="020B0604020202020204" charset="0"/>
                          <a:cs typeface="Arial Regular" panose="020B0604020202020204" charset="0"/>
                        </a:rPr>
                        <a:t>Python only</a:t>
                      </a:r>
                      <a:endParaRPr lang="en-US" altLang="zh-CN" dirty="0">
                        <a:latin typeface="Arial Regular" panose="020B0604020202020204" charset="0"/>
                        <a:cs typeface="Arial Regular" panose="020B0604020202020204" charset="0"/>
                      </a:endParaRPr>
                    </a:p>
                  </a:txBody>
                  <a:tcPr/>
                </a:tc>
                <a:tc>
                  <a:txBody>
                    <a:bodyPr/>
                    <a:lstStyle/>
                    <a:p>
                      <a:pPr algn="ctr"/>
                      <a:r>
                        <a:rPr lang="en-US" altLang="zh-CN" dirty="0">
                          <a:latin typeface="Arial Regular" panose="020B0604020202020204" charset="0"/>
                          <a:cs typeface="Arial Regular" panose="020B0604020202020204" charset="0"/>
                        </a:rPr>
                        <a:t>1h 28min 38sec</a:t>
                      </a:r>
                      <a:endParaRPr lang="en-US" altLang="zh-CN" dirty="0">
                        <a:latin typeface="Arial Regular" panose="020B0604020202020204" charset="0"/>
                        <a:cs typeface="Arial Regular" panose="020B0604020202020204" charset="0"/>
                      </a:endParaRPr>
                    </a:p>
                  </a:txBody>
                  <a:tcPr/>
                </a:tc>
              </a:tr>
              <a:tr h="370840">
                <a:tc>
                  <a:txBody>
                    <a:bodyPr/>
                    <a:lstStyle/>
                    <a:p>
                      <a:pPr algn="ctr"/>
                      <a:r>
                        <a:rPr lang="en-US" altLang="zh-CN" dirty="0">
                          <a:latin typeface="Arial Regular" panose="020B0604020202020204" charset="0"/>
                          <a:cs typeface="Arial Regular" panose="020B0604020202020204" charset="0"/>
                        </a:rPr>
                        <a:t>Python with </a:t>
                      </a:r>
                      <a:r>
                        <a:rPr lang="en-US" altLang="zh-CN" sz="1800" b="0" dirty="0">
                          <a:latin typeface="Arial Regular" panose="020B0604020202020204" charset="0"/>
                          <a:ea typeface="PingFang SC Semibold" panose="020B0400000000000000" charset="-122"/>
                          <a:cs typeface="Arial Regular" panose="020B0604020202020204" charset="0"/>
                        </a:rPr>
                        <a:t>Multiprocessing</a:t>
                      </a:r>
                      <a:endParaRPr lang="zh-CN" altLang="en-US" b="0" dirty="0">
                        <a:latin typeface="Arial Regular" panose="020B0604020202020204" charset="0"/>
                        <a:cs typeface="Arial Regular" panose="020B0604020202020204" charset="0"/>
                      </a:endParaRPr>
                    </a:p>
                  </a:txBody>
                  <a:tcPr/>
                </a:tc>
                <a:tc>
                  <a:txBody>
                    <a:bodyPr/>
                    <a:lstStyle/>
                    <a:p>
                      <a:pPr algn="ctr"/>
                      <a:r>
                        <a:rPr lang="en-US" altLang="zh-CN" dirty="0">
                          <a:latin typeface="Arial Regular" panose="020B0604020202020204" charset="0"/>
                          <a:cs typeface="Arial Regular" panose="020B0604020202020204" charset="0"/>
                        </a:rPr>
                        <a:t>55 min 5sec</a:t>
                      </a:r>
                      <a:endParaRPr lang="en-US" altLang="zh-CN" dirty="0">
                        <a:latin typeface="Arial Regular" panose="020B0604020202020204" charset="0"/>
                        <a:cs typeface="Arial Regular" panose="020B060402020202020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4"/>
          <p:cNvSpPr txBox="1"/>
          <p:nvPr/>
        </p:nvSpPr>
        <p:spPr>
          <a:xfrm>
            <a:off x="387985" y="438876"/>
            <a:ext cx="3834130" cy="86550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algn="ctr"/>
            <a:r>
              <a:rPr lang="en-US" altLang="zh-CN" sz="2800" b="0"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Visualization</a:t>
            </a:r>
            <a:endParaRPr lang="en-US" altLang="zh-CN" sz="2800" b="0"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endParaRPr>
          </a:p>
          <a:p>
            <a:pPr algn="ctr"/>
            <a:r>
              <a:rPr lang="en-US" altLang="zh-CN" sz="2800" b="0"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Knowledge graph</a:t>
            </a:r>
            <a:endParaRPr lang="en-US" altLang="zh-CN" sz="2800" b="0"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endParaRPr>
          </a:p>
        </p:txBody>
      </p:sp>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389108" y="1328336"/>
            <a:ext cx="3993706" cy="443103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a:latin typeface="Arial Regular" panose="020B0604020202020204" charset="0"/>
                <a:ea typeface="PingFang SC Semibold" panose="020B0400000000000000" charset="-122"/>
                <a:cs typeface="Arial Regular" panose="020B0604020202020204" charset="0"/>
              </a:rPr>
              <a:t>These nodes represent entities with a high frequency of occurrence, and these edges represent the relationships between entities.</a:t>
            </a:r>
            <a:endParaRPr lang="en-US" altLang="zh-CN" sz="1600" dirty="0">
              <a:latin typeface="Arial Regular" panose="020B0604020202020204" charset="0"/>
              <a:ea typeface="PingFang SC Semibold" panose="020B0400000000000000" charset="-122"/>
              <a:cs typeface="Arial Regular" panose="020B0604020202020204" charset="0"/>
            </a:endParaRPr>
          </a:p>
          <a:p>
            <a:pPr indent="0">
              <a:buFont typeface="Wingdings" panose="05000000000000000000" pitchFamily="2" charset="2"/>
              <a:buNone/>
            </a:pPr>
            <a:r>
              <a:rPr lang="en-US" altLang="zh-CN" sz="1600" dirty="0">
                <a:latin typeface="Arial Regular" panose="020B0604020202020204" charset="0"/>
                <a:ea typeface="PingFang SC Semibold" panose="020B0400000000000000" charset="-122"/>
                <a:cs typeface="Arial Regular" panose="020B0604020202020204" charset="0"/>
              </a:rPr>
              <a:t> We can conclude that(just a few conclusions):</a:t>
            </a:r>
            <a:endParaRPr lang="en-US" altLang="zh-CN" sz="1600" dirty="0">
              <a:latin typeface="Arial Regular" panose="020B0604020202020204" charset="0"/>
              <a:ea typeface="PingFang SC Semibold" panose="020B0400000000000000" charset="-122"/>
              <a:cs typeface="Arial Regular" panose="020B0604020202020204" charset="0"/>
            </a:endParaRPr>
          </a:p>
          <a:p>
            <a:pPr marL="285750" indent="-285750">
              <a:buFont typeface="Wingdings" panose="05000000000000000000" charset="0"/>
              <a:buChar char=""/>
            </a:pPr>
            <a:r>
              <a:rPr lang="zh-CN" altLang="en-US" sz="1600" b="1" dirty="0">
                <a:latin typeface="Arial Regular" panose="020B0604020202020204" charset="0"/>
                <a:ea typeface="PingFang SC Semibold" panose="020B0400000000000000" charset="-122"/>
                <a:cs typeface="Arial Regular" panose="020B0604020202020204" charset="0"/>
              </a:rPr>
              <a:t>The dominance of </a:t>
            </a:r>
            <a:r>
              <a:rPr lang="zh-CN" altLang="en-US" sz="1600" b="1" dirty="0">
                <a:solidFill>
                  <a:srgbClr val="C00000"/>
                </a:solidFill>
                <a:latin typeface="Arial Regular" panose="020B0604020202020204" charset="0"/>
                <a:ea typeface="PingFang SC Semibold" panose="020B0400000000000000" charset="-122"/>
                <a:cs typeface="Arial Regular" panose="020B0604020202020204" charset="0"/>
              </a:rPr>
              <a:t>Deep Learning</a:t>
            </a:r>
            <a:endParaRPr lang="en-US" altLang="zh-CN" sz="1600" b="1" dirty="0">
              <a:solidFill>
                <a:srgbClr val="C00000"/>
              </a:solidFill>
              <a:latin typeface="Arial Regular" panose="020B0604020202020204" charset="0"/>
              <a:ea typeface="PingFang SC Semibold" panose="020B0400000000000000" charset="-122"/>
              <a:cs typeface="Arial Regular" panose="020B0604020202020204" charset="0"/>
            </a:endParaRPr>
          </a:p>
          <a:p>
            <a:r>
              <a:rPr lang="zh-CN" altLang="en-US" sz="1400" dirty="0">
                <a:latin typeface="Arial Regular" panose="020B0604020202020204" charset="0"/>
                <a:ea typeface="PingFang SC Regular" panose="020B0400000000000000" charset="-122"/>
                <a:cs typeface="Arial Regular" panose="020B0604020202020204" charset="0"/>
              </a:rPr>
              <a:t>Central words like "CNN," "RNN," and "GAN" indicate the dominance of deep learning techniques in current computer science research, especially in image and speech processing, and new data generation.</a:t>
            </a:r>
            <a:endParaRPr lang="en-US" altLang="zh-CN" sz="1400" dirty="0">
              <a:latin typeface="Arial Regular" panose="020B0604020202020204" charset="0"/>
              <a:ea typeface="PingFang SC Regular" panose="020B0400000000000000" charset="-122"/>
              <a:cs typeface="Arial Regular" panose="020B0604020202020204" charset="0"/>
            </a:endParaRPr>
          </a:p>
          <a:p>
            <a:pPr indent="0">
              <a:buFont typeface="Wingdings" panose="05000000000000000000" charset="0"/>
              <a:buNone/>
            </a:pPr>
            <a:endParaRPr lang="en-US" altLang="zh-CN" sz="1400" dirty="0">
              <a:latin typeface="Arial Regular" panose="020B0604020202020204" charset="0"/>
              <a:ea typeface="PingFang SC Regular" panose="020B0400000000000000" charset="-122"/>
              <a:cs typeface="Arial Regular" panose="020B0604020202020204" charset="0"/>
            </a:endParaRPr>
          </a:p>
          <a:p>
            <a:pPr marL="285750" indent="-285750">
              <a:buFont typeface="Wingdings" panose="05000000000000000000" charset="0"/>
              <a:buChar char=""/>
            </a:pPr>
            <a:r>
              <a:rPr lang="zh-CN" altLang="en-US" sz="1600" b="1" dirty="0">
                <a:latin typeface="Arial Regular" panose="020B0604020202020204" charset="0"/>
                <a:ea typeface="PingFang SC Semibold" panose="020B0400000000000000" charset="-122"/>
                <a:cs typeface="Arial Regular" panose="020B0604020202020204" charset="0"/>
              </a:rPr>
              <a:t>Importance of </a:t>
            </a:r>
            <a:r>
              <a:rPr lang="zh-CN" altLang="en-US" sz="1600" b="1" dirty="0">
                <a:solidFill>
                  <a:srgbClr val="C00000"/>
                </a:solidFill>
                <a:latin typeface="Arial Regular" panose="020B0604020202020204" charset="0"/>
                <a:ea typeface="PingFang SC Semibold" panose="020B0400000000000000" charset="-122"/>
                <a:cs typeface="Arial Regular" panose="020B0604020202020204" charset="0"/>
              </a:rPr>
              <a:t>computing power</a:t>
            </a:r>
            <a:endParaRPr lang="en-US" altLang="zh-CN" sz="1600" b="1" dirty="0">
              <a:solidFill>
                <a:srgbClr val="C00000"/>
              </a:solidFill>
              <a:latin typeface="Arial Regular" panose="020B0604020202020204" charset="0"/>
              <a:ea typeface="PingFang SC Semibold" panose="020B0400000000000000" charset="-122"/>
              <a:cs typeface="Arial Regular" panose="020B0604020202020204" charset="0"/>
            </a:endParaRPr>
          </a:p>
          <a:p>
            <a:r>
              <a:rPr lang="zh-CN" altLang="en-US" sz="1400" dirty="0">
                <a:latin typeface="Arial Regular" panose="020B0604020202020204" charset="0"/>
                <a:ea typeface="PingFang SC" panose="020B0400000000000000" charset="-122"/>
                <a:cs typeface="Arial Regular" panose="020B0604020202020204" charset="0"/>
              </a:rPr>
              <a:t>The salience of "GPU" as a central term points out the key role of high performance computing in modern research, especially in the training of deep learning models.</a:t>
            </a:r>
            <a:endParaRPr lang="zh-CN" altLang="en-US" sz="1400" dirty="0">
              <a:latin typeface="Arial Regular" panose="020B0604020202020204" charset="0"/>
              <a:ea typeface="PingFang SC" panose="020B0400000000000000" charset="-122"/>
              <a:cs typeface="Arial Regular" panose="020B0604020202020204" charset="0"/>
            </a:endParaRPr>
          </a:p>
          <a:p>
            <a:pPr indent="0">
              <a:buFont typeface="Wingdings" panose="05000000000000000000" charset="0"/>
              <a:buNone/>
            </a:pPr>
            <a:endParaRPr lang="zh-CN" altLang="en-US" sz="1400" dirty="0">
              <a:latin typeface="Arial Regular" panose="020B0604020202020204" charset="0"/>
              <a:ea typeface="PingFang SC Regular" panose="020B0400000000000000" charset="-122"/>
              <a:cs typeface="Arial Regular" panose="020B0604020202020204" charset="0"/>
            </a:endParaRPr>
          </a:p>
        </p:txBody>
      </p:sp>
      <p:sp>
        <p:nvSpPr>
          <p:cNvPr id="17" name="矩形 16"/>
          <p:cNvSpPr/>
          <p:nvPr/>
        </p:nvSpPr>
        <p:spPr>
          <a:xfrm>
            <a:off x="7782738" y="488969"/>
            <a:ext cx="3624012" cy="369332"/>
          </a:xfrm>
          <a:prstGeom prst="rect">
            <a:avLst/>
          </a:prstGeom>
        </p:spPr>
        <p:txBody>
          <a:bodyPr wrap="square">
            <a:spAutoFit/>
          </a:bodyPr>
          <a:lstStyle/>
          <a:p>
            <a:r>
              <a:rPr lang="en-US" altLang="zh-CN" dirty="0">
                <a:solidFill>
                  <a:srgbClr val="EC6712"/>
                </a:solidFill>
                <a:latin typeface="PingFang SC" panose="020B0400000000000000" charset="-122"/>
              </a:rPr>
              <a:t>Big Data Algorithms and Tech</a:t>
            </a:r>
            <a:r>
              <a:rPr lang="en-US" altLang="zh-CN" dirty="0">
                <a:latin typeface="PingFang SC" panose="020B0400000000000000" charset="-122"/>
              </a:rPr>
              <a:t>​</a:t>
            </a:r>
            <a:endParaRPr lang="zh-CN" altLang="en-US" dirty="0">
              <a:latin typeface="PingFang SC" panose="020B0400000000000000" charset="-122"/>
            </a:endParaRPr>
          </a:p>
        </p:txBody>
      </p:sp>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16753" t="15120" r="14017" b="15858"/>
          <a:stretch>
            <a:fillRect/>
          </a:stretch>
        </p:blipFill>
        <p:spPr>
          <a:xfrm>
            <a:off x="4222115" y="102870"/>
            <a:ext cx="8489315" cy="6709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 空心 1"/>
          <p:cNvSpPr>
            <a:spLocks noChangeAspect="1"/>
          </p:cNvSpPr>
          <p:nvPr/>
        </p:nvSpPr>
        <p:spPr>
          <a:xfrm>
            <a:off x="-2565242" y="-2347676"/>
            <a:ext cx="5130483" cy="5130812"/>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a:sym typeface="Arial" panose="020B0604020202020204"/>
            </a:endParaRPr>
          </a:p>
        </p:txBody>
      </p:sp>
      <p:sp>
        <p:nvSpPr>
          <p:cNvPr id="3" name="任意多边形: 形状 2"/>
          <p:cNvSpPr>
            <a:spLocks noChangeAspect="1"/>
          </p:cNvSpPr>
          <p:nvPr/>
        </p:nvSpPr>
        <p:spPr>
          <a:xfrm>
            <a:off x="9697558" y="-54619"/>
            <a:ext cx="12162074" cy="6877215"/>
          </a:xfrm>
          <a:custGeom>
            <a:avLst/>
            <a:gdLst>
              <a:gd name="connsiteX0" fmla="*/ 9753751 w 12162074"/>
              <a:gd name="connsiteY0" fmla="*/ 0 h 6877215"/>
              <a:gd name="connsiteX1" fmla="*/ 11288981 w 12162074"/>
              <a:gd name="connsiteY1" fmla="*/ 0 h 6877215"/>
              <a:gd name="connsiteX2" fmla="*/ 11428126 w 12162074"/>
              <a:gd name="connsiteY2" fmla="*/ 242011 h 6877215"/>
              <a:gd name="connsiteX3" fmla="*/ 12162074 w 12162074"/>
              <a:gd name="connsiteY3" fmla="*/ 3140781 h 6877215"/>
              <a:gd name="connsiteX4" fmla="*/ 10953987 w 12162074"/>
              <a:gd name="connsiteY4" fmla="*/ 6779397 h 6877215"/>
              <a:gd name="connsiteX5" fmla="*/ 10877122 w 12162074"/>
              <a:gd name="connsiteY5" fmla="*/ 6877215 h 6877215"/>
              <a:gd name="connsiteX6" fmla="*/ 9147607 w 12162074"/>
              <a:gd name="connsiteY6" fmla="*/ 6877215 h 6877215"/>
              <a:gd name="connsiteX7" fmla="*/ 9155638 w 12162074"/>
              <a:gd name="connsiteY7" fmla="*/ 6870903 h 6877215"/>
              <a:gd name="connsiteX8" fmla="*/ 10914610 w 12162074"/>
              <a:gd name="connsiteY8" fmla="*/ 3140781 h 6877215"/>
              <a:gd name="connsiteX9" fmla="*/ 9810857 w 12162074"/>
              <a:gd name="connsiteY9" fmla="*/ 65931 h 6877215"/>
              <a:gd name="connsiteX10" fmla="*/ 873093 w 12162074"/>
              <a:gd name="connsiteY10" fmla="*/ 0 h 6877215"/>
              <a:gd name="connsiteX11" fmla="*/ 2408323 w 12162074"/>
              <a:gd name="connsiteY11" fmla="*/ 0 h 6877215"/>
              <a:gd name="connsiteX12" fmla="*/ 2351217 w 12162074"/>
              <a:gd name="connsiteY12" fmla="*/ 65931 h 6877215"/>
              <a:gd name="connsiteX13" fmla="*/ 1247464 w 12162074"/>
              <a:gd name="connsiteY13" fmla="*/ 3140781 h 6877215"/>
              <a:gd name="connsiteX14" fmla="*/ 3006436 w 12162074"/>
              <a:gd name="connsiteY14" fmla="*/ 6870903 h 6877215"/>
              <a:gd name="connsiteX15" fmla="*/ 3014468 w 12162074"/>
              <a:gd name="connsiteY15" fmla="*/ 6877215 h 6877215"/>
              <a:gd name="connsiteX16" fmla="*/ 1284952 w 12162074"/>
              <a:gd name="connsiteY16" fmla="*/ 6877215 h 6877215"/>
              <a:gd name="connsiteX17" fmla="*/ 1208087 w 12162074"/>
              <a:gd name="connsiteY17" fmla="*/ 6779397 h 6877215"/>
              <a:gd name="connsiteX18" fmla="*/ 0 w 12162074"/>
              <a:gd name="connsiteY18" fmla="*/ 3140781 h 6877215"/>
              <a:gd name="connsiteX19" fmla="*/ 733949 w 12162074"/>
              <a:gd name="connsiteY19" fmla="*/ 242011 h 68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62074" h="6877215">
                <a:moveTo>
                  <a:pt x="9753751" y="0"/>
                </a:moveTo>
                <a:lnTo>
                  <a:pt x="11288981" y="0"/>
                </a:lnTo>
                <a:lnTo>
                  <a:pt x="11428126" y="242011"/>
                </a:lnTo>
                <a:cubicBezTo>
                  <a:pt x="11896198" y="1103709"/>
                  <a:pt x="12162074" y="2091194"/>
                  <a:pt x="12162074" y="3140781"/>
                </a:cubicBezTo>
                <a:cubicBezTo>
                  <a:pt x="12162074" y="4505245"/>
                  <a:pt x="11712743" y="5764755"/>
                  <a:pt x="10953987" y="6779397"/>
                </a:cubicBezTo>
                <a:lnTo>
                  <a:pt x="10877122" y="6877215"/>
                </a:lnTo>
                <a:lnTo>
                  <a:pt x="9147607" y="6877215"/>
                </a:lnTo>
                <a:lnTo>
                  <a:pt x="9155638" y="6870903"/>
                </a:lnTo>
                <a:cubicBezTo>
                  <a:pt x="10229887" y="5984283"/>
                  <a:pt x="10914610" y="4642502"/>
                  <a:pt x="10914610" y="3140781"/>
                </a:cubicBezTo>
                <a:cubicBezTo>
                  <a:pt x="10914610" y="1972776"/>
                  <a:pt x="10500395" y="901525"/>
                  <a:pt x="9810857" y="65931"/>
                </a:cubicBezTo>
                <a:close/>
                <a:moveTo>
                  <a:pt x="873093" y="0"/>
                </a:moveTo>
                <a:lnTo>
                  <a:pt x="2408323" y="0"/>
                </a:lnTo>
                <a:lnTo>
                  <a:pt x="2351217" y="65931"/>
                </a:lnTo>
                <a:cubicBezTo>
                  <a:pt x="1661680" y="901525"/>
                  <a:pt x="1247464" y="1972776"/>
                  <a:pt x="1247464" y="3140781"/>
                </a:cubicBezTo>
                <a:cubicBezTo>
                  <a:pt x="1247464" y="4642502"/>
                  <a:pt x="1932188" y="5984283"/>
                  <a:pt x="3006436" y="6870903"/>
                </a:cubicBezTo>
                <a:lnTo>
                  <a:pt x="3014468" y="6877215"/>
                </a:lnTo>
                <a:lnTo>
                  <a:pt x="1284952" y="6877215"/>
                </a:lnTo>
                <a:lnTo>
                  <a:pt x="1208087" y="6779397"/>
                </a:lnTo>
                <a:cubicBezTo>
                  <a:pt x="449331" y="5764755"/>
                  <a:pt x="0" y="4505245"/>
                  <a:pt x="0" y="3140781"/>
                </a:cubicBezTo>
                <a:cubicBezTo>
                  <a:pt x="0" y="2091194"/>
                  <a:pt x="265876" y="1103709"/>
                  <a:pt x="733949" y="242011"/>
                </a:cubicBezTo>
                <a:close/>
              </a:path>
            </a:pathLst>
          </a:cu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Arial" panose="020B0604020202020204"/>
              <a:ea typeface="微软雅黑"/>
              <a:sym typeface="Arial" panose="020B0604020202020204"/>
            </a:endParaRPr>
          </a:p>
        </p:txBody>
      </p:sp>
      <p:grpSp>
        <p:nvGrpSpPr>
          <p:cNvPr id="4" name="组合 3"/>
          <p:cNvGrpSpPr/>
          <p:nvPr/>
        </p:nvGrpSpPr>
        <p:grpSpPr>
          <a:xfrm>
            <a:off x="-883704" y="1545037"/>
            <a:ext cx="1891260" cy="1883963"/>
            <a:chOff x="95534" y="5186149"/>
            <a:chExt cx="1891260" cy="1883963"/>
          </a:xfrm>
        </p:grpSpPr>
        <p:cxnSp>
          <p:nvCxnSpPr>
            <p:cNvPr id="5" name="直接连接符 4"/>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3" name="椭圆 12"/>
          <p:cNvSpPr/>
          <p:nvPr/>
        </p:nvSpPr>
        <p:spPr>
          <a:xfrm>
            <a:off x="11255243" y="440688"/>
            <a:ext cx="392400" cy="390811"/>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sp>
        <p:nvSpPr>
          <p:cNvPr id="15" name="标题 44"/>
          <p:cNvSpPr txBox="1"/>
          <p:nvPr/>
        </p:nvSpPr>
        <p:spPr>
          <a:xfrm>
            <a:off x="1199548" y="3007644"/>
            <a:ext cx="10046821" cy="175323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6000" kern="0" spc="300" dirty="0">
                <a:solidFill>
                  <a:schemeClr val="bg2">
                    <a:lumMod val="25000"/>
                  </a:schemeClr>
                </a:solidFill>
                <a:latin typeface="Arial Bold" panose="020B0604020202020204" charset="0"/>
                <a:ea typeface="微软雅黑"/>
                <a:cs typeface="Arial Bold" panose="020B0604020202020204" charset="0"/>
                <a:sym typeface="Arial" panose="020B0604020202020204"/>
              </a:rPr>
              <a:t>Conclusion&amp;</a:t>
            </a:r>
            <a:endParaRPr lang="en-US" altLang="zh-CN" sz="6000" kern="0" spc="300" dirty="0">
              <a:solidFill>
                <a:schemeClr val="bg2">
                  <a:lumMod val="25000"/>
                </a:schemeClr>
              </a:solidFill>
              <a:latin typeface="Arial Bold" panose="020B0604020202020204" charset="0"/>
              <a:ea typeface="微软雅黑"/>
              <a:cs typeface="Arial Bold" panose="020B0604020202020204" charset="0"/>
              <a:sym typeface="Arial" panose="020B0604020202020204"/>
            </a:endParaRPr>
          </a:p>
          <a:p>
            <a:pPr marL="0" marR="0" lvl="0" indent="0" algn="l" defTabSz="914400" rtl="0" eaLnBrk="1" fontAlgn="auto" latinLnBrk="0" hangingPunct="1">
              <a:lnSpc>
                <a:spcPct val="90000"/>
              </a:lnSpc>
              <a:spcBef>
                <a:spcPct val="0"/>
              </a:spcBef>
              <a:spcAft>
                <a:spcPts val="0"/>
              </a:spcAft>
              <a:buClrTx/>
              <a:buSzTx/>
              <a:buFontTx/>
              <a:buNone/>
              <a:defRPr/>
            </a:pPr>
            <a:r>
              <a:rPr lang="en-US" altLang="zh-CN" sz="6000" kern="0" spc="300" dirty="0">
                <a:solidFill>
                  <a:schemeClr val="bg2">
                    <a:lumMod val="25000"/>
                  </a:schemeClr>
                </a:solidFill>
                <a:latin typeface="Arial Bold" panose="020B0604020202020204" charset="0"/>
                <a:ea typeface="微软雅黑"/>
                <a:cs typeface="Arial Bold" panose="020B0604020202020204" charset="0"/>
                <a:sym typeface="+mn-ea"/>
              </a:rPr>
              <a:t>Other Attempts</a:t>
            </a:r>
            <a:endParaRPr lang="en-US" altLang="zh-CN" sz="6000" kern="0" spc="300" dirty="0">
              <a:solidFill>
                <a:schemeClr val="bg2">
                  <a:lumMod val="25000"/>
                </a:schemeClr>
              </a:solidFill>
              <a:latin typeface="Arial Bold" panose="020B0604020202020204" charset="0"/>
              <a:ea typeface="微软雅黑"/>
              <a:cs typeface="Arial Bold" panose="020B0604020202020204" charset="0"/>
              <a:sym typeface="+mn-ea"/>
            </a:endParaRPr>
          </a:p>
        </p:txBody>
      </p:sp>
      <p:sp>
        <p:nvSpPr>
          <p:cNvPr id="16" name="Title 44_1"/>
          <p:cNvSpPr txBox="1"/>
          <p:nvPr/>
        </p:nvSpPr>
        <p:spPr>
          <a:xfrm>
            <a:off x="2260585" y="2194159"/>
            <a:ext cx="10117137" cy="75565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en-US" altLang="zh-CN" sz="4800" dirty="0">
                <a:solidFill>
                  <a:srgbClr val="EC6712"/>
                </a:solidFill>
                <a:latin typeface="Arial Bold" panose="020B0604020202020204" charset="0"/>
                <a:ea typeface="微软雅黑"/>
                <a:cs typeface="Arial Bold" panose="020B0604020202020204" charset="0"/>
                <a:sym typeface="Arial" panose="020B0604020202020204"/>
              </a:rPr>
              <a:t>PART FOUR</a:t>
            </a:r>
            <a:endParaRPr lang="en-US" altLang="zh-CN" sz="4800" dirty="0">
              <a:solidFill>
                <a:srgbClr val="EC6712"/>
              </a:solidFill>
              <a:latin typeface="Arial Bold" panose="020B0604020202020204" charset="0"/>
              <a:ea typeface="微软雅黑"/>
              <a:cs typeface="Arial Bold" panose="020B0604020202020204" charset="0"/>
              <a:sym typeface="Arial" panose="020B0604020202020204"/>
            </a:endParaRPr>
          </a:p>
        </p:txBody>
      </p:sp>
      <p:sp>
        <p:nvSpPr>
          <p:cNvPr id="19" name="椭圆 18"/>
          <p:cNvSpPr>
            <a:spLocks noChangeAspect="1"/>
          </p:cNvSpPr>
          <p:nvPr/>
        </p:nvSpPr>
        <p:spPr>
          <a:xfrm>
            <a:off x="7888988" y="6232747"/>
            <a:ext cx="1184494" cy="1179697"/>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grpSp>
        <p:nvGrpSpPr>
          <p:cNvPr id="20" name="组合 19"/>
          <p:cNvGrpSpPr/>
          <p:nvPr/>
        </p:nvGrpSpPr>
        <p:grpSpPr>
          <a:xfrm>
            <a:off x="11246370" y="1618395"/>
            <a:ext cx="1891260" cy="1883963"/>
            <a:chOff x="95534" y="5186149"/>
            <a:chExt cx="1891260" cy="1883963"/>
          </a:xfrm>
        </p:grpSpPr>
        <p:cxnSp>
          <p:nvCxnSpPr>
            <p:cNvPr id="21" name="直接连接符 20"/>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7778187" y="418729"/>
            <a:ext cx="2957362" cy="379924"/>
          </a:xfrm>
          <a:prstGeom prst="rect">
            <a:avLst/>
          </a:prstGeom>
        </p:spPr>
        <p:txBody>
          <a:bodyPr wrap="square">
            <a:spAutoFit/>
          </a:bodyPr>
          <a:lstStyle/>
          <a:p>
            <a:r>
              <a:rPr lang="en-US" altLang="zh-CN" dirty="0">
                <a:solidFill>
                  <a:srgbClr val="EC6712"/>
                </a:solidFill>
                <a:latin typeface="PingFang SC" panose="020B0400000000000000" charset="-122"/>
              </a:rPr>
              <a:t>Big Data Algorithms and Tech</a:t>
            </a:r>
            <a:r>
              <a:rPr lang="en-US" altLang="zh-CN" dirty="0">
                <a:latin typeface="PingFang SC" panose="020B0400000000000000" charset="-122"/>
              </a:rPr>
              <a:t>​</a:t>
            </a:r>
            <a:endParaRPr lang="zh-CN" altLang="en-US" dirty="0">
              <a:latin typeface="PingFang SC"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2" grpId="0" bldLvl="0" animBg="1"/>
      <p:bldP spid="3" grpId="0" bldLvl="0" animBg="1"/>
      <p:bldP spid="13" grpId="0" bldLvl="0" animBg="1"/>
      <p:bldP spid="15" grpId="0"/>
      <p:bldP spid="16" grpId="0"/>
      <p:bldP spid="1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4"/>
          <p:cNvSpPr txBox="1"/>
          <p:nvPr/>
        </p:nvSpPr>
        <p:spPr>
          <a:xfrm>
            <a:off x="957580" y="404495"/>
            <a:ext cx="3834130" cy="47815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algn="ctr"/>
            <a:r>
              <a:rPr lang="en-US" altLang="zh-CN" sz="280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Conclusion</a:t>
            </a:r>
            <a:endParaRPr lang="en-US" altLang="zh-CN" sz="280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endParaRPr>
          </a:p>
        </p:txBody>
      </p:sp>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563880" y="1301115"/>
            <a:ext cx="5919470" cy="398780"/>
          </a:xfrm>
          <a:prstGeom prst="rect">
            <a:avLst/>
          </a:prstGeom>
          <a:noFill/>
        </p:spPr>
        <p:txBody>
          <a:bodyPr wrap="square" rtlCol="0">
            <a:spAutoFit/>
          </a:bodyPr>
          <a:lstStyle/>
          <a:p>
            <a:pPr marL="285750" indent="-285750">
              <a:buFont typeface="Wingdings" panose="05000000000000000000" charset="0"/>
              <a:buChar char=""/>
            </a:pPr>
            <a:r>
              <a:rPr lang="en-US" sz="2000" b="1">
                <a:latin typeface="Arial Regular" panose="020B0604020202020204" charset="0"/>
                <a:ea typeface="PingFang SC Semibold" panose="020B0400000000000000" charset="-122"/>
                <a:cs typeface="Arial Regular" panose="020B0604020202020204" charset="0"/>
              </a:rPr>
              <a:t>Conclusion</a:t>
            </a:r>
            <a:endParaRPr lang="en-US" sz="2000" b="1">
              <a:latin typeface="Arial Regular" panose="020B0604020202020204" charset="0"/>
              <a:ea typeface="PingFang SC Semibold" panose="020B0400000000000000" charset="-122"/>
              <a:cs typeface="Arial Regular" panose="020B0604020202020204" charset="0"/>
            </a:endParaRPr>
          </a:p>
        </p:txBody>
      </p:sp>
      <p:pic>
        <p:nvPicPr>
          <p:cNvPr id="14" name="图片 13"/>
          <p:cNvPicPr>
            <a:picLocks noChangeAspect="1"/>
          </p:cNvPicPr>
          <p:nvPr/>
        </p:nvPicPr>
        <p:blipFill>
          <a:blip r:embed="rId1"/>
          <a:stretch>
            <a:fillRect/>
          </a:stretch>
        </p:blipFill>
        <p:spPr>
          <a:xfrm>
            <a:off x="2762813" y="930910"/>
            <a:ext cx="1275080" cy="978535"/>
          </a:xfrm>
          <a:prstGeom prst="rect">
            <a:avLst/>
          </a:prstGeom>
        </p:spPr>
      </p:pic>
      <p:sp>
        <p:nvSpPr>
          <p:cNvPr id="17" name="文本框 16"/>
          <p:cNvSpPr txBox="1"/>
          <p:nvPr/>
        </p:nvSpPr>
        <p:spPr>
          <a:xfrm>
            <a:off x="686435" y="1838960"/>
            <a:ext cx="11093450" cy="1318260"/>
          </a:xfrm>
          <a:prstGeom prst="rect">
            <a:avLst/>
          </a:prstGeom>
          <a:noFill/>
        </p:spPr>
        <p:txBody>
          <a:bodyPr wrap="square" rtlCol="0">
            <a:noAutofit/>
          </a:bodyPr>
          <a:lstStyle/>
          <a:p>
            <a:r>
              <a:rPr lang="en-US" altLang="zh-CN" sz="1600">
                <a:latin typeface="Arial Regular" panose="020B0604020202020204" charset="0"/>
                <a:ea typeface="PingFang SC Regular" panose="020B0400000000000000" charset="-122"/>
                <a:cs typeface="Arial Regular" panose="020B0604020202020204" charset="0"/>
              </a:rPr>
              <a:t>C</a:t>
            </a:r>
            <a:r>
              <a:rPr lang="zh-CN" altLang="en-US" sz="1600">
                <a:latin typeface="Arial Regular" panose="020B0604020202020204" charset="0"/>
                <a:ea typeface="PingFang SC Regular" panose="020B0400000000000000" charset="-122"/>
                <a:cs typeface="Arial Regular" panose="020B0604020202020204" charset="0"/>
              </a:rPr>
              <a:t>urrent computer science research focuses on the development of </a:t>
            </a:r>
            <a:r>
              <a:rPr lang="zh-CN" altLang="en-US" sz="1600" b="1">
                <a:latin typeface="Arial Regular" panose="020B0604020202020204" charset="0"/>
                <a:ea typeface="PingFang SC Semibold" panose="020B0400000000000000" charset="-122"/>
                <a:cs typeface="Arial Regular" panose="020B0604020202020204" charset="0"/>
              </a:rPr>
              <a:t>deep learning and explores advanced techniques and algorithms</a:t>
            </a:r>
            <a:r>
              <a:rPr lang="zh-CN" altLang="en-US" sz="1600">
                <a:latin typeface="Arial Regular" panose="020B0604020202020204" charset="0"/>
                <a:ea typeface="PingFang SC Regular" panose="020B0400000000000000" charset="-122"/>
                <a:cs typeface="Arial Regular" panose="020B0604020202020204" charset="0"/>
              </a:rPr>
              <a:t> within the broad field of machine learning.</a:t>
            </a:r>
            <a:endParaRPr lang="zh-CN" altLang="en-US" sz="1600">
              <a:latin typeface="Arial Regular" panose="020B0604020202020204" charset="0"/>
              <a:ea typeface="PingFang SC Regular" panose="020B0400000000000000" charset="-122"/>
              <a:cs typeface="Arial Regular" panose="020B0604020202020204" charset="0"/>
            </a:endParaRPr>
          </a:p>
        </p:txBody>
      </p:sp>
      <p:sp>
        <p:nvSpPr>
          <p:cNvPr id="18" name="文本框 17"/>
          <p:cNvSpPr txBox="1"/>
          <p:nvPr/>
        </p:nvSpPr>
        <p:spPr>
          <a:xfrm>
            <a:off x="623570" y="3296285"/>
            <a:ext cx="5919470" cy="398780"/>
          </a:xfrm>
          <a:prstGeom prst="rect">
            <a:avLst/>
          </a:prstGeom>
          <a:noFill/>
        </p:spPr>
        <p:txBody>
          <a:bodyPr wrap="square" rtlCol="0">
            <a:spAutoFit/>
          </a:bodyPr>
          <a:lstStyle/>
          <a:p>
            <a:pPr marL="285750" indent="-285750">
              <a:buFont typeface="Wingdings" panose="05000000000000000000" charset="0"/>
              <a:buChar char=""/>
            </a:pPr>
            <a:r>
              <a:rPr lang="en-US" sz="2000" b="1">
                <a:latin typeface="Arial Regular" panose="020B0604020202020204" charset="0"/>
                <a:ea typeface="PingFang SC Semibold" panose="020B0400000000000000" charset="-122"/>
                <a:cs typeface="Arial Regular" panose="020B0604020202020204" charset="0"/>
              </a:rPr>
              <a:t>Practical significance</a:t>
            </a:r>
            <a:endParaRPr lang="en-US" sz="2000" b="1">
              <a:latin typeface="Arial Regular" panose="020B0604020202020204" charset="0"/>
              <a:ea typeface="PingFang SC Semibold" panose="020B0400000000000000" charset="-122"/>
              <a:cs typeface="Arial Regular" panose="020B0604020202020204" charset="0"/>
            </a:endParaRPr>
          </a:p>
        </p:txBody>
      </p:sp>
      <p:sp>
        <p:nvSpPr>
          <p:cNvPr id="19" name="文本框 18"/>
          <p:cNvSpPr txBox="1"/>
          <p:nvPr/>
        </p:nvSpPr>
        <p:spPr>
          <a:xfrm>
            <a:off x="746125" y="3834130"/>
            <a:ext cx="10783570" cy="1318260"/>
          </a:xfrm>
          <a:prstGeom prst="rect">
            <a:avLst/>
          </a:prstGeom>
          <a:noFill/>
        </p:spPr>
        <p:txBody>
          <a:bodyPr wrap="square" rtlCol="0">
            <a:noAutofit/>
          </a:bodyPr>
          <a:lstStyle/>
          <a:p>
            <a:r>
              <a:rPr lang="zh-CN" altLang="en-US" sz="1600" b="1">
                <a:latin typeface="Arial Regular" panose="020B0604020202020204" charset="0"/>
                <a:ea typeface="PingFang SC Semibold" panose="020B0400000000000000" charset="-122"/>
                <a:cs typeface="Arial Regular" panose="020B0604020202020204" charset="0"/>
              </a:rPr>
              <a:t>Research Direction Guidance:</a:t>
            </a:r>
            <a:endParaRPr lang="zh-CN" altLang="en-US" sz="1600" b="1">
              <a:latin typeface="Arial Regular" panose="020B0604020202020204" charset="0"/>
              <a:ea typeface="PingFang SC Semibold" panose="020B0400000000000000" charset="-122"/>
              <a:cs typeface="Arial Regular" panose="020B0604020202020204" charset="0"/>
            </a:endParaRPr>
          </a:p>
          <a:p>
            <a:r>
              <a:rPr sz="1600">
                <a:latin typeface="Arial Regular" panose="020B0604020202020204" charset="0"/>
                <a:ea typeface="PingFang SC Regular" panose="020B0400000000000000" charset="-122"/>
                <a:cs typeface="Arial Regular" panose="020B0604020202020204" charset="0"/>
              </a:rPr>
              <a:t>Understanding the current focus areas in computer science can direct </a:t>
            </a:r>
            <a:r>
              <a:rPr lang="en-US" sz="1600">
                <a:latin typeface="Arial Regular" panose="020B0604020202020204" charset="0"/>
                <a:ea typeface="PingFang SC Regular" panose="020B0400000000000000" charset="-122"/>
                <a:cs typeface="Arial Regular" panose="020B0604020202020204" charset="0"/>
              </a:rPr>
              <a:t>ou</a:t>
            </a:r>
            <a:r>
              <a:rPr sz="1600">
                <a:latin typeface="Arial Regular" panose="020B0604020202020204" charset="0"/>
                <a:ea typeface="PingFang SC Regular" panose="020B0400000000000000" charset="-122"/>
                <a:cs typeface="Arial Regular" panose="020B0604020202020204" charset="0"/>
              </a:rPr>
              <a:t>r future research or studies</a:t>
            </a:r>
            <a:r>
              <a:rPr lang="en-US" sz="1600">
                <a:latin typeface="Arial Regular" panose="020B0604020202020204" charset="0"/>
                <a:ea typeface="PingFang SC Regular" panose="020B0400000000000000" charset="-122"/>
                <a:cs typeface="Arial Regular" panose="020B0604020202020204" charset="0"/>
              </a:rPr>
              <a:t>.</a:t>
            </a:r>
            <a:endParaRPr lang="en-US" sz="1600">
              <a:latin typeface="Arial Regular" panose="020B0604020202020204" charset="0"/>
              <a:ea typeface="PingFang SC Regular" panose="020B0400000000000000" charset="-122"/>
              <a:cs typeface="Arial Regular" panose="020B0604020202020204" charset="0"/>
            </a:endParaRPr>
          </a:p>
          <a:p>
            <a:endParaRPr lang="en-US" sz="1600" b="1">
              <a:latin typeface="Arial Regular" panose="020B0604020202020204" charset="0"/>
              <a:ea typeface="PingFang SC Regular" panose="020B0400000000000000" charset="-122"/>
              <a:cs typeface="Arial Regular" panose="020B0604020202020204" charset="0"/>
            </a:endParaRPr>
          </a:p>
          <a:p>
            <a:r>
              <a:rPr lang="en-US" sz="1600" b="1">
                <a:latin typeface="Arial Regular" panose="020B0604020202020204" charset="0"/>
                <a:ea typeface="PingFang SC Semibold" panose="020B0400000000000000" charset="-122"/>
                <a:cs typeface="Arial Regular" panose="020B0604020202020204" charset="0"/>
              </a:rPr>
              <a:t>Career Planning:</a:t>
            </a:r>
            <a:endParaRPr lang="en-US" sz="1600" b="1">
              <a:latin typeface="Arial Regular" panose="020B0604020202020204" charset="0"/>
              <a:ea typeface="PingFang SC Semibold" panose="020B0400000000000000" charset="-122"/>
              <a:cs typeface="Arial Regular" panose="020B0604020202020204" charset="0"/>
            </a:endParaRPr>
          </a:p>
          <a:p>
            <a:r>
              <a:rPr lang="en-US" sz="1600">
                <a:latin typeface="Arial Regular" panose="020B0604020202020204" charset="0"/>
                <a:ea typeface="PingFang SC" panose="020B0400000000000000" charset="-122"/>
                <a:cs typeface="Arial Regular" panose="020B0604020202020204" charset="0"/>
              </a:rPr>
              <a:t>Knowledge of these key technological areas can inform our career planning, especially if we are considering entering a tech-intensive industry or expanding our skill set to meet the demands of the future job market.</a:t>
            </a:r>
            <a:endParaRPr lang="en-US" sz="1600">
              <a:latin typeface="Arial Regular" panose="020B0604020202020204" charset="0"/>
              <a:ea typeface="PingFang SC" panose="020B0400000000000000" charset="-122"/>
              <a:cs typeface="Arial Regular" panose="020B0604020202020204" charset="0"/>
            </a:endParaRPr>
          </a:p>
        </p:txBody>
      </p:sp>
      <p:pic>
        <p:nvPicPr>
          <p:cNvPr id="20" name="图片 19"/>
          <p:cNvPicPr>
            <a:picLocks noChangeAspect="1"/>
          </p:cNvPicPr>
          <p:nvPr/>
        </p:nvPicPr>
        <p:blipFill>
          <a:blip r:embed="rId2"/>
          <a:stretch>
            <a:fillRect/>
          </a:stretch>
        </p:blipFill>
        <p:spPr>
          <a:xfrm>
            <a:off x="3844925" y="2865755"/>
            <a:ext cx="1483360" cy="1139825"/>
          </a:xfrm>
          <a:prstGeom prst="rect">
            <a:avLst/>
          </a:prstGeom>
        </p:spPr>
      </p:pic>
      <p:sp>
        <p:nvSpPr>
          <p:cNvPr id="21" name="矩形 20"/>
          <p:cNvSpPr/>
          <p:nvPr/>
        </p:nvSpPr>
        <p:spPr>
          <a:xfrm>
            <a:off x="7400292" y="418729"/>
            <a:ext cx="3653531" cy="369332"/>
          </a:xfrm>
          <a:prstGeom prst="rect">
            <a:avLst/>
          </a:prstGeom>
        </p:spPr>
        <p:txBody>
          <a:bodyPr wrap="square">
            <a:spAutoFit/>
          </a:bodyPr>
          <a:lstStyle/>
          <a:p>
            <a:r>
              <a:rPr lang="en-US" altLang="zh-CN" dirty="0">
                <a:solidFill>
                  <a:srgbClr val="EC6712"/>
                </a:solidFill>
                <a:latin typeface="Arial Regular" panose="020B0604020202020204" charset="0"/>
                <a:cs typeface="Arial Regular" panose="020B0604020202020204" charset="0"/>
              </a:rPr>
              <a:t>Big Data Algorithms and Tech</a:t>
            </a:r>
            <a:r>
              <a:rPr lang="en-US" altLang="zh-CN" dirty="0">
                <a:latin typeface="Arial Regular" panose="020B0604020202020204" charset="0"/>
                <a:cs typeface="Arial Regular" panose="020B0604020202020204" charset="0"/>
              </a:rPr>
              <a:t>​</a:t>
            </a:r>
            <a:endParaRPr lang="zh-CN" altLang="en-US" dirty="0">
              <a:latin typeface="Arial Regular" panose="020B0604020202020204" charset="0"/>
              <a:cs typeface="Arial Regular"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2" name="圆: 空心 11"/>
          <p:cNvSpPr>
            <a:spLocks noChangeAspect="1"/>
          </p:cNvSpPr>
          <p:nvPr/>
        </p:nvSpPr>
        <p:spPr>
          <a:xfrm>
            <a:off x="9800959" y="3867150"/>
            <a:ext cx="5266904" cy="5267242"/>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Regular" panose="020B0604020202020204" charset="0"/>
              <a:ea typeface="微软雅黑"/>
              <a:cs typeface="Arial Regular" panose="020B0604020202020204" charset="0"/>
              <a:sym typeface="Arial" panose="020B0604020202020204"/>
            </a:endParaRPr>
          </a:p>
        </p:txBody>
      </p:sp>
      <p:sp>
        <p:nvSpPr>
          <p:cNvPr id="2" name="文本框 1"/>
          <p:cNvSpPr txBox="1"/>
          <p:nvPr/>
        </p:nvSpPr>
        <p:spPr>
          <a:xfrm>
            <a:off x="1082040" y="404495"/>
            <a:ext cx="4064000" cy="583565"/>
          </a:xfrm>
          <a:prstGeom prst="rect">
            <a:avLst/>
          </a:prstGeom>
          <a:noFill/>
        </p:spPr>
        <p:txBody>
          <a:bodyPr wrap="square" rtlCol="0">
            <a:spAutoFit/>
          </a:bodyPr>
          <a:lstStyle/>
          <a:p>
            <a:r>
              <a:rPr lang="en-US" altLang="zh-CN" sz="3200" b="1">
                <a:latin typeface="Arial Regular" panose="020B0604020202020204" charset="0"/>
                <a:ea typeface="PingFang SC Semibold" panose="020B0400000000000000" charset="-122"/>
                <a:cs typeface="Arial Regular" panose="020B0604020202020204" charset="0"/>
              </a:rPr>
              <a:t>Other Attempts</a:t>
            </a:r>
            <a:endParaRPr lang="en-US" altLang="zh-CN" sz="3200" b="1">
              <a:latin typeface="Arial Regular" panose="020B0604020202020204" charset="0"/>
              <a:ea typeface="PingFang SC Semibold" panose="020B0400000000000000" charset="-122"/>
              <a:cs typeface="Arial Regular" panose="020B0604020202020204" charset="0"/>
            </a:endParaRPr>
          </a:p>
        </p:txBody>
      </p:sp>
      <p:sp>
        <p:nvSpPr>
          <p:cNvPr id="37" name="文本框 36"/>
          <p:cNvSpPr txBox="1"/>
          <p:nvPr/>
        </p:nvSpPr>
        <p:spPr>
          <a:xfrm>
            <a:off x="858520" y="1308100"/>
            <a:ext cx="9309100" cy="368300"/>
          </a:xfrm>
          <a:prstGeom prst="rect">
            <a:avLst/>
          </a:prstGeom>
          <a:noFill/>
        </p:spPr>
        <p:txBody>
          <a:bodyPr wrap="square" rtlCol="0">
            <a:spAutoFit/>
          </a:bodyPr>
          <a:lstStyle/>
          <a:p>
            <a:pPr marL="285750" indent="-285750">
              <a:buFont typeface="Wingdings" panose="05000000000000000000" charset="0"/>
              <a:buChar char=""/>
            </a:pPr>
            <a:r>
              <a:rPr lang="en-US" altLang="zh-CN" b="1">
                <a:latin typeface="Arial Regular" panose="020B0604020202020204" charset="0"/>
                <a:ea typeface="PingFang SC Semibold" panose="020B0400000000000000" charset="-122"/>
                <a:cs typeface="Arial Regular" panose="020B0604020202020204" charset="0"/>
              </a:rPr>
              <a:t>D</a:t>
            </a:r>
            <a:r>
              <a:rPr lang="zh-CN" altLang="en-US" b="1">
                <a:latin typeface="Arial Regular" panose="020B0604020202020204" charset="0"/>
                <a:ea typeface="PingFang SC Semibold" panose="020B0400000000000000" charset="-122"/>
                <a:cs typeface="Arial Regular" panose="020B0604020202020204" charset="0"/>
              </a:rPr>
              <a:t>ata preprocessing approach using UDFs (User-Defined Functions) in Pig</a:t>
            </a:r>
            <a:endParaRPr lang="zh-CN" altLang="en-US" b="1">
              <a:latin typeface="Arial Regular" panose="020B0604020202020204" charset="0"/>
              <a:ea typeface="PingFang SC Semibold" panose="020B0400000000000000" charset="-122"/>
              <a:cs typeface="Arial Regular" panose="020B0604020202020204" charset="0"/>
            </a:endParaRPr>
          </a:p>
        </p:txBody>
      </p:sp>
      <p:cxnSp>
        <p:nvCxnSpPr>
          <p:cNvPr id="40" name="直接箭头连接符 39"/>
          <p:cNvCxnSpPr/>
          <p:nvPr/>
        </p:nvCxnSpPr>
        <p:spPr>
          <a:xfrm>
            <a:off x="2938780" y="2475230"/>
            <a:ext cx="0" cy="26860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42" name="圆角矩形 41"/>
          <p:cNvSpPr/>
          <p:nvPr/>
        </p:nvSpPr>
        <p:spPr>
          <a:xfrm>
            <a:off x="858520" y="1996440"/>
            <a:ext cx="3999230" cy="434975"/>
          </a:xfrm>
          <a:prstGeom prst="round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a:solidFill>
                  <a:schemeClr val="tx1"/>
                </a:solidFill>
                <a:latin typeface="Arial Regular" panose="020B0604020202020204" charset="0"/>
                <a:ea typeface="PingFang SC Regular" panose="020B0400000000000000" charset="-122"/>
                <a:cs typeface="Arial Regular" panose="020B0604020202020204" charset="0"/>
                <a:sym typeface="+mn-ea"/>
              </a:rPr>
              <a:t>Create the pig script process_data.pig</a:t>
            </a:r>
            <a:endParaRPr lang="zh-CN" altLang="en-US" sz="1600">
              <a:solidFill>
                <a:schemeClr val="tx1"/>
              </a:solidFill>
              <a:latin typeface="Arial Regular" panose="020B0604020202020204" charset="0"/>
              <a:ea typeface="PingFang SC Regular" panose="020B0400000000000000" charset="-122"/>
              <a:cs typeface="Arial Regular" panose="020B0604020202020204" charset="0"/>
              <a:sym typeface="+mn-ea"/>
            </a:endParaRPr>
          </a:p>
        </p:txBody>
      </p:sp>
      <p:sp>
        <p:nvSpPr>
          <p:cNvPr id="43" name="圆角矩形 42"/>
          <p:cNvSpPr/>
          <p:nvPr/>
        </p:nvSpPr>
        <p:spPr>
          <a:xfrm>
            <a:off x="1162050" y="2787650"/>
            <a:ext cx="3554095" cy="583565"/>
          </a:xfrm>
          <a:prstGeom prst="round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b="1">
                <a:solidFill>
                  <a:schemeClr val="tx1"/>
                </a:solidFill>
                <a:latin typeface="Arial Regular" panose="020B0604020202020204" charset="0"/>
                <a:ea typeface="PingFang SC Semibold" panose="020B0400000000000000" charset="-122"/>
                <a:cs typeface="Arial Regular" panose="020B0604020202020204" charset="0"/>
                <a:sym typeface="+mn-ea"/>
              </a:rPr>
              <a:t>U</a:t>
            </a:r>
            <a:r>
              <a:rPr lang="en-US" altLang="zh-CN" sz="1600" b="1">
                <a:solidFill>
                  <a:schemeClr val="tx1"/>
                </a:solidFill>
                <a:latin typeface="Arial Regular" panose="020B0604020202020204" charset="0"/>
                <a:ea typeface="PingFang SC Semibold" panose="020B0400000000000000" charset="-122"/>
                <a:cs typeface="Arial Regular" panose="020B0604020202020204" charset="0"/>
                <a:sym typeface="+mn-ea"/>
              </a:rPr>
              <a:t>DFs</a:t>
            </a:r>
            <a:r>
              <a:rPr lang="zh-CN" altLang="en-US" sz="1600" b="1">
                <a:solidFill>
                  <a:schemeClr val="tx1"/>
                </a:solidFill>
                <a:latin typeface="Arial Regular" panose="020B0604020202020204" charset="0"/>
                <a:ea typeface="PingFang SC Semibold" panose="020B0400000000000000" charset="-122"/>
                <a:cs typeface="Arial Regular" panose="020B0604020202020204" charset="0"/>
                <a:sym typeface="+mn-ea"/>
              </a:rPr>
              <a:t> </a:t>
            </a:r>
            <a:r>
              <a:rPr lang="zh-CN" altLang="en-US" sz="1600">
                <a:solidFill>
                  <a:schemeClr val="tx1"/>
                </a:solidFill>
                <a:latin typeface="Arial Regular" panose="020B0604020202020204" charset="0"/>
                <a:ea typeface="PingFang SC Regular" panose="020B0400000000000000" charset="-122"/>
                <a:cs typeface="Arial Regular" panose="020B0604020202020204" charset="0"/>
                <a:sym typeface="+mn-ea"/>
              </a:rPr>
              <a:t>are created to perform text processing</a:t>
            </a:r>
            <a:endParaRPr lang="zh-CN" altLang="en-US" sz="1600">
              <a:solidFill>
                <a:schemeClr val="tx1"/>
              </a:solidFill>
              <a:latin typeface="Arial Regular" panose="020B0604020202020204" charset="0"/>
              <a:ea typeface="PingFang SC Regular" panose="020B0400000000000000" charset="-122"/>
              <a:cs typeface="Arial Regular" panose="020B0604020202020204" charset="0"/>
              <a:sym typeface="+mn-ea"/>
            </a:endParaRPr>
          </a:p>
        </p:txBody>
      </p:sp>
      <p:cxnSp>
        <p:nvCxnSpPr>
          <p:cNvPr id="44" name="直接箭头连接符 43"/>
          <p:cNvCxnSpPr/>
          <p:nvPr/>
        </p:nvCxnSpPr>
        <p:spPr>
          <a:xfrm>
            <a:off x="2938780" y="3413125"/>
            <a:ext cx="0" cy="26860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圆角矩形 44"/>
          <p:cNvSpPr/>
          <p:nvPr/>
        </p:nvSpPr>
        <p:spPr>
          <a:xfrm>
            <a:off x="1162050" y="3727450"/>
            <a:ext cx="3554095" cy="583565"/>
          </a:xfrm>
          <a:prstGeom prst="round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sz="1600">
                <a:solidFill>
                  <a:schemeClr val="tx1"/>
                </a:solidFill>
                <a:latin typeface="Arial Regular" panose="020B0604020202020204" charset="0"/>
                <a:ea typeface="PingFang SC Regular" panose="020B0400000000000000" charset="-122"/>
                <a:cs typeface="Arial Regular" panose="020B0604020202020204" charset="0"/>
                <a:sym typeface="+mn-ea"/>
              </a:rPr>
              <a:t>Download the </a:t>
            </a:r>
            <a:r>
              <a:rPr sz="1600" b="1">
                <a:solidFill>
                  <a:schemeClr val="tx1"/>
                </a:solidFill>
                <a:latin typeface="Arial Regular" panose="020B0604020202020204" charset="0"/>
                <a:ea typeface="PingFang SC Semibold" panose="020B0400000000000000" charset="-122"/>
                <a:cs typeface="Arial Regular" panose="020B0604020202020204" charset="0"/>
                <a:sym typeface="+mn-ea"/>
              </a:rPr>
              <a:t>snowball library</a:t>
            </a:r>
            <a:r>
              <a:rPr sz="1600">
                <a:solidFill>
                  <a:schemeClr val="tx1"/>
                </a:solidFill>
                <a:latin typeface="Arial Regular" panose="020B0604020202020204" charset="0"/>
                <a:ea typeface="PingFang SC Regular" panose="020B0400000000000000" charset="-122"/>
                <a:cs typeface="Arial Regular" panose="020B0604020202020204" charset="0"/>
                <a:sym typeface="+mn-ea"/>
              </a:rPr>
              <a:t> for stemming</a:t>
            </a:r>
            <a:endParaRPr sz="1600">
              <a:solidFill>
                <a:schemeClr val="tx1"/>
              </a:solidFill>
              <a:latin typeface="Arial Regular" panose="020B0604020202020204" charset="0"/>
              <a:ea typeface="PingFang SC Regular" panose="020B0400000000000000" charset="-122"/>
              <a:cs typeface="Arial Regular" panose="020B0604020202020204" charset="0"/>
              <a:sym typeface="+mn-ea"/>
            </a:endParaRPr>
          </a:p>
        </p:txBody>
      </p:sp>
      <p:cxnSp>
        <p:nvCxnSpPr>
          <p:cNvPr id="47" name="直接箭头连接符 46"/>
          <p:cNvCxnSpPr/>
          <p:nvPr/>
        </p:nvCxnSpPr>
        <p:spPr>
          <a:xfrm>
            <a:off x="2938780" y="4356735"/>
            <a:ext cx="0" cy="26860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圆角矩形 47"/>
          <p:cNvSpPr/>
          <p:nvPr/>
        </p:nvSpPr>
        <p:spPr>
          <a:xfrm>
            <a:off x="1473200" y="4663440"/>
            <a:ext cx="2931160" cy="434975"/>
          </a:xfrm>
          <a:prstGeom prst="round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sz="1600">
                <a:solidFill>
                  <a:schemeClr val="tx1"/>
                </a:solidFill>
                <a:latin typeface="Arial Regular" panose="020B0604020202020204" charset="0"/>
                <a:ea typeface="PingFang SC Regular" panose="020B0400000000000000" charset="-122"/>
                <a:cs typeface="Arial Regular" panose="020B0604020202020204" charset="0"/>
                <a:sym typeface="+mn-ea"/>
              </a:rPr>
              <a:t>Environment configuration</a:t>
            </a:r>
            <a:endParaRPr sz="1600">
              <a:solidFill>
                <a:schemeClr val="tx1"/>
              </a:solidFill>
              <a:latin typeface="Arial Regular" panose="020B0604020202020204" charset="0"/>
              <a:ea typeface="PingFang SC Regular" panose="020B0400000000000000" charset="-122"/>
              <a:cs typeface="Arial Regular" panose="020B0604020202020204" charset="0"/>
              <a:sym typeface="+mn-ea"/>
            </a:endParaRPr>
          </a:p>
        </p:txBody>
      </p:sp>
      <p:pic>
        <p:nvPicPr>
          <p:cNvPr id="51" name="图片 50"/>
          <p:cNvPicPr>
            <a:picLocks noChangeAspect="1"/>
          </p:cNvPicPr>
          <p:nvPr/>
        </p:nvPicPr>
        <p:blipFill>
          <a:blip r:embed="rId1"/>
          <a:stretch>
            <a:fillRect/>
          </a:stretch>
        </p:blipFill>
        <p:spPr>
          <a:xfrm>
            <a:off x="5223510" y="3413125"/>
            <a:ext cx="5066665" cy="1036955"/>
          </a:xfrm>
          <a:prstGeom prst="rect">
            <a:avLst/>
          </a:prstGeom>
        </p:spPr>
      </p:pic>
      <p:pic>
        <p:nvPicPr>
          <p:cNvPr id="52" name="图片 51"/>
          <p:cNvPicPr>
            <a:picLocks noChangeAspect="1"/>
          </p:cNvPicPr>
          <p:nvPr/>
        </p:nvPicPr>
        <p:blipFill>
          <a:blip r:embed="rId2"/>
          <a:stretch>
            <a:fillRect/>
          </a:stretch>
        </p:blipFill>
        <p:spPr>
          <a:xfrm>
            <a:off x="5223510" y="1855470"/>
            <a:ext cx="5266055" cy="1557655"/>
          </a:xfrm>
          <a:prstGeom prst="rect">
            <a:avLst/>
          </a:prstGeom>
        </p:spPr>
      </p:pic>
      <p:pic>
        <p:nvPicPr>
          <p:cNvPr id="53" name="图片 52"/>
          <p:cNvPicPr>
            <a:picLocks noChangeAspect="1"/>
          </p:cNvPicPr>
          <p:nvPr/>
        </p:nvPicPr>
        <p:blipFill>
          <a:blip r:embed="rId3"/>
          <a:stretch>
            <a:fillRect/>
          </a:stretch>
        </p:blipFill>
        <p:spPr>
          <a:xfrm>
            <a:off x="472440" y="5170805"/>
            <a:ext cx="1529715" cy="1435100"/>
          </a:xfrm>
          <a:prstGeom prst="rect">
            <a:avLst/>
          </a:prstGeom>
        </p:spPr>
      </p:pic>
      <p:sp>
        <p:nvSpPr>
          <p:cNvPr id="54" name="文本框 53"/>
          <p:cNvSpPr txBox="1"/>
          <p:nvPr/>
        </p:nvSpPr>
        <p:spPr>
          <a:xfrm>
            <a:off x="2092960" y="5360035"/>
            <a:ext cx="9063355" cy="1285875"/>
          </a:xfrm>
          <a:prstGeom prst="rect">
            <a:avLst/>
          </a:prstGeom>
          <a:noFill/>
        </p:spPr>
        <p:txBody>
          <a:bodyPr wrap="square" rtlCol="0">
            <a:noAutofit/>
          </a:bodyPr>
          <a:lstStyle/>
          <a:p>
            <a:r>
              <a:rPr lang="zh-CN" altLang="en-US">
                <a:latin typeface="Arial Regular" panose="020B0604020202020204" charset="0"/>
                <a:ea typeface="PingFang SC Regular" panose="020B0400000000000000" charset="-122"/>
                <a:cs typeface="Arial Regular" panose="020B0604020202020204" charset="0"/>
              </a:rPr>
              <a:t>However, the program </a:t>
            </a:r>
            <a:r>
              <a:rPr lang="zh-CN" altLang="en-US" b="1">
                <a:solidFill>
                  <a:srgbClr val="C00000"/>
                </a:solidFill>
                <a:latin typeface="Arial Regular" panose="020B0604020202020204" charset="0"/>
                <a:ea typeface="PingFang SC Semibold" panose="020B0400000000000000" charset="-122"/>
                <a:cs typeface="Arial Regular" panose="020B0604020202020204" charset="0"/>
              </a:rPr>
              <a:t>kept throwing an error</a:t>
            </a:r>
            <a:r>
              <a:rPr lang="zh-CN" altLang="en-US">
                <a:latin typeface="Arial Regular" panose="020B0604020202020204" charset="0"/>
                <a:ea typeface="PingFang SC Regular" panose="020B0400000000000000" charset="-122"/>
                <a:cs typeface="Arial Regular" panose="020B0604020202020204" charset="0"/>
              </a:rPr>
              <a:t> (ERROR 1070: Could not resolve myudfs.CleanText using imports: [...]), and despite our attempts with various methods to resolve it, we were unsuccessful. </a:t>
            </a:r>
            <a:endParaRPr lang="zh-CN" altLang="en-US">
              <a:latin typeface="Arial Regular" panose="020B0604020202020204" charset="0"/>
              <a:ea typeface="PingFang SC Regular" panose="020B0400000000000000" charset="-122"/>
              <a:cs typeface="Arial Regular" panose="020B0604020202020204" charset="0"/>
            </a:endParaRPr>
          </a:p>
          <a:p>
            <a:r>
              <a:rPr lang="zh-CN" altLang="en-US">
                <a:latin typeface="Arial Regular" panose="020B0604020202020204" charset="0"/>
                <a:ea typeface="PingFang SC Regular" panose="020B0400000000000000" charset="-122"/>
                <a:cs typeface="Arial Regular" panose="020B0604020202020204" charset="0"/>
              </a:rPr>
              <a:t>This led us to switch to a </a:t>
            </a:r>
            <a:r>
              <a:rPr lang="zh-CN" altLang="en-US" b="1">
                <a:latin typeface="Arial Regular" panose="020B0604020202020204" charset="0"/>
                <a:ea typeface="PingFang SC Semibold" panose="020B0400000000000000" charset="-122"/>
                <a:cs typeface="Arial Regular" panose="020B0604020202020204" charset="0"/>
              </a:rPr>
              <a:t>Hadoop-based Spark solution.</a:t>
            </a:r>
            <a:endParaRPr lang="zh-CN" altLang="en-US" b="1">
              <a:latin typeface="Arial Regular" panose="020B0604020202020204" charset="0"/>
              <a:ea typeface="PingFang SC Semibold" panose="020B0400000000000000" charset="-122"/>
              <a:cs typeface="Arial Regular" panose="020B0604020202020204" charset="0"/>
            </a:endParaRPr>
          </a:p>
        </p:txBody>
      </p:sp>
      <p:pic>
        <p:nvPicPr>
          <p:cNvPr id="55" name="图片 54"/>
          <p:cNvPicPr>
            <a:picLocks noChangeAspect="1"/>
          </p:cNvPicPr>
          <p:nvPr/>
        </p:nvPicPr>
        <p:blipFill>
          <a:blip r:embed="rId4"/>
          <a:stretch>
            <a:fillRect/>
          </a:stretch>
        </p:blipFill>
        <p:spPr>
          <a:xfrm>
            <a:off x="10685145" y="5582920"/>
            <a:ext cx="1416050" cy="1275080"/>
          </a:xfrm>
          <a:prstGeom prst="rect">
            <a:avLst/>
          </a:prstGeom>
        </p:spPr>
      </p:pic>
      <p:sp>
        <p:nvSpPr>
          <p:cNvPr id="26" name="矩形 25"/>
          <p:cNvSpPr/>
          <p:nvPr/>
        </p:nvSpPr>
        <p:spPr>
          <a:xfrm>
            <a:off x="7778187" y="418729"/>
            <a:ext cx="2957362" cy="379924"/>
          </a:xfrm>
          <a:prstGeom prst="rect">
            <a:avLst/>
          </a:prstGeom>
        </p:spPr>
        <p:txBody>
          <a:bodyPr wrap="square">
            <a:spAutoFit/>
          </a:bodyPr>
          <a:lstStyle/>
          <a:p>
            <a:r>
              <a:rPr lang="en-US" altLang="zh-CN" dirty="0">
                <a:solidFill>
                  <a:srgbClr val="EC6712"/>
                </a:solidFill>
                <a:latin typeface="Arial Regular" panose="020B0604020202020204" charset="0"/>
                <a:cs typeface="Arial Regular" panose="020B0604020202020204" charset="0"/>
              </a:rPr>
              <a:t>Big Data Algorithms and Tech</a:t>
            </a:r>
            <a:r>
              <a:rPr lang="en-US" altLang="zh-CN" dirty="0">
                <a:latin typeface="Arial Regular" panose="020B0604020202020204" charset="0"/>
                <a:cs typeface="Arial Regular" panose="020B0604020202020204" charset="0"/>
              </a:rPr>
              <a:t>​</a:t>
            </a:r>
            <a:endParaRPr lang="zh-CN" altLang="en-US" dirty="0">
              <a:latin typeface="Arial Regular" panose="020B0604020202020204" charset="0"/>
              <a:cs typeface="Arial Regular" panose="020B0604020202020204" charset="0"/>
            </a:endParaRPr>
          </a:p>
        </p:txBody>
      </p:sp>
      <p:pic>
        <p:nvPicPr>
          <p:cNvPr id="13" name="图片 12"/>
          <p:cNvPicPr>
            <a:picLocks noChangeAspect="1"/>
          </p:cNvPicPr>
          <p:nvPr/>
        </p:nvPicPr>
        <p:blipFill>
          <a:blip r:embed="rId5"/>
          <a:stretch>
            <a:fillRect/>
          </a:stretch>
        </p:blipFill>
        <p:spPr>
          <a:xfrm>
            <a:off x="5362575" y="4411980"/>
            <a:ext cx="3876040" cy="1036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2" grpId="0" animBg="1"/>
      <p:bldP spid="42" grpId="1" animBg="1"/>
      <p:bldP spid="43" grpId="0" animBg="1"/>
      <p:bldP spid="43" grpId="1" animBg="1"/>
      <p:bldP spid="45" grpId="0" animBg="1"/>
      <p:bldP spid="45" grpId="1" animBg="1"/>
      <p:bldP spid="48" grpId="0" animBg="1"/>
      <p:bldP spid="48" grpId="1" animBg="1"/>
      <p:bldP spid="54" grpId="0"/>
      <p:bldP spid="5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29945" y="1230313"/>
            <a:ext cx="6995185" cy="874663"/>
            <a:chOff x="1029945" y="1230313"/>
            <a:chExt cx="6995185" cy="874663"/>
          </a:xfrm>
        </p:grpSpPr>
        <p:sp>
          <p:nvSpPr>
            <p:cNvPr id="15" name="îšḻiḑè"/>
            <p:cNvSpPr txBox="1"/>
            <p:nvPr/>
          </p:nvSpPr>
          <p:spPr>
            <a:xfrm>
              <a:off x="2301875" y="1230313"/>
              <a:ext cx="5723255" cy="829945"/>
            </a:xfrm>
            <a:prstGeom prst="rect">
              <a:avLst/>
            </a:prstGeom>
            <a:noFill/>
          </p:spPr>
          <p:txBody>
            <a:bodyPr wrap="square" lIns="91440" tIns="45720" rIns="91440" bIns="45720" rtlCol="0" anchor="ctr">
              <a:spAutoFit/>
            </a:bodyPr>
            <a:lstStyle>
              <a:defPPr>
                <a:defRPr lang="zh-CN"/>
              </a:defPPr>
              <a:lvl1pPr>
                <a:lnSpc>
                  <a:spcPct val="150000"/>
                </a:lnSpc>
                <a:defRPr sz="3200" b="1">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50000"/>
                </a:lnSpc>
                <a:spcBef>
                  <a:spcPts val="0"/>
                </a:spcBef>
                <a:spcAft>
                  <a:spcPts val="0"/>
                </a:spcAft>
                <a:buClrTx/>
                <a:buSzTx/>
                <a:buFontTx/>
                <a:buNone/>
                <a:defRPr/>
              </a:pPr>
              <a:r>
                <a:rPr lang="zh-CN" altLang="en-US" b="0" kern="0" spc="300">
                  <a:solidFill>
                    <a:schemeClr val="bg2">
                      <a:lumMod val="25000"/>
                    </a:schemeClr>
                  </a:solidFill>
                  <a:latin typeface="Arial Regular" panose="020B0604020202020204" charset="0"/>
                  <a:ea typeface="微软雅黑"/>
                  <a:cs typeface="Arial Regular" panose="020B0604020202020204" charset="0"/>
                  <a:sym typeface="Arial" panose="020B0604020202020204"/>
                </a:rPr>
                <a:t>Background</a:t>
              </a:r>
              <a:endParaRPr lang="en-US" altLang="zh-CN" b="0" kern="0" spc="300">
                <a:solidFill>
                  <a:schemeClr val="bg2">
                    <a:lumMod val="25000"/>
                  </a:schemeClr>
                </a:solidFill>
                <a:latin typeface="Arial Regular" panose="020B0604020202020204" charset="0"/>
                <a:ea typeface="微软雅黑"/>
                <a:cs typeface="Arial Regular" panose="020B0604020202020204" charset="0"/>
                <a:sym typeface="Arial" panose="020B0604020202020204"/>
              </a:endParaRPr>
            </a:p>
          </p:txBody>
        </p:sp>
        <p:sp>
          <p:nvSpPr>
            <p:cNvPr id="16" name="i$ļíḍè"/>
            <p:cNvSpPr txBox="1"/>
            <p:nvPr/>
          </p:nvSpPr>
          <p:spPr>
            <a:xfrm>
              <a:off x="1029945" y="1273979"/>
              <a:ext cx="870751" cy="830997"/>
            </a:xfrm>
            <a:prstGeom prst="rect">
              <a:avLst/>
            </a:prstGeom>
            <a:noFill/>
          </p:spPr>
          <p:txBody>
            <a:bodyPr wrap="none" rtlCol="0">
              <a:spAutoFit/>
            </a:bodyPr>
            <a:lstStyle>
              <a:defPPr>
                <a:defRPr lang="zh-CN"/>
              </a:defPPr>
              <a:lvl1pPr algn="r">
                <a:defRPr sz="2800" b="1">
                  <a:solidFill>
                    <a:schemeClr val="accent5"/>
                  </a:solidFill>
                  <a:effectLst>
                    <a:outerShdw blurRad="254000" dist="127000" algn="ctr" rotWithShape="0">
                      <a:schemeClr val="accent5">
                        <a:alpha val="32000"/>
                      </a:schemeClr>
                    </a:outerShdw>
                  </a:effectLst>
                </a:defRPr>
              </a:lvl1pPr>
            </a:lstStyle>
            <a:p>
              <a:pPr marL="0" marR="0" lvl="0" indent="0" algn="r" defTabSz="914400" eaLnBrk="1" fontAlgn="auto" latinLnBrk="0" hangingPunct="1">
                <a:lnSpc>
                  <a:spcPct val="100000"/>
                </a:lnSpc>
                <a:spcBef>
                  <a:spcPts val="0"/>
                </a:spcBef>
                <a:spcAft>
                  <a:spcPts val="0"/>
                </a:spcAft>
                <a:buClrTx/>
                <a:buSzTx/>
                <a:buFontTx/>
                <a:buNone/>
                <a:defRPr/>
              </a:pPr>
              <a:r>
                <a:rPr kumimoji="0" lang="en-GB" sz="4800" b="0" i="0" u="none" strike="noStrike" kern="0" cap="none" spc="0" normalizeH="0" baseline="0" noProof="0" dirty="0">
                  <a:ln>
                    <a:noFill/>
                  </a:ln>
                  <a:solidFill>
                    <a:schemeClr val="bg2">
                      <a:lumMod val="25000"/>
                    </a:schemeClr>
                  </a:solidFill>
                  <a:effectLst/>
                  <a:uLnTx/>
                  <a:uFillTx/>
                  <a:latin typeface="Arial" panose="020B0604020202020204"/>
                  <a:ea typeface="微软雅黑"/>
                  <a:sym typeface="Arial" panose="020B0604020202020204"/>
                </a:rPr>
                <a:t>01</a:t>
              </a:r>
              <a:endParaRPr kumimoji="0" lang="en-GB" sz="4800" b="0" i="0" u="none" strike="noStrike" kern="0" cap="none" spc="0" normalizeH="0" baseline="0" noProof="0" dirty="0">
                <a:ln>
                  <a:noFill/>
                </a:ln>
                <a:solidFill>
                  <a:schemeClr val="bg2">
                    <a:lumMod val="25000"/>
                  </a:schemeClr>
                </a:solidFill>
                <a:effectLst/>
                <a:uLnTx/>
                <a:uFillTx/>
                <a:latin typeface="Arial" panose="020B0604020202020204"/>
                <a:ea typeface="微软雅黑"/>
                <a:sym typeface="Arial" panose="020B0604020202020204"/>
              </a:endParaRPr>
            </a:p>
          </p:txBody>
        </p:sp>
        <p:cxnSp>
          <p:nvCxnSpPr>
            <p:cNvPr id="17" name="íṡľíḑe"/>
            <p:cNvCxnSpPr/>
            <p:nvPr/>
          </p:nvCxnSpPr>
          <p:spPr>
            <a:xfrm flipH="1">
              <a:off x="1947342" y="1465605"/>
              <a:ext cx="146383" cy="455462"/>
            </a:xfrm>
            <a:prstGeom prst="line">
              <a:avLst/>
            </a:prstGeom>
            <a:noFill/>
            <a:ln w="6350" cap="flat" cmpd="sng" algn="ctr">
              <a:solidFill>
                <a:schemeClr val="bg2">
                  <a:lumMod val="10000"/>
                  <a:alpha val="70000"/>
                </a:schemeClr>
              </a:solidFill>
              <a:prstDash val="solid"/>
              <a:miter lim="800000"/>
            </a:ln>
            <a:effectLst/>
          </p:spPr>
        </p:cxnSp>
      </p:grpSp>
      <p:sp>
        <p:nvSpPr>
          <p:cNvPr id="22" name="iśḻîďê"/>
          <p:cNvSpPr txBox="1"/>
          <p:nvPr/>
        </p:nvSpPr>
        <p:spPr>
          <a:xfrm>
            <a:off x="6985447" y="1543378"/>
            <a:ext cx="4340634" cy="1028700"/>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lang="zh-CN" altLang="en-US" sz="2800" b="1" kern="1200">
                <a:solidFill>
                  <a:schemeClr val="accent3"/>
                </a:solidFill>
                <a:latin typeface="+mj-lt"/>
                <a:ea typeface="+mj-ea"/>
                <a:cs typeface="+mj-cs"/>
              </a:defRPr>
            </a:lvl1pPr>
          </a:lstStyle>
          <a:p>
            <a:r>
              <a:rPr lang="tr-TR" altLang="zh-CN" sz="5400" dirty="0">
                <a:solidFill>
                  <a:srgbClr val="EC6712"/>
                </a:solidFill>
                <a:latin typeface="Arial Regular" panose="020B0604020202020204" charset="0"/>
                <a:ea typeface="微软雅黑"/>
                <a:cs typeface="Arial Regular" panose="020B0604020202020204" charset="0"/>
                <a:sym typeface="Arial" panose="020B0604020202020204"/>
              </a:rPr>
              <a:t>CONTEN</a:t>
            </a:r>
            <a:r>
              <a:rPr lang="tr-TR" altLang="zh-CN" sz="800" dirty="0">
                <a:solidFill>
                  <a:srgbClr val="EC6712"/>
                </a:solidFill>
                <a:latin typeface="Arial Regular" panose="020B0604020202020204" charset="0"/>
                <a:ea typeface="微软雅黑"/>
                <a:cs typeface="Arial Regular" panose="020B0604020202020204" charset="0"/>
                <a:sym typeface="Arial" panose="020B0604020202020204"/>
              </a:rPr>
              <a:t>  </a:t>
            </a:r>
            <a:r>
              <a:rPr lang="tr-TR" altLang="zh-CN" sz="5400" dirty="0">
                <a:solidFill>
                  <a:srgbClr val="EC6712"/>
                </a:solidFill>
                <a:latin typeface="Arial Regular" panose="020B0604020202020204" charset="0"/>
                <a:ea typeface="微软雅黑"/>
                <a:cs typeface="Arial Regular" panose="020B0604020202020204" charset="0"/>
                <a:sym typeface="Arial" panose="020B0604020202020204"/>
              </a:rPr>
              <a:t>TS</a:t>
            </a:r>
            <a:endParaRPr lang="tr-TR" sz="5400" dirty="0">
              <a:solidFill>
                <a:srgbClr val="EC6712"/>
              </a:solidFill>
              <a:latin typeface="Arial Regular" panose="020B0604020202020204" charset="0"/>
              <a:ea typeface="微软雅黑"/>
              <a:cs typeface="Arial Regular" panose="020B0604020202020204" charset="0"/>
              <a:sym typeface="Arial" panose="020B0604020202020204"/>
            </a:endParaRPr>
          </a:p>
        </p:txBody>
      </p:sp>
      <p:sp>
        <p:nvSpPr>
          <p:cNvPr id="24" name="圆: 空心 23"/>
          <p:cNvSpPr>
            <a:spLocks noChangeAspect="1"/>
          </p:cNvSpPr>
          <p:nvPr/>
        </p:nvSpPr>
        <p:spPr>
          <a:xfrm>
            <a:off x="9647721" y="4411170"/>
            <a:ext cx="4893346" cy="4893660"/>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a:sym typeface="Arial" panose="020B0604020202020204"/>
            </a:endParaRPr>
          </a:p>
        </p:txBody>
      </p:sp>
      <p:sp>
        <p:nvSpPr>
          <p:cNvPr id="25" name="圆: 空心 24"/>
          <p:cNvSpPr>
            <a:spLocks noChangeAspect="1"/>
          </p:cNvSpPr>
          <p:nvPr/>
        </p:nvSpPr>
        <p:spPr>
          <a:xfrm>
            <a:off x="4802854" y="-3261565"/>
            <a:ext cx="4893346" cy="4893660"/>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Regular" panose="020B0604020202020204" charset="0"/>
              <a:ea typeface="微软雅黑"/>
              <a:cs typeface="Arial Regular" panose="020B0604020202020204" charset="0"/>
              <a:sym typeface="Arial" panose="020B0604020202020204"/>
            </a:endParaRPr>
          </a:p>
        </p:txBody>
      </p:sp>
      <p:grpSp>
        <p:nvGrpSpPr>
          <p:cNvPr id="26" name="组合 25"/>
          <p:cNvGrpSpPr/>
          <p:nvPr/>
        </p:nvGrpSpPr>
        <p:grpSpPr>
          <a:xfrm>
            <a:off x="8702091" y="5700662"/>
            <a:ext cx="1891260" cy="1883963"/>
            <a:chOff x="95534" y="5186149"/>
            <a:chExt cx="1891260" cy="1883963"/>
          </a:xfrm>
        </p:grpSpPr>
        <p:cxnSp>
          <p:nvCxnSpPr>
            <p:cNvPr id="27" name="直接连接符 26"/>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0966516" y="495802"/>
            <a:ext cx="900001" cy="180000"/>
            <a:chOff x="9806977" y="6150161"/>
            <a:chExt cx="900001" cy="180000"/>
          </a:xfrm>
        </p:grpSpPr>
        <p:sp>
          <p:nvSpPr>
            <p:cNvPr id="37" name="椭圆 36"/>
            <p:cNvSpPr/>
            <p:nvPr/>
          </p:nvSpPr>
          <p:spPr>
            <a:xfrm>
              <a:off x="9806977" y="6150161"/>
              <a:ext cx="180000" cy="180000"/>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sp>
          <p:nvSpPr>
            <p:cNvPr id="38" name="椭圆 37"/>
            <p:cNvSpPr/>
            <p:nvPr/>
          </p:nvSpPr>
          <p:spPr>
            <a:xfrm>
              <a:off x="10166977" y="6150161"/>
              <a:ext cx="180000" cy="180000"/>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sp>
          <p:nvSpPr>
            <p:cNvPr id="39" name="椭圆 38"/>
            <p:cNvSpPr/>
            <p:nvPr/>
          </p:nvSpPr>
          <p:spPr>
            <a:xfrm>
              <a:off x="10526978" y="6150161"/>
              <a:ext cx="180000" cy="180000"/>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grpSp>
      <p:sp>
        <p:nvSpPr>
          <p:cNvPr id="46" name="椭圆 45"/>
          <p:cNvSpPr>
            <a:spLocks noChangeAspect="1"/>
          </p:cNvSpPr>
          <p:nvPr/>
        </p:nvSpPr>
        <p:spPr>
          <a:xfrm>
            <a:off x="-591612" y="2572241"/>
            <a:ext cx="1184494" cy="1179697"/>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sp>
        <p:nvSpPr>
          <p:cNvPr id="40"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rPr>
              <a:t>行业</a:t>
            </a:r>
            <a:r>
              <a:rPr lang="en-US" altLang="zh-CN" sz="100">
                <a:solidFill>
                  <a:schemeClr val="tx1">
                    <a:alpha val="0"/>
                  </a:schemeClr>
                </a:solidFill>
                <a:latin typeface="微软雅黑" panose="020B0503020204020204" pitchFamily="34" charset="-122"/>
                <a:ea typeface="微软雅黑" panose="020B0503020204020204" pitchFamily="34" charset="-122"/>
              </a:rPr>
              <a:t>PPT</a:t>
            </a:r>
            <a:r>
              <a:rPr lang="zh-CN" altLang="en-US" sz="100">
                <a:solidFill>
                  <a:schemeClr val="tx1">
                    <a:alpha val="0"/>
                  </a:schemeClr>
                </a:solidFill>
                <a:latin typeface="微软雅黑" panose="020B0503020204020204" pitchFamily="34" charset="-122"/>
                <a:ea typeface="微软雅黑" panose="020B0503020204020204" pitchFamily="34" charset="-12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039636" y="2518312"/>
            <a:ext cx="8453835" cy="843272"/>
            <a:chOff x="1508680" y="2711143"/>
            <a:chExt cx="8453835" cy="843272"/>
          </a:xfrm>
        </p:grpSpPr>
        <p:sp>
          <p:nvSpPr>
            <p:cNvPr id="20" name="îṧľiḋe"/>
            <p:cNvSpPr txBox="1"/>
            <p:nvPr/>
          </p:nvSpPr>
          <p:spPr>
            <a:xfrm>
              <a:off x="1508680" y="2724470"/>
              <a:ext cx="861060" cy="829945"/>
            </a:xfrm>
            <a:prstGeom prst="rect">
              <a:avLst/>
            </a:prstGeom>
            <a:noFill/>
          </p:spPr>
          <p:txBody>
            <a:bodyPr wrap="none" rtlCol="0">
              <a:spAutoFit/>
            </a:bodyPr>
            <a:lstStyle>
              <a:defPPr>
                <a:defRPr lang="zh-CN"/>
              </a:defPPr>
              <a:lvl1pPr algn="r">
                <a:defRPr sz="4800" b="1">
                  <a:solidFill>
                    <a:schemeClr val="accent6"/>
                  </a:solidFill>
                  <a:effectLst>
                    <a:outerShdw blurRad="254000" dist="127000" algn="ctr" rotWithShape="0">
                      <a:schemeClr val="accent6">
                        <a:alpha val="32000"/>
                      </a:schemeClr>
                    </a:outerShdw>
                  </a:effectLst>
                </a:defRPr>
              </a:lvl1pPr>
            </a:lstStyle>
            <a:p>
              <a:pPr marL="0" marR="0" lvl="0" indent="0" algn="r" defTabSz="914400" eaLnBrk="1" fontAlgn="auto" latinLnBrk="0" hangingPunct="1">
                <a:lnSpc>
                  <a:spcPct val="100000"/>
                </a:lnSpc>
                <a:spcBef>
                  <a:spcPts val="0"/>
                </a:spcBef>
                <a:spcAft>
                  <a:spcPts val="0"/>
                </a:spcAft>
                <a:buClrTx/>
                <a:buSzTx/>
                <a:buFontTx/>
                <a:buNone/>
                <a:defRPr/>
              </a:pPr>
              <a:r>
                <a:rPr kumimoji="0" lang="en-GB" sz="4800" b="0" i="0" u="none" strike="noStrike" kern="0" cap="none" spc="0" normalizeH="0" baseline="0" noProof="0" dirty="0">
                  <a:ln>
                    <a:noFill/>
                  </a:ln>
                  <a:solidFill>
                    <a:srgbClr val="EC6712"/>
                  </a:solidFill>
                  <a:effectLst/>
                  <a:uLnTx/>
                  <a:uFillTx/>
                  <a:latin typeface="Arial Regular" panose="020B0604020202020204" charset="0"/>
                  <a:ea typeface="微软雅黑"/>
                  <a:cs typeface="Arial Regular" panose="020B0604020202020204" charset="0"/>
                  <a:sym typeface="Arial" panose="020B0604020202020204"/>
                </a:rPr>
                <a:t>02</a:t>
              </a:r>
              <a:endParaRPr kumimoji="0" lang="en-GB" sz="4800" b="0" i="0" u="none" strike="noStrike" kern="0" cap="none" spc="0" normalizeH="0" baseline="0" noProof="0" dirty="0">
                <a:ln>
                  <a:noFill/>
                </a:ln>
                <a:solidFill>
                  <a:srgbClr val="EC6712"/>
                </a:solidFill>
                <a:effectLst/>
                <a:uLnTx/>
                <a:uFillTx/>
                <a:latin typeface="Arial Regular" panose="020B0604020202020204" charset="0"/>
                <a:ea typeface="微软雅黑"/>
                <a:cs typeface="Arial Regular" panose="020B0604020202020204" charset="0"/>
                <a:sym typeface="Arial" panose="020B0604020202020204"/>
              </a:endParaRPr>
            </a:p>
          </p:txBody>
        </p:sp>
        <p:cxnSp>
          <p:nvCxnSpPr>
            <p:cNvPr id="21" name="ïsḻïḑè"/>
            <p:cNvCxnSpPr/>
            <p:nvPr/>
          </p:nvCxnSpPr>
          <p:spPr>
            <a:xfrm flipH="1">
              <a:off x="2416386" y="2916096"/>
              <a:ext cx="146383" cy="455462"/>
            </a:xfrm>
            <a:prstGeom prst="line">
              <a:avLst/>
            </a:prstGeom>
            <a:noFill/>
            <a:ln w="6350" cap="flat" cmpd="sng" algn="ctr">
              <a:solidFill>
                <a:srgbClr val="EC6712">
                  <a:alpha val="70000"/>
                </a:srgbClr>
              </a:solidFill>
              <a:prstDash val="solid"/>
              <a:miter lim="800000"/>
            </a:ln>
            <a:effectLst/>
          </p:spPr>
        </p:cxnSp>
        <p:sp>
          <p:nvSpPr>
            <p:cNvPr id="5" name="iŝḷïḑe"/>
            <p:cNvSpPr txBox="1"/>
            <p:nvPr/>
          </p:nvSpPr>
          <p:spPr>
            <a:xfrm>
              <a:off x="2609215" y="2711143"/>
              <a:ext cx="7353300" cy="739754"/>
            </a:xfrm>
            <a:prstGeom prst="rect">
              <a:avLst/>
            </a:prstGeom>
            <a:noFill/>
          </p:spPr>
          <p:txBody>
            <a:bodyPr wrap="square" lIns="91440" tIns="45720" rIns="91440" bIns="45720" rtlCol="0" anchor="ctr">
              <a:spAutoFit/>
            </a:bodyPr>
            <a:lstStyle>
              <a:defPPr>
                <a:defRPr lang="zh-CN"/>
              </a:defPPr>
              <a:lvl1pPr>
                <a:lnSpc>
                  <a:spcPct val="150000"/>
                </a:lnSpc>
                <a:defRPr sz="3200" b="1">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a:lnSpc>
                  <a:spcPct val="150000"/>
                </a:lnSpc>
                <a:spcBef>
                  <a:spcPts val="0"/>
                </a:spcBef>
                <a:spcAft>
                  <a:spcPts val="0"/>
                </a:spcAft>
                <a:buNone/>
                <a:defRPr/>
              </a:pPr>
              <a:r>
                <a:rPr lang="zh-CN" altLang="en-US" spc="300" dirty="0">
                  <a:solidFill>
                    <a:srgbClr val="EC6712"/>
                  </a:solidFill>
                  <a:latin typeface="Arial Regular" panose="020B0604020202020204" charset="0"/>
                  <a:ea typeface="微软雅黑"/>
                  <a:cs typeface="Arial Regular" panose="020B0604020202020204" charset="0"/>
                  <a:sym typeface="Arial" panose="020B0604020202020204"/>
                </a:rPr>
                <a:t> Overview of Data</a:t>
              </a:r>
              <a:endParaRPr lang="zh-CN" altLang="en-US" spc="300" dirty="0">
                <a:solidFill>
                  <a:srgbClr val="EC6712"/>
                </a:solidFill>
                <a:latin typeface="Arial Regular" panose="020B0604020202020204" charset="0"/>
                <a:ea typeface="微软雅黑"/>
                <a:cs typeface="Arial Regular" panose="020B0604020202020204" charset="0"/>
                <a:sym typeface="Arial" panose="020B0604020202020204"/>
              </a:endParaRPr>
            </a:p>
          </p:txBody>
        </p:sp>
      </p:grpSp>
      <p:grpSp>
        <p:nvGrpSpPr>
          <p:cNvPr id="7" name="组合 6"/>
          <p:cNvGrpSpPr/>
          <p:nvPr/>
        </p:nvGrpSpPr>
        <p:grpSpPr>
          <a:xfrm>
            <a:off x="1029945" y="4672486"/>
            <a:ext cx="8463526" cy="830997"/>
            <a:chOff x="837319" y="4973640"/>
            <a:chExt cx="8463526" cy="830997"/>
          </a:xfrm>
        </p:grpSpPr>
        <p:sp>
          <p:nvSpPr>
            <p:cNvPr id="6" name="îṧľiḋe"/>
            <p:cNvSpPr txBox="1"/>
            <p:nvPr/>
          </p:nvSpPr>
          <p:spPr>
            <a:xfrm>
              <a:off x="837319" y="4973640"/>
              <a:ext cx="870751" cy="830997"/>
            </a:xfrm>
            <a:prstGeom prst="rect">
              <a:avLst/>
            </a:prstGeom>
            <a:noFill/>
          </p:spPr>
          <p:txBody>
            <a:bodyPr wrap="none" rtlCol="0">
              <a:spAutoFit/>
            </a:bodyPr>
            <a:lstStyle>
              <a:defPPr>
                <a:defRPr lang="zh-CN"/>
              </a:defPPr>
              <a:lvl1pPr algn="r">
                <a:defRPr sz="4800" b="1">
                  <a:solidFill>
                    <a:schemeClr val="accent6"/>
                  </a:solidFill>
                  <a:effectLst>
                    <a:outerShdw blurRad="254000" dist="127000" algn="ctr" rotWithShape="0">
                      <a:schemeClr val="accent6">
                        <a:alpha val="32000"/>
                      </a:schemeClr>
                    </a:outerShdw>
                  </a:effectLst>
                </a:defRPr>
              </a:lvl1pPr>
            </a:lstStyle>
            <a:p>
              <a:pPr marL="0" marR="0" lvl="0" indent="0" algn="r" defTabSz="914400" eaLnBrk="1" fontAlgn="auto" latinLnBrk="0" hangingPunct="1">
                <a:lnSpc>
                  <a:spcPct val="100000"/>
                </a:lnSpc>
                <a:spcBef>
                  <a:spcPts val="0"/>
                </a:spcBef>
                <a:spcAft>
                  <a:spcPts val="0"/>
                </a:spcAft>
                <a:buClrTx/>
                <a:buSzTx/>
                <a:buFontTx/>
                <a:buNone/>
                <a:defRPr/>
              </a:pPr>
              <a:r>
                <a:rPr kumimoji="0" lang="en-GB" sz="4800" b="0" i="0" u="none" strike="noStrike" kern="0" cap="none" spc="0" normalizeH="0" baseline="0" noProof="0" dirty="0">
                  <a:ln>
                    <a:noFill/>
                  </a:ln>
                  <a:solidFill>
                    <a:srgbClr val="EC6712"/>
                  </a:solidFill>
                  <a:effectLst/>
                  <a:uLnTx/>
                  <a:uFillTx/>
                  <a:latin typeface="Arial Regular" panose="020B0604020202020204" charset="0"/>
                  <a:ea typeface="微软雅黑"/>
                  <a:cs typeface="Arial Regular" panose="020B0604020202020204" charset="0"/>
                  <a:sym typeface="Arial" panose="020B0604020202020204"/>
                </a:rPr>
                <a:t>0</a:t>
              </a:r>
              <a:r>
                <a:rPr kumimoji="0" lang="en-US" altLang="en-GB" sz="4800" b="0" i="0" u="none" strike="noStrike" kern="0" cap="none" spc="0" normalizeH="0" baseline="0" noProof="0" dirty="0">
                  <a:ln>
                    <a:noFill/>
                  </a:ln>
                  <a:solidFill>
                    <a:srgbClr val="EC6712"/>
                  </a:solidFill>
                  <a:effectLst/>
                  <a:uLnTx/>
                  <a:uFillTx/>
                  <a:latin typeface="Arial Regular" panose="020B0604020202020204" charset="0"/>
                  <a:ea typeface="微软雅黑"/>
                  <a:cs typeface="Arial Regular" panose="020B0604020202020204" charset="0"/>
                  <a:sym typeface="Arial" panose="020B0604020202020204"/>
                </a:rPr>
                <a:t>4</a:t>
              </a:r>
              <a:endParaRPr kumimoji="0" lang="en-US" altLang="en-GB" sz="4800" b="0" i="0" u="none" strike="noStrike" kern="0" cap="none" spc="0" normalizeH="0" baseline="0" noProof="0" dirty="0">
                <a:ln>
                  <a:noFill/>
                </a:ln>
                <a:solidFill>
                  <a:srgbClr val="EC6712"/>
                </a:solidFill>
                <a:effectLst/>
                <a:uLnTx/>
                <a:uFillTx/>
                <a:latin typeface="Arial Regular" panose="020B0604020202020204" charset="0"/>
                <a:ea typeface="微软雅黑"/>
                <a:cs typeface="Arial Regular" panose="020B0604020202020204" charset="0"/>
                <a:sym typeface="Arial" panose="020B0604020202020204"/>
              </a:endParaRPr>
            </a:p>
          </p:txBody>
        </p:sp>
        <p:cxnSp>
          <p:nvCxnSpPr>
            <p:cNvPr id="10" name="ïsḻïḑè"/>
            <p:cNvCxnSpPr/>
            <p:nvPr/>
          </p:nvCxnSpPr>
          <p:spPr>
            <a:xfrm flipH="1">
              <a:off x="1754716" y="5165266"/>
              <a:ext cx="146383" cy="455462"/>
            </a:xfrm>
            <a:prstGeom prst="line">
              <a:avLst/>
            </a:prstGeom>
            <a:noFill/>
            <a:ln w="6350" cap="flat" cmpd="sng" algn="ctr">
              <a:solidFill>
                <a:srgbClr val="EC6712">
                  <a:alpha val="70000"/>
                </a:srgbClr>
              </a:solidFill>
              <a:prstDash val="solid"/>
              <a:miter lim="800000"/>
            </a:ln>
            <a:effectLst/>
          </p:spPr>
        </p:cxnSp>
        <p:sp>
          <p:nvSpPr>
            <p:cNvPr id="11" name="iŝḷïḑe"/>
            <p:cNvSpPr txBox="1"/>
            <p:nvPr/>
          </p:nvSpPr>
          <p:spPr>
            <a:xfrm>
              <a:off x="1947545" y="5178673"/>
              <a:ext cx="7353300" cy="534035"/>
            </a:xfrm>
            <a:prstGeom prst="rect">
              <a:avLst/>
            </a:prstGeom>
            <a:noFill/>
          </p:spPr>
          <p:txBody>
            <a:bodyPr wrap="square" lIns="91440" tIns="45720" rIns="91440" bIns="45720" rtlCol="0" anchor="ctr">
              <a:spAutoFit/>
            </a:bodyPr>
            <a:lstStyle>
              <a:defPPr>
                <a:defRPr lang="zh-CN"/>
              </a:defPPr>
              <a:lvl1pPr>
                <a:lnSpc>
                  <a:spcPct val="150000"/>
                </a:lnSpc>
                <a:defRPr sz="3200" b="1">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pc="300" dirty="0">
                  <a:solidFill>
                    <a:srgbClr val="EC6712"/>
                  </a:solidFill>
                  <a:latin typeface="Arial Regular" panose="020B0604020202020204" charset="0"/>
                  <a:ea typeface="微软雅黑"/>
                  <a:cs typeface="Arial Regular" panose="020B0604020202020204" charset="0"/>
                  <a:sym typeface="Arial" panose="020B0604020202020204"/>
                </a:rPr>
                <a:t> Conclusion &amp; </a:t>
              </a:r>
              <a:r>
                <a:rPr lang="zh-CN" altLang="en-US" spc="300" dirty="0">
                  <a:solidFill>
                    <a:srgbClr val="EC6712"/>
                  </a:solidFill>
                  <a:latin typeface="Arial Regular" panose="020B0604020202020204" charset="0"/>
                  <a:ea typeface="微软雅黑"/>
                  <a:cs typeface="Arial Regular" panose="020B0604020202020204" charset="0"/>
                  <a:sym typeface="+mn-ea"/>
                </a:rPr>
                <a:t>Other Attempts</a:t>
              </a:r>
              <a:endParaRPr lang="zh-CN" altLang="en-US" spc="300" dirty="0">
                <a:solidFill>
                  <a:srgbClr val="EC6712"/>
                </a:solidFill>
                <a:latin typeface="Arial Regular" panose="020B0604020202020204" charset="0"/>
                <a:ea typeface="微软雅黑"/>
                <a:cs typeface="Arial Regular" panose="020B0604020202020204" charset="0"/>
                <a:sym typeface="Arial" panose="020B0604020202020204"/>
              </a:endParaRPr>
            </a:p>
          </p:txBody>
        </p:sp>
      </p:grpSp>
      <p:sp>
        <p:nvSpPr>
          <p:cNvPr id="35" name="矩形 34"/>
          <p:cNvSpPr/>
          <p:nvPr/>
        </p:nvSpPr>
        <p:spPr>
          <a:xfrm>
            <a:off x="7196455" y="418465"/>
            <a:ext cx="3538855" cy="368300"/>
          </a:xfrm>
          <a:prstGeom prst="rect">
            <a:avLst/>
          </a:prstGeom>
        </p:spPr>
        <p:txBody>
          <a:bodyPr wrap="square">
            <a:spAutoFit/>
          </a:bodyPr>
          <a:lstStyle/>
          <a:p>
            <a:r>
              <a:rPr lang="en-US" altLang="zh-CN" dirty="0">
                <a:solidFill>
                  <a:srgbClr val="EC6712"/>
                </a:solidFill>
                <a:latin typeface="Arial Regular" panose="020B0604020202020204" charset="0"/>
                <a:cs typeface="Arial Regular" panose="020B0604020202020204" charset="0"/>
              </a:rPr>
              <a:t>Big Data Algorithms and Tech</a:t>
            </a:r>
            <a:r>
              <a:rPr lang="en-US" altLang="zh-CN" dirty="0">
                <a:latin typeface="Arial Regular" panose="020B0604020202020204" charset="0"/>
                <a:cs typeface="Arial Regular" panose="020B0604020202020204" charset="0"/>
              </a:rPr>
              <a:t>​</a:t>
            </a:r>
            <a:endParaRPr lang="zh-CN" altLang="en-US" dirty="0">
              <a:latin typeface="Arial Regular" panose="020B0604020202020204" charset="0"/>
              <a:cs typeface="Arial Regular" panose="020B0604020202020204" charset="0"/>
            </a:endParaRPr>
          </a:p>
        </p:txBody>
      </p:sp>
      <p:grpSp>
        <p:nvGrpSpPr>
          <p:cNvPr id="41" name="组合 40"/>
          <p:cNvGrpSpPr/>
          <p:nvPr/>
        </p:nvGrpSpPr>
        <p:grpSpPr>
          <a:xfrm>
            <a:off x="1030449" y="1272550"/>
            <a:ext cx="1063780" cy="830997"/>
            <a:chOff x="1029945" y="1273979"/>
            <a:chExt cx="1063780" cy="830997"/>
          </a:xfrm>
        </p:grpSpPr>
        <p:sp>
          <p:nvSpPr>
            <p:cNvPr id="43" name="i$ļíḍè"/>
            <p:cNvSpPr txBox="1"/>
            <p:nvPr/>
          </p:nvSpPr>
          <p:spPr>
            <a:xfrm>
              <a:off x="1029945" y="1273979"/>
              <a:ext cx="870751" cy="830997"/>
            </a:xfrm>
            <a:prstGeom prst="rect">
              <a:avLst/>
            </a:prstGeom>
            <a:noFill/>
          </p:spPr>
          <p:txBody>
            <a:bodyPr wrap="none" rtlCol="0">
              <a:spAutoFit/>
            </a:bodyPr>
            <a:lstStyle>
              <a:defPPr>
                <a:defRPr lang="zh-CN"/>
              </a:defPPr>
              <a:lvl1pPr algn="r">
                <a:defRPr sz="2800" b="1">
                  <a:solidFill>
                    <a:schemeClr val="accent5"/>
                  </a:solidFill>
                  <a:effectLst>
                    <a:outerShdw blurRad="254000" dist="127000" algn="ctr" rotWithShape="0">
                      <a:schemeClr val="accent5">
                        <a:alpha val="32000"/>
                      </a:schemeClr>
                    </a:outerShdw>
                  </a:effectLst>
                </a:defRPr>
              </a:lvl1pPr>
            </a:lstStyle>
            <a:p>
              <a:pPr marL="0" marR="0" lvl="0" indent="0" algn="r" defTabSz="914400" eaLnBrk="1" fontAlgn="auto" latinLnBrk="0" hangingPunct="1">
                <a:lnSpc>
                  <a:spcPct val="100000"/>
                </a:lnSpc>
                <a:spcBef>
                  <a:spcPts val="0"/>
                </a:spcBef>
                <a:spcAft>
                  <a:spcPts val="0"/>
                </a:spcAft>
                <a:buClrTx/>
                <a:buSzTx/>
                <a:buFontTx/>
                <a:buNone/>
                <a:defRPr/>
              </a:pPr>
              <a:r>
                <a:rPr kumimoji="0" lang="en-GB" sz="4800" b="0" i="0" u="none" strike="noStrike" kern="0" cap="none" spc="0" normalizeH="0" baseline="0" noProof="0" dirty="0">
                  <a:ln>
                    <a:noFill/>
                  </a:ln>
                  <a:solidFill>
                    <a:schemeClr val="bg2">
                      <a:lumMod val="25000"/>
                    </a:schemeClr>
                  </a:solidFill>
                  <a:effectLst/>
                  <a:uLnTx/>
                  <a:uFillTx/>
                  <a:latin typeface="Arial Regular" panose="020B0604020202020204" charset="0"/>
                  <a:ea typeface="微软雅黑"/>
                  <a:cs typeface="Arial Regular" panose="020B0604020202020204" charset="0"/>
                  <a:sym typeface="Arial" panose="020B0604020202020204"/>
                </a:rPr>
                <a:t>01</a:t>
              </a:r>
              <a:endParaRPr kumimoji="0" lang="en-GB" sz="4800" b="0" i="0" u="none" strike="noStrike" kern="0" cap="none" spc="0" normalizeH="0" baseline="0" noProof="0" dirty="0">
                <a:ln>
                  <a:noFill/>
                </a:ln>
                <a:solidFill>
                  <a:schemeClr val="bg2">
                    <a:lumMod val="25000"/>
                  </a:schemeClr>
                </a:solidFill>
                <a:effectLst/>
                <a:uLnTx/>
                <a:uFillTx/>
                <a:latin typeface="Arial Regular" panose="020B0604020202020204" charset="0"/>
                <a:ea typeface="微软雅黑"/>
                <a:cs typeface="Arial Regular" panose="020B0604020202020204" charset="0"/>
                <a:sym typeface="Arial" panose="020B0604020202020204"/>
              </a:endParaRPr>
            </a:p>
          </p:txBody>
        </p:sp>
        <p:cxnSp>
          <p:nvCxnSpPr>
            <p:cNvPr id="44" name="íṡľíḑe"/>
            <p:cNvCxnSpPr/>
            <p:nvPr/>
          </p:nvCxnSpPr>
          <p:spPr>
            <a:xfrm flipH="1">
              <a:off x="1947342" y="1465605"/>
              <a:ext cx="146383" cy="455462"/>
            </a:xfrm>
            <a:prstGeom prst="line">
              <a:avLst/>
            </a:prstGeom>
            <a:noFill/>
            <a:ln w="6350" cap="flat" cmpd="sng" algn="ctr">
              <a:solidFill>
                <a:schemeClr val="bg2">
                  <a:lumMod val="10000"/>
                  <a:alpha val="70000"/>
                </a:schemeClr>
              </a:solidFill>
              <a:prstDash val="solid"/>
              <a:miter lim="800000"/>
            </a:ln>
            <a:effectLst/>
          </p:spPr>
        </p:cxnSp>
      </p:grpSp>
      <p:grpSp>
        <p:nvGrpSpPr>
          <p:cNvPr id="47" name="组合 46"/>
          <p:cNvGrpSpPr/>
          <p:nvPr/>
        </p:nvGrpSpPr>
        <p:grpSpPr>
          <a:xfrm>
            <a:off x="978931" y="3590260"/>
            <a:ext cx="5117069" cy="830997"/>
            <a:chOff x="1130506" y="4011440"/>
            <a:chExt cx="5117069" cy="830997"/>
          </a:xfrm>
        </p:grpSpPr>
        <p:sp>
          <p:nvSpPr>
            <p:cNvPr id="51" name="íṩlïḓê"/>
            <p:cNvSpPr txBox="1"/>
            <p:nvPr/>
          </p:nvSpPr>
          <p:spPr>
            <a:xfrm>
              <a:off x="1130506" y="4011440"/>
              <a:ext cx="948552" cy="830997"/>
            </a:xfrm>
            <a:prstGeom prst="rect">
              <a:avLst/>
            </a:prstGeom>
            <a:noFill/>
          </p:spPr>
          <p:txBody>
            <a:bodyPr wrap="square" rtlCol="0">
              <a:spAutoFit/>
            </a:bodyPr>
            <a:lstStyle>
              <a:defPPr>
                <a:defRPr lang="zh-CN"/>
              </a:defPPr>
              <a:lvl1pPr algn="r">
                <a:defRPr sz="2800" b="1">
                  <a:solidFill>
                    <a:schemeClr val="accent5"/>
                  </a:solidFill>
                  <a:effectLst>
                    <a:outerShdw blurRad="254000" dist="127000" algn="ctr" rotWithShape="0">
                      <a:schemeClr val="accent5">
                        <a:alpha val="32000"/>
                      </a:schemeClr>
                    </a:outerShdw>
                  </a:effectLst>
                </a:defRPr>
              </a:lvl1pPr>
            </a:lstStyle>
            <a:p>
              <a:pPr marL="0" marR="0" lvl="0" indent="0" algn="r" defTabSz="914400" eaLnBrk="1" fontAlgn="auto" latinLnBrk="0" hangingPunct="1">
                <a:lnSpc>
                  <a:spcPct val="100000"/>
                </a:lnSpc>
                <a:spcBef>
                  <a:spcPts val="0"/>
                </a:spcBef>
                <a:spcAft>
                  <a:spcPts val="0"/>
                </a:spcAft>
                <a:buClrTx/>
                <a:buSzTx/>
                <a:buFontTx/>
                <a:buNone/>
                <a:defRPr/>
              </a:pPr>
              <a:r>
                <a:rPr kumimoji="0" lang="en-GB" sz="4800" b="0" i="0" u="none" strike="noStrike" kern="0" cap="none" spc="0" normalizeH="0" baseline="0" noProof="0" dirty="0">
                  <a:ln>
                    <a:noFill/>
                  </a:ln>
                  <a:solidFill>
                    <a:schemeClr val="bg2">
                      <a:lumMod val="25000"/>
                    </a:schemeClr>
                  </a:solidFill>
                  <a:effectLst/>
                  <a:uLnTx/>
                  <a:uFillTx/>
                  <a:latin typeface="Arial Regular" panose="020B0604020202020204" charset="0"/>
                  <a:ea typeface="微软雅黑"/>
                  <a:cs typeface="Arial Regular" panose="020B0604020202020204" charset="0"/>
                  <a:sym typeface="Arial" panose="020B0604020202020204"/>
                </a:rPr>
                <a:t>03</a:t>
              </a:r>
              <a:endParaRPr kumimoji="0" lang="en-GB" sz="4800" b="0" i="0" u="none" strike="noStrike" kern="0" cap="none" spc="0" normalizeH="0" baseline="0" noProof="0" dirty="0">
                <a:ln>
                  <a:noFill/>
                </a:ln>
                <a:solidFill>
                  <a:schemeClr val="bg2">
                    <a:lumMod val="25000"/>
                  </a:schemeClr>
                </a:solidFill>
                <a:effectLst/>
                <a:uLnTx/>
                <a:uFillTx/>
                <a:latin typeface="Arial Regular" panose="020B0604020202020204" charset="0"/>
                <a:ea typeface="微软雅黑"/>
                <a:cs typeface="Arial Regular" panose="020B0604020202020204" charset="0"/>
                <a:sym typeface="Arial" panose="020B0604020202020204"/>
              </a:endParaRPr>
            </a:p>
          </p:txBody>
        </p:sp>
        <p:cxnSp>
          <p:nvCxnSpPr>
            <p:cNvPr id="52" name="íšľiḑè"/>
            <p:cNvCxnSpPr/>
            <p:nvPr/>
          </p:nvCxnSpPr>
          <p:spPr>
            <a:xfrm flipH="1">
              <a:off x="2078948" y="4199256"/>
              <a:ext cx="146383" cy="455462"/>
            </a:xfrm>
            <a:prstGeom prst="line">
              <a:avLst/>
            </a:prstGeom>
            <a:noFill/>
            <a:ln w="6350" cap="flat" cmpd="sng" algn="ctr">
              <a:solidFill>
                <a:schemeClr val="bg2">
                  <a:lumMod val="10000"/>
                  <a:alpha val="70000"/>
                </a:schemeClr>
              </a:solidFill>
              <a:prstDash val="solid"/>
              <a:miter lim="800000"/>
            </a:ln>
            <a:effectLst/>
          </p:spPr>
        </p:cxnSp>
        <p:sp>
          <p:nvSpPr>
            <p:cNvPr id="53" name="iŝḷïḑe"/>
            <p:cNvSpPr txBox="1"/>
            <p:nvPr/>
          </p:nvSpPr>
          <p:spPr>
            <a:xfrm>
              <a:off x="2269979" y="4011440"/>
              <a:ext cx="3977596" cy="739754"/>
            </a:xfrm>
            <a:prstGeom prst="rect">
              <a:avLst/>
            </a:prstGeom>
            <a:noFill/>
          </p:spPr>
          <p:txBody>
            <a:bodyPr wrap="square" lIns="91440" tIns="45720" rIns="91440" bIns="45720" rtlCol="0" anchor="ctr">
              <a:spAutoFit/>
            </a:bodyPr>
            <a:lstStyle>
              <a:defPPr>
                <a:defRPr lang="zh-CN"/>
              </a:defPPr>
              <a:lvl1pPr>
                <a:lnSpc>
                  <a:spcPct val="150000"/>
                </a:lnSpc>
                <a:defRPr sz="3200" b="1">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a:lnSpc>
                  <a:spcPct val="150000"/>
                </a:lnSpc>
                <a:spcBef>
                  <a:spcPts val="0"/>
                </a:spcBef>
                <a:spcAft>
                  <a:spcPts val="0"/>
                </a:spcAft>
                <a:buNone/>
                <a:defRPr/>
              </a:pPr>
              <a:r>
                <a:rPr lang="zh-CN" altLang="en-US" spc="300" dirty="0">
                  <a:solidFill>
                    <a:schemeClr val="tx1"/>
                  </a:solidFill>
                  <a:latin typeface="Arial Regular" panose="020B0604020202020204" charset="0"/>
                  <a:ea typeface="微软雅黑"/>
                  <a:cs typeface="Arial Regular" panose="020B0604020202020204" charset="0"/>
                  <a:sym typeface="Arial" panose="020B0604020202020204"/>
                </a:rPr>
                <a:t> Realization</a:t>
              </a:r>
              <a:endParaRPr lang="zh-CN" altLang="en-US" spc="300" dirty="0">
                <a:solidFill>
                  <a:schemeClr val="tx1"/>
                </a:solidFill>
                <a:latin typeface="Arial Regular" panose="020B0604020202020204" charset="0"/>
                <a:ea typeface="微软雅黑"/>
                <a:cs typeface="Arial Regular" panose="020B0604020202020204" charset="0"/>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22" grpId="0"/>
      <p:bldP spid="24" grpId="0" animBg="1"/>
      <p:bldP spid="25" grpId="0" animBg="1"/>
      <p:bldP spid="4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 空心 1"/>
          <p:cNvSpPr>
            <a:spLocks noChangeAspect="1"/>
          </p:cNvSpPr>
          <p:nvPr/>
        </p:nvSpPr>
        <p:spPr>
          <a:xfrm>
            <a:off x="-2565242" y="-2347676"/>
            <a:ext cx="5130483" cy="5130812"/>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a:sym typeface="Arial" panose="020B0604020202020204"/>
            </a:endParaRPr>
          </a:p>
        </p:txBody>
      </p:sp>
      <p:sp>
        <p:nvSpPr>
          <p:cNvPr id="3" name="任意多边形: 形状 2"/>
          <p:cNvSpPr>
            <a:spLocks noChangeAspect="1"/>
          </p:cNvSpPr>
          <p:nvPr/>
        </p:nvSpPr>
        <p:spPr>
          <a:xfrm>
            <a:off x="9697558" y="-54619"/>
            <a:ext cx="12162074" cy="6877215"/>
          </a:xfrm>
          <a:custGeom>
            <a:avLst/>
            <a:gdLst>
              <a:gd name="connsiteX0" fmla="*/ 9753751 w 12162074"/>
              <a:gd name="connsiteY0" fmla="*/ 0 h 6877215"/>
              <a:gd name="connsiteX1" fmla="*/ 11288981 w 12162074"/>
              <a:gd name="connsiteY1" fmla="*/ 0 h 6877215"/>
              <a:gd name="connsiteX2" fmla="*/ 11428126 w 12162074"/>
              <a:gd name="connsiteY2" fmla="*/ 242011 h 6877215"/>
              <a:gd name="connsiteX3" fmla="*/ 12162074 w 12162074"/>
              <a:gd name="connsiteY3" fmla="*/ 3140781 h 6877215"/>
              <a:gd name="connsiteX4" fmla="*/ 10953987 w 12162074"/>
              <a:gd name="connsiteY4" fmla="*/ 6779397 h 6877215"/>
              <a:gd name="connsiteX5" fmla="*/ 10877122 w 12162074"/>
              <a:gd name="connsiteY5" fmla="*/ 6877215 h 6877215"/>
              <a:gd name="connsiteX6" fmla="*/ 9147607 w 12162074"/>
              <a:gd name="connsiteY6" fmla="*/ 6877215 h 6877215"/>
              <a:gd name="connsiteX7" fmla="*/ 9155638 w 12162074"/>
              <a:gd name="connsiteY7" fmla="*/ 6870903 h 6877215"/>
              <a:gd name="connsiteX8" fmla="*/ 10914610 w 12162074"/>
              <a:gd name="connsiteY8" fmla="*/ 3140781 h 6877215"/>
              <a:gd name="connsiteX9" fmla="*/ 9810857 w 12162074"/>
              <a:gd name="connsiteY9" fmla="*/ 65931 h 6877215"/>
              <a:gd name="connsiteX10" fmla="*/ 873093 w 12162074"/>
              <a:gd name="connsiteY10" fmla="*/ 0 h 6877215"/>
              <a:gd name="connsiteX11" fmla="*/ 2408323 w 12162074"/>
              <a:gd name="connsiteY11" fmla="*/ 0 h 6877215"/>
              <a:gd name="connsiteX12" fmla="*/ 2351217 w 12162074"/>
              <a:gd name="connsiteY12" fmla="*/ 65931 h 6877215"/>
              <a:gd name="connsiteX13" fmla="*/ 1247464 w 12162074"/>
              <a:gd name="connsiteY13" fmla="*/ 3140781 h 6877215"/>
              <a:gd name="connsiteX14" fmla="*/ 3006436 w 12162074"/>
              <a:gd name="connsiteY14" fmla="*/ 6870903 h 6877215"/>
              <a:gd name="connsiteX15" fmla="*/ 3014468 w 12162074"/>
              <a:gd name="connsiteY15" fmla="*/ 6877215 h 6877215"/>
              <a:gd name="connsiteX16" fmla="*/ 1284952 w 12162074"/>
              <a:gd name="connsiteY16" fmla="*/ 6877215 h 6877215"/>
              <a:gd name="connsiteX17" fmla="*/ 1208087 w 12162074"/>
              <a:gd name="connsiteY17" fmla="*/ 6779397 h 6877215"/>
              <a:gd name="connsiteX18" fmla="*/ 0 w 12162074"/>
              <a:gd name="connsiteY18" fmla="*/ 3140781 h 6877215"/>
              <a:gd name="connsiteX19" fmla="*/ 733949 w 12162074"/>
              <a:gd name="connsiteY19" fmla="*/ 242011 h 68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62074" h="6877215">
                <a:moveTo>
                  <a:pt x="9753751" y="0"/>
                </a:moveTo>
                <a:lnTo>
                  <a:pt x="11288981" y="0"/>
                </a:lnTo>
                <a:lnTo>
                  <a:pt x="11428126" y="242011"/>
                </a:lnTo>
                <a:cubicBezTo>
                  <a:pt x="11896198" y="1103709"/>
                  <a:pt x="12162074" y="2091194"/>
                  <a:pt x="12162074" y="3140781"/>
                </a:cubicBezTo>
                <a:cubicBezTo>
                  <a:pt x="12162074" y="4505245"/>
                  <a:pt x="11712743" y="5764755"/>
                  <a:pt x="10953987" y="6779397"/>
                </a:cubicBezTo>
                <a:lnTo>
                  <a:pt x="10877122" y="6877215"/>
                </a:lnTo>
                <a:lnTo>
                  <a:pt x="9147607" y="6877215"/>
                </a:lnTo>
                <a:lnTo>
                  <a:pt x="9155638" y="6870903"/>
                </a:lnTo>
                <a:cubicBezTo>
                  <a:pt x="10229887" y="5984283"/>
                  <a:pt x="10914610" y="4642502"/>
                  <a:pt x="10914610" y="3140781"/>
                </a:cubicBezTo>
                <a:cubicBezTo>
                  <a:pt x="10914610" y="1972776"/>
                  <a:pt x="10500395" y="901525"/>
                  <a:pt x="9810857" y="65931"/>
                </a:cubicBezTo>
                <a:close/>
                <a:moveTo>
                  <a:pt x="873093" y="0"/>
                </a:moveTo>
                <a:lnTo>
                  <a:pt x="2408323" y="0"/>
                </a:lnTo>
                <a:lnTo>
                  <a:pt x="2351217" y="65931"/>
                </a:lnTo>
                <a:cubicBezTo>
                  <a:pt x="1661680" y="901525"/>
                  <a:pt x="1247464" y="1972776"/>
                  <a:pt x="1247464" y="3140781"/>
                </a:cubicBezTo>
                <a:cubicBezTo>
                  <a:pt x="1247464" y="4642502"/>
                  <a:pt x="1932188" y="5984283"/>
                  <a:pt x="3006436" y="6870903"/>
                </a:cubicBezTo>
                <a:lnTo>
                  <a:pt x="3014468" y="6877215"/>
                </a:lnTo>
                <a:lnTo>
                  <a:pt x="1284952" y="6877215"/>
                </a:lnTo>
                <a:lnTo>
                  <a:pt x="1208087" y="6779397"/>
                </a:lnTo>
                <a:cubicBezTo>
                  <a:pt x="449331" y="5764755"/>
                  <a:pt x="0" y="4505245"/>
                  <a:pt x="0" y="3140781"/>
                </a:cubicBezTo>
                <a:cubicBezTo>
                  <a:pt x="0" y="2091194"/>
                  <a:pt x="265876" y="1103709"/>
                  <a:pt x="733949" y="242011"/>
                </a:cubicBezTo>
                <a:close/>
              </a:path>
            </a:pathLst>
          </a:cu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Arial" panose="020B0604020202020204"/>
              <a:ea typeface="微软雅黑"/>
              <a:sym typeface="Arial" panose="020B0604020202020204"/>
            </a:endParaRPr>
          </a:p>
        </p:txBody>
      </p:sp>
      <p:grpSp>
        <p:nvGrpSpPr>
          <p:cNvPr id="4" name="组合 3"/>
          <p:cNvGrpSpPr/>
          <p:nvPr/>
        </p:nvGrpSpPr>
        <p:grpSpPr>
          <a:xfrm>
            <a:off x="-883704" y="1545037"/>
            <a:ext cx="1891260" cy="1883963"/>
            <a:chOff x="95534" y="5186149"/>
            <a:chExt cx="1891260" cy="1883963"/>
          </a:xfrm>
        </p:grpSpPr>
        <p:cxnSp>
          <p:nvCxnSpPr>
            <p:cNvPr id="5" name="直接连接符 4"/>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3" name="椭圆 12"/>
          <p:cNvSpPr/>
          <p:nvPr/>
        </p:nvSpPr>
        <p:spPr>
          <a:xfrm>
            <a:off x="11255243" y="440688"/>
            <a:ext cx="392400" cy="390811"/>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sp>
        <p:nvSpPr>
          <p:cNvPr id="15" name="标题 44"/>
          <p:cNvSpPr txBox="1"/>
          <p:nvPr/>
        </p:nvSpPr>
        <p:spPr>
          <a:xfrm>
            <a:off x="2226979" y="3013994"/>
            <a:ext cx="9795390" cy="108839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7200" spc="300" dirty="0">
                <a:solidFill>
                  <a:schemeClr val="bg2">
                    <a:lumMod val="25000"/>
                  </a:schemeClr>
                </a:solidFill>
                <a:latin typeface="Arial Regular" panose="020B0604020202020204" charset="0"/>
                <a:ea typeface="汉真广标"/>
                <a:cs typeface="Arial Regular" panose="020B0604020202020204" charset="0"/>
              </a:rPr>
              <a:t>Background</a:t>
            </a:r>
            <a:endParaRPr lang="zh-CN" altLang="en-US" sz="7200" i="0" u="none" strike="noStrike" kern="1200" cap="none" spc="300" normalizeH="0" baseline="0" noProof="0" dirty="0">
              <a:ln>
                <a:noFill/>
              </a:ln>
              <a:solidFill>
                <a:schemeClr val="bg2">
                  <a:lumMod val="25000"/>
                </a:schemeClr>
              </a:solidFill>
              <a:effectLst/>
              <a:uLnTx/>
              <a:uFillTx/>
              <a:latin typeface="Arial Regular" panose="020B0604020202020204" charset="0"/>
              <a:ea typeface="汉真广标"/>
              <a:cs typeface="Arial Regular" panose="020B0604020202020204" charset="0"/>
            </a:endParaRPr>
          </a:p>
        </p:txBody>
      </p:sp>
      <p:sp>
        <p:nvSpPr>
          <p:cNvPr id="16" name="Title 44_1"/>
          <p:cNvSpPr txBox="1"/>
          <p:nvPr/>
        </p:nvSpPr>
        <p:spPr>
          <a:xfrm>
            <a:off x="2260585" y="2194159"/>
            <a:ext cx="10117137" cy="775469"/>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en-US" altLang="zh-CN" sz="4800" dirty="0">
                <a:solidFill>
                  <a:srgbClr val="EC6712"/>
                </a:solidFill>
                <a:latin typeface="Arial Regular" panose="020B0604020202020204" charset="0"/>
                <a:ea typeface="微软雅黑"/>
                <a:cs typeface="Arial Regular" panose="020B0604020202020204" charset="0"/>
                <a:sym typeface="Arial" panose="020B0604020202020204"/>
              </a:rPr>
              <a:t>PART ONE</a:t>
            </a:r>
            <a:endParaRPr lang="en-US" altLang="zh-CN" sz="4800" dirty="0">
              <a:solidFill>
                <a:srgbClr val="EC6712"/>
              </a:solidFill>
              <a:latin typeface="Arial Regular" panose="020B0604020202020204" charset="0"/>
              <a:ea typeface="微软雅黑"/>
              <a:cs typeface="Arial Regular" panose="020B0604020202020204" charset="0"/>
              <a:sym typeface="Arial" panose="020B0604020202020204"/>
            </a:endParaRPr>
          </a:p>
        </p:txBody>
      </p:sp>
      <p:sp>
        <p:nvSpPr>
          <p:cNvPr id="19" name="椭圆 18"/>
          <p:cNvSpPr>
            <a:spLocks noChangeAspect="1"/>
          </p:cNvSpPr>
          <p:nvPr/>
        </p:nvSpPr>
        <p:spPr>
          <a:xfrm>
            <a:off x="7888988" y="6232747"/>
            <a:ext cx="1184494" cy="1179697"/>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grpSp>
        <p:nvGrpSpPr>
          <p:cNvPr id="20" name="组合 19"/>
          <p:cNvGrpSpPr/>
          <p:nvPr/>
        </p:nvGrpSpPr>
        <p:grpSpPr>
          <a:xfrm>
            <a:off x="11246370" y="1618395"/>
            <a:ext cx="1891260" cy="1883963"/>
            <a:chOff x="95534" y="5186149"/>
            <a:chExt cx="1891260" cy="1883963"/>
          </a:xfrm>
        </p:grpSpPr>
        <p:cxnSp>
          <p:nvCxnSpPr>
            <p:cNvPr id="21" name="直接连接符 20"/>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7085330" y="488950"/>
            <a:ext cx="3857625" cy="368300"/>
          </a:xfrm>
          <a:prstGeom prst="rect">
            <a:avLst/>
          </a:prstGeom>
        </p:spPr>
        <p:txBody>
          <a:bodyPr wrap="square">
            <a:spAutoFit/>
          </a:bodyPr>
          <a:lstStyle/>
          <a:p>
            <a:r>
              <a:rPr lang="en-US" altLang="zh-CN" dirty="0">
                <a:solidFill>
                  <a:srgbClr val="EC6712"/>
                </a:solidFill>
                <a:latin typeface="PingFang SC" panose="020B0400000000000000" charset="-122"/>
              </a:rPr>
              <a:t>Big Data Algorithms and Tech</a:t>
            </a:r>
            <a:r>
              <a:rPr lang="en-US" altLang="zh-CN" dirty="0">
                <a:latin typeface="PingFang SC" panose="020B0400000000000000" charset="-122"/>
              </a:rPr>
              <a:t>​</a:t>
            </a:r>
            <a:endParaRPr lang="zh-CN" altLang="en-US" dirty="0">
              <a:latin typeface="PingFang SC"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2" grpId="0" animBg="1"/>
      <p:bldP spid="3" grpId="0" animBg="1"/>
      <p:bldP spid="13" grpId="0" animBg="1"/>
      <p:bldP spid="15" grpId="0"/>
      <p:bldP spid="16"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4"/>
          <p:cNvSpPr txBox="1"/>
          <p:nvPr/>
        </p:nvSpPr>
        <p:spPr>
          <a:xfrm>
            <a:off x="1274479" y="385094"/>
            <a:ext cx="3047264" cy="4801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i="0" u="none" strike="noStrike" kern="1200" cap="none" spc="300" normalizeH="0" baseline="0" noProof="0" dirty="0">
                <a:ln>
                  <a:noFill/>
                </a:ln>
                <a:solidFill>
                  <a:schemeClr val="bg2">
                    <a:lumMod val="25000"/>
                  </a:schemeClr>
                </a:solidFill>
                <a:effectLst/>
                <a:uLnTx/>
                <a:uFillTx/>
                <a:latin typeface="Arial Regular" panose="020B0604020202020204" charset="0"/>
                <a:ea typeface="微软雅黑"/>
                <a:cs typeface="Arial Regular" panose="020B0604020202020204" charset="0"/>
                <a:sym typeface="Arial" panose="020B0604020202020204"/>
              </a:rPr>
              <a:t>Background</a:t>
            </a:r>
            <a:endParaRPr kumimoji="0" lang="en-US" altLang="zh-CN" sz="2800" i="0" u="none" strike="noStrike" kern="1200" cap="none" spc="300" normalizeH="0" baseline="0" noProof="0" dirty="0">
              <a:ln>
                <a:noFill/>
              </a:ln>
              <a:solidFill>
                <a:schemeClr val="bg2">
                  <a:lumMod val="25000"/>
                </a:schemeClr>
              </a:solidFill>
              <a:effectLst/>
              <a:uLnTx/>
              <a:uFillTx/>
              <a:latin typeface="Arial Regular" panose="020B0604020202020204" charset="0"/>
              <a:ea typeface="微软雅黑"/>
              <a:cs typeface="Arial Regular" panose="020B0604020202020204" charset="0"/>
              <a:sym typeface="Arial" panose="020B0604020202020204"/>
            </a:endParaRPr>
          </a:p>
        </p:txBody>
      </p:sp>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2" name="圆: 空心 11"/>
          <p:cNvSpPr>
            <a:spLocks noChangeAspect="1"/>
          </p:cNvSpPr>
          <p:nvPr/>
        </p:nvSpPr>
        <p:spPr>
          <a:xfrm>
            <a:off x="9800959" y="3867150"/>
            <a:ext cx="5266904" cy="5267242"/>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a:sym typeface="Arial" panose="020B0604020202020204"/>
            </a:endParaRPr>
          </a:p>
        </p:txBody>
      </p:sp>
      <p:sp>
        <p:nvSpPr>
          <p:cNvPr id="34" name="文本框 33"/>
          <p:cNvSpPr txBox="1"/>
          <p:nvPr/>
        </p:nvSpPr>
        <p:spPr>
          <a:xfrm>
            <a:off x="942340" y="1052195"/>
            <a:ext cx="8536940" cy="4952365"/>
          </a:xfrm>
          <a:prstGeom prst="rect">
            <a:avLst/>
          </a:prstGeom>
          <a:noFill/>
        </p:spPr>
        <p:txBody>
          <a:bodyPr wrap="square" rtlCol="0">
            <a:noAutofit/>
          </a:bodyPr>
          <a:lstStyle/>
          <a:p>
            <a:r>
              <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rPr>
              <a:t>Goals &amp; Meanings</a:t>
            </a:r>
            <a:endPar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endParaRPr>
          </a:p>
          <a:p>
            <a:pPr indent="-285750">
              <a:buFont typeface="Wingdings" panose="05000000000000000000" charset="0"/>
              <a:buChar char=""/>
            </a:pPr>
            <a:r>
              <a:rPr lang="en-US" altLang="zh-CN" sz="2000" dirty="0">
                <a:latin typeface="Arial Regular" panose="020B0604020202020204" charset="0"/>
                <a:ea typeface="PingFang SC Semibold" panose="020B0400000000000000" charset="-122"/>
                <a:cs typeface="Arial Regular" panose="020B0604020202020204" charset="0"/>
                <a:sym typeface="Arial" panose="020B0604020202020204"/>
              </a:rPr>
              <a:t>To uncover trends in computer science</a:t>
            </a:r>
            <a:endParaRPr lang="en-US" altLang="zh-CN" sz="2000" dirty="0">
              <a:latin typeface="Arial Regular" panose="020B0604020202020204" charset="0"/>
              <a:ea typeface="PingFang SC Semibold" panose="020B0400000000000000" charset="-122"/>
              <a:cs typeface="Arial Regular" panose="020B0604020202020204" charset="0"/>
              <a:sym typeface="Arial" panose="020B0604020202020204"/>
            </a:endParaRPr>
          </a:p>
          <a:p>
            <a:pPr indent="-285750">
              <a:buFont typeface="Wingdings" panose="05000000000000000000" charset="0"/>
              <a:buChar char=""/>
            </a:pPr>
            <a:r>
              <a:rPr lang="en-US" altLang="zh-CN" sz="2000" dirty="0">
                <a:latin typeface="Arial Regular" panose="020B0604020202020204" charset="0"/>
                <a:ea typeface="PingFang SC Semibold" panose="020B0400000000000000" charset="-122"/>
                <a:cs typeface="Arial Regular" panose="020B0604020202020204" charset="0"/>
                <a:sym typeface="Arial" panose="020B0604020202020204"/>
              </a:rPr>
              <a:t>To map out the landscape of current academic pursuits and breakthroughs</a:t>
            </a:r>
            <a:endParaRPr lang="en-US" altLang="zh-CN" sz="2000" dirty="0">
              <a:latin typeface="Arial Regular" panose="020B0604020202020204" charset="0"/>
              <a:ea typeface="PingFang SC Semibold" panose="020B0400000000000000" charset="-122"/>
              <a:cs typeface="Arial Regular" panose="020B0604020202020204" charset="0"/>
              <a:sym typeface="Arial" panose="020B0604020202020204"/>
            </a:endParaRPr>
          </a:p>
          <a:p>
            <a:pPr indent="-285750">
              <a:buFont typeface="Wingdings" panose="05000000000000000000" charset="0"/>
              <a:buChar char=""/>
            </a:pPr>
            <a:r>
              <a:rPr lang="en-US" altLang="zh-CN" sz="2000" dirty="0">
                <a:latin typeface="Arial Regular" panose="020B0604020202020204" charset="0"/>
                <a:ea typeface="PingFang SC Semibold" panose="020B0400000000000000" charset="-122"/>
                <a:cs typeface="Arial Regular" panose="020B0604020202020204" charset="0"/>
                <a:sym typeface="Arial" panose="020B0604020202020204"/>
              </a:rPr>
              <a:t>To seek  some inspiration for our </a:t>
            </a:r>
            <a:r>
              <a:rPr lang="en-US" altLang="zh-CN" sz="2000" b="1" dirty="0">
                <a:latin typeface="Arial Bold" panose="020B0604020202020204" charset="0"/>
                <a:ea typeface="PingFang SC Semibold" panose="020B0400000000000000" charset="-122"/>
                <a:cs typeface="Arial Bold" panose="020B0604020202020204" charset="0"/>
                <a:sym typeface="Arial" panose="020B0604020202020204"/>
              </a:rPr>
              <a:t>own future academic and career journey</a:t>
            </a:r>
            <a:endParaRPr lang="en-US" altLang="zh-CN" sz="2000" b="1" dirty="0">
              <a:latin typeface="Arial Bold" panose="020B0604020202020204" charset="0"/>
              <a:ea typeface="PingFang SC Semibold" panose="020B0400000000000000" charset="-122"/>
              <a:cs typeface="Arial Bold" panose="020B0604020202020204" charset="0"/>
              <a:sym typeface="Arial" panose="020B0604020202020204"/>
            </a:endParaRPr>
          </a:p>
          <a:p>
            <a:endPar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endParaRPr>
          </a:p>
          <a:p>
            <a:endPar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endParaRPr>
          </a:p>
          <a:p>
            <a:r>
              <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rPr>
              <a:t>Computational Resources</a:t>
            </a:r>
            <a:endPar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endParaRPr>
          </a:p>
          <a:p>
            <a:pPr marL="342900" indent="-342900">
              <a:buFont typeface="Wingdings" panose="05000000000000000000" pitchFamily="2" charset="2"/>
              <a:buChar char="Ø"/>
            </a:pPr>
            <a:r>
              <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rPr>
              <a:t>robust parallel computing tools (mainly used): Hadoop,</a:t>
            </a:r>
            <a:r>
              <a:rPr lang="zh-CN" altLang="en-US" sz="2000" b="1" dirty="0">
                <a:latin typeface="Arial Regular" panose="020B0604020202020204" charset="0"/>
                <a:ea typeface="PingFang SC Semibold" panose="020B0400000000000000" charset="-122"/>
                <a:cs typeface="Arial Regular" panose="020B0604020202020204" charset="0"/>
                <a:sym typeface="Arial" panose="020B0604020202020204"/>
              </a:rPr>
              <a:t> </a:t>
            </a:r>
            <a:r>
              <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rPr>
              <a:t>Spark</a:t>
            </a:r>
            <a:endPar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endParaRPr>
          </a:p>
          <a:p>
            <a:pPr marL="342900" indent="-342900">
              <a:buFont typeface="Wingdings" panose="05000000000000000000" pitchFamily="2" charset="2"/>
              <a:buChar char="Ø"/>
            </a:pPr>
            <a:r>
              <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rPr>
              <a:t>additional tools: Python,R</a:t>
            </a:r>
            <a:endPar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endParaRPr>
          </a:p>
          <a:p>
            <a:pPr marL="342900" indent="-342900">
              <a:buFont typeface="Wingdings" panose="05000000000000000000" pitchFamily="2" charset="2"/>
              <a:buChar char="Ø"/>
            </a:pPr>
            <a:r>
              <a:rPr lang="en-US" altLang="zh-CN" sz="2000" dirty="0">
                <a:latin typeface="Arial Regular" panose="020B0604020202020204" charset="0"/>
                <a:ea typeface="PingFang SC Semibold" panose="020B0400000000000000" charset="-122"/>
                <a:cs typeface="Arial Regular" panose="020B0604020202020204" charset="0"/>
                <a:sym typeface="Arial" panose="020B0604020202020204"/>
              </a:rPr>
              <a:t>They were used to enable an in-depth analysis of prevailing research trends in computer science, ensuring that our exploration is comprehensive despite computational limitations.</a:t>
            </a:r>
            <a:endParaRPr lang="en-US" altLang="zh-CN" sz="2000" dirty="0">
              <a:latin typeface="Arial Regular" panose="020B0604020202020204" charset="0"/>
              <a:ea typeface="PingFang SC Semibold" panose="020B0400000000000000" charset="-122"/>
              <a:cs typeface="Arial Regular" panose="020B0604020202020204" charset="0"/>
              <a:sym typeface="Arial" panose="020B0604020202020204"/>
            </a:endParaRPr>
          </a:p>
        </p:txBody>
      </p:sp>
      <p:sp>
        <p:nvSpPr>
          <p:cNvPr id="15" name="矩形 14"/>
          <p:cNvSpPr/>
          <p:nvPr/>
        </p:nvSpPr>
        <p:spPr>
          <a:xfrm>
            <a:off x="7121525" y="404495"/>
            <a:ext cx="4101465" cy="368300"/>
          </a:xfrm>
          <a:prstGeom prst="rect">
            <a:avLst/>
          </a:prstGeom>
        </p:spPr>
        <p:txBody>
          <a:bodyPr wrap="square">
            <a:spAutoFit/>
          </a:bodyPr>
          <a:lstStyle/>
          <a:p>
            <a:r>
              <a:rPr lang="en-US" altLang="zh-CN" kern="1400" spc="120" dirty="0">
                <a:solidFill>
                  <a:srgbClr val="EC6712"/>
                </a:solidFill>
                <a:latin typeface="Arial Regular" panose="020B0604020202020204" charset="0"/>
                <a:cs typeface="Arial Regular" panose="020B0604020202020204" charset="0"/>
              </a:rPr>
              <a:t>Big Data Algorithms and Tech</a:t>
            </a:r>
            <a:r>
              <a:rPr lang="en-US" altLang="zh-CN" kern="1400" spc="120" dirty="0">
                <a:latin typeface="Arial Regular" panose="020B0604020202020204" charset="0"/>
                <a:cs typeface="Arial Regular" panose="020B0604020202020204" charset="0"/>
              </a:rPr>
              <a:t>​</a:t>
            </a:r>
            <a:endParaRPr lang="zh-CN" altLang="en-US" kern="1400" spc="120" dirty="0">
              <a:latin typeface="Arial Regular" panose="020B0604020202020204" charset="0"/>
              <a:cs typeface="Arial Regular" panose="020B06040202020202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 空心 1"/>
          <p:cNvSpPr>
            <a:spLocks noChangeAspect="1"/>
          </p:cNvSpPr>
          <p:nvPr/>
        </p:nvSpPr>
        <p:spPr>
          <a:xfrm>
            <a:off x="-2565242" y="-2347676"/>
            <a:ext cx="5130483" cy="5130812"/>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a:sym typeface="Arial" panose="020B0604020202020204"/>
            </a:endParaRPr>
          </a:p>
        </p:txBody>
      </p:sp>
      <p:sp>
        <p:nvSpPr>
          <p:cNvPr id="3" name="任意多边形: 形状 2"/>
          <p:cNvSpPr>
            <a:spLocks noChangeAspect="1"/>
          </p:cNvSpPr>
          <p:nvPr/>
        </p:nvSpPr>
        <p:spPr>
          <a:xfrm>
            <a:off x="9697558" y="-54619"/>
            <a:ext cx="12162074" cy="6877215"/>
          </a:xfrm>
          <a:custGeom>
            <a:avLst/>
            <a:gdLst>
              <a:gd name="connsiteX0" fmla="*/ 9753751 w 12162074"/>
              <a:gd name="connsiteY0" fmla="*/ 0 h 6877215"/>
              <a:gd name="connsiteX1" fmla="*/ 11288981 w 12162074"/>
              <a:gd name="connsiteY1" fmla="*/ 0 h 6877215"/>
              <a:gd name="connsiteX2" fmla="*/ 11428126 w 12162074"/>
              <a:gd name="connsiteY2" fmla="*/ 242011 h 6877215"/>
              <a:gd name="connsiteX3" fmla="*/ 12162074 w 12162074"/>
              <a:gd name="connsiteY3" fmla="*/ 3140781 h 6877215"/>
              <a:gd name="connsiteX4" fmla="*/ 10953987 w 12162074"/>
              <a:gd name="connsiteY4" fmla="*/ 6779397 h 6877215"/>
              <a:gd name="connsiteX5" fmla="*/ 10877122 w 12162074"/>
              <a:gd name="connsiteY5" fmla="*/ 6877215 h 6877215"/>
              <a:gd name="connsiteX6" fmla="*/ 9147607 w 12162074"/>
              <a:gd name="connsiteY6" fmla="*/ 6877215 h 6877215"/>
              <a:gd name="connsiteX7" fmla="*/ 9155638 w 12162074"/>
              <a:gd name="connsiteY7" fmla="*/ 6870903 h 6877215"/>
              <a:gd name="connsiteX8" fmla="*/ 10914610 w 12162074"/>
              <a:gd name="connsiteY8" fmla="*/ 3140781 h 6877215"/>
              <a:gd name="connsiteX9" fmla="*/ 9810857 w 12162074"/>
              <a:gd name="connsiteY9" fmla="*/ 65931 h 6877215"/>
              <a:gd name="connsiteX10" fmla="*/ 873093 w 12162074"/>
              <a:gd name="connsiteY10" fmla="*/ 0 h 6877215"/>
              <a:gd name="connsiteX11" fmla="*/ 2408323 w 12162074"/>
              <a:gd name="connsiteY11" fmla="*/ 0 h 6877215"/>
              <a:gd name="connsiteX12" fmla="*/ 2351217 w 12162074"/>
              <a:gd name="connsiteY12" fmla="*/ 65931 h 6877215"/>
              <a:gd name="connsiteX13" fmla="*/ 1247464 w 12162074"/>
              <a:gd name="connsiteY13" fmla="*/ 3140781 h 6877215"/>
              <a:gd name="connsiteX14" fmla="*/ 3006436 w 12162074"/>
              <a:gd name="connsiteY14" fmla="*/ 6870903 h 6877215"/>
              <a:gd name="connsiteX15" fmla="*/ 3014468 w 12162074"/>
              <a:gd name="connsiteY15" fmla="*/ 6877215 h 6877215"/>
              <a:gd name="connsiteX16" fmla="*/ 1284952 w 12162074"/>
              <a:gd name="connsiteY16" fmla="*/ 6877215 h 6877215"/>
              <a:gd name="connsiteX17" fmla="*/ 1208087 w 12162074"/>
              <a:gd name="connsiteY17" fmla="*/ 6779397 h 6877215"/>
              <a:gd name="connsiteX18" fmla="*/ 0 w 12162074"/>
              <a:gd name="connsiteY18" fmla="*/ 3140781 h 6877215"/>
              <a:gd name="connsiteX19" fmla="*/ 733949 w 12162074"/>
              <a:gd name="connsiteY19" fmla="*/ 242011 h 68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62074" h="6877215">
                <a:moveTo>
                  <a:pt x="9753751" y="0"/>
                </a:moveTo>
                <a:lnTo>
                  <a:pt x="11288981" y="0"/>
                </a:lnTo>
                <a:lnTo>
                  <a:pt x="11428126" y="242011"/>
                </a:lnTo>
                <a:cubicBezTo>
                  <a:pt x="11896198" y="1103709"/>
                  <a:pt x="12162074" y="2091194"/>
                  <a:pt x="12162074" y="3140781"/>
                </a:cubicBezTo>
                <a:cubicBezTo>
                  <a:pt x="12162074" y="4505245"/>
                  <a:pt x="11712743" y="5764755"/>
                  <a:pt x="10953987" y="6779397"/>
                </a:cubicBezTo>
                <a:lnTo>
                  <a:pt x="10877122" y="6877215"/>
                </a:lnTo>
                <a:lnTo>
                  <a:pt x="9147607" y="6877215"/>
                </a:lnTo>
                <a:lnTo>
                  <a:pt x="9155638" y="6870903"/>
                </a:lnTo>
                <a:cubicBezTo>
                  <a:pt x="10229887" y="5984283"/>
                  <a:pt x="10914610" y="4642502"/>
                  <a:pt x="10914610" y="3140781"/>
                </a:cubicBezTo>
                <a:cubicBezTo>
                  <a:pt x="10914610" y="1972776"/>
                  <a:pt x="10500395" y="901525"/>
                  <a:pt x="9810857" y="65931"/>
                </a:cubicBezTo>
                <a:close/>
                <a:moveTo>
                  <a:pt x="873093" y="0"/>
                </a:moveTo>
                <a:lnTo>
                  <a:pt x="2408323" y="0"/>
                </a:lnTo>
                <a:lnTo>
                  <a:pt x="2351217" y="65931"/>
                </a:lnTo>
                <a:cubicBezTo>
                  <a:pt x="1661680" y="901525"/>
                  <a:pt x="1247464" y="1972776"/>
                  <a:pt x="1247464" y="3140781"/>
                </a:cubicBezTo>
                <a:cubicBezTo>
                  <a:pt x="1247464" y="4642502"/>
                  <a:pt x="1932188" y="5984283"/>
                  <a:pt x="3006436" y="6870903"/>
                </a:cubicBezTo>
                <a:lnTo>
                  <a:pt x="3014468" y="6877215"/>
                </a:lnTo>
                <a:lnTo>
                  <a:pt x="1284952" y="6877215"/>
                </a:lnTo>
                <a:lnTo>
                  <a:pt x="1208087" y="6779397"/>
                </a:lnTo>
                <a:cubicBezTo>
                  <a:pt x="449331" y="5764755"/>
                  <a:pt x="0" y="4505245"/>
                  <a:pt x="0" y="3140781"/>
                </a:cubicBezTo>
                <a:cubicBezTo>
                  <a:pt x="0" y="2091194"/>
                  <a:pt x="265876" y="1103709"/>
                  <a:pt x="733949" y="242011"/>
                </a:cubicBezTo>
                <a:close/>
              </a:path>
            </a:pathLst>
          </a:cu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Arial" panose="020B0604020202020204"/>
              <a:ea typeface="微软雅黑"/>
              <a:sym typeface="Arial" panose="020B0604020202020204"/>
            </a:endParaRPr>
          </a:p>
        </p:txBody>
      </p:sp>
      <p:grpSp>
        <p:nvGrpSpPr>
          <p:cNvPr id="4" name="组合 3"/>
          <p:cNvGrpSpPr/>
          <p:nvPr/>
        </p:nvGrpSpPr>
        <p:grpSpPr>
          <a:xfrm>
            <a:off x="-883704" y="1545037"/>
            <a:ext cx="1891260" cy="1883963"/>
            <a:chOff x="95534" y="5186149"/>
            <a:chExt cx="1891260" cy="1883963"/>
          </a:xfrm>
        </p:grpSpPr>
        <p:cxnSp>
          <p:nvCxnSpPr>
            <p:cNvPr id="5" name="直接连接符 4"/>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3" name="椭圆 12"/>
          <p:cNvSpPr/>
          <p:nvPr/>
        </p:nvSpPr>
        <p:spPr>
          <a:xfrm>
            <a:off x="11255243" y="440688"/>
            <a:ext cx="392400" cy="390811"/>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sp>
        <p:nvSpPr>
          <p:cNvPr id="15" name="标题 44"/>
          <p:cNvSpPr txBox="1"/>
          <p:nvPr/>
        </p:nvSpPr>
        <p:spPr>
          <a:xfrm>
            <a:off x="2226979" y="2673634"/>
            <a:ext cx="9795390" cy="175323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marL="0" marR="0" lvl="0" indent="0" algn="l" defTabSz="914400">
              <a:lnSpc>
                <a:spcPct val="150000"/>
              </a:lnSpc>
              <a:spcBef>
                <a:spcPts val="0"/>
              </a:spcBef>
              <a:spcAft>
                <a:spcPts val="0"/>
              </a:spcAft>
              <a:buNone/>
              <a:defRPr/>
            </a:pPr>
            <a:r>
              <a:rPr lang="zh-CN" altLang="en-US" sz="7200" spc="300" dirty="0">
                <a:solidFill>
                  <a:schemeClr val="bg2">
                    <a:lumMod val="25000"/>
                  </a:schemeClr>
                </a:solidFill>
                <a:latin typeface="Arial Regular" panose="020B0604020202020204" charset="0"/>
                <a:ea typeface="汉真广标"/>
                <a:cs typeface="Arial Regular" panose="020B0604020202020204" charset="0"/>
                <a:sym typeface="Arial" panose="020B0604020202020204"/>
              </a:rPr>
              <a:t>Overview of Data</a:t>
            </a:r>
            <a:endParaRPr lang="zh-CN" altLang="en-US" sz="7200" i="0" u="none" strike="noStrike" kern="1200" cap="none" spc="300" normalizeH="0" baseline="0" noProof="0" dirty="0">
              <a:ln>
                <a:noFill/>
              </a:ln>
              <a:solidFill>
                <a:schemeClr val="bg2">
                  <a:lumMod val="25000"/>
                </a:schemeClr>
              </a:solidFill>
              <a:effectLst/>
              <a:uLnTx/>
              <a:uFillTx/>
              <a:latin typeface="Arial Regular" panose="020B0604020202020204" charset="0"/>
              <a:ea typeface="汉真广标"/>
              <a:cs typeface="Arial Regular" panose="020B0604020202020204" charset="0"/>
              <a:sym typeface="Arial" panose="020B0604020202020204"/>
            </a:endParaRPr>
          </a:p>
        </p:txBody>
      </p:sp>
      <p:sp>
        <p:nvSpPr>
          <p:cNvPr id="16" name="Title 44_1"/>
          <p:cNvSpPr txBox="1"/>
          <p:nvPr/>
        </p:nvSpPr>
        <p:spPr>
          <a:xfrm>
            <a:off x="2260585" y="2194159"/>
            <a:ext cx="10117137" cy="75565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en-US" altLang="zh-CN" sz="4800" dirty="0">
                <a:solidFill>
                  <a:srgbClr val="EC6712"/>
                </a:solidFill>
                <a:latin typeface="Arial Regular" panose="020B0604020202020204" charset="0"/>
                <a:ea typeface="微软雅黑"/>
                <a:cs typeface="Arial Regular" panose="020B0604020202020204" charset="0"/>
                <a:sym typeface="Arial" panose="020B0604020202020204"/>
              </a:rPr>
              <a:t>PART TWO</a:t>
            </a:r>
            <a:endParaRPr lang="en-US" altLang="zh-CN" sz="4800" dirty="0">
              <a:solidFill>
                <a:srgbClr val="EC6712"/>
              </a:solidFill>
              <a:latin typeface="Arial Regular" panose="020B0604020202020204" charset="0"/>
              <a:ea typeface="微软雅黑"/>
              <a:cs typeface="Arial Regular" panose="020B0604020202020204" charset="0"/>
              <a:sym typeface="Arial" panose="020B0604020202020204"/>
            </a:endParaRPr>
          </a:p>
        </p:txBody>
      </p:sp>
      <p:sp>
        <p:nvSpPr>
          <p:cNvPr id="19" name="椭圆 18"/>
          <p:cNvSpPr>
            <a:spLocks noChangeAspect="1"/>
          </p:cNvSpPr>
          <p:nvPr/>
        </p:nvSpPr>
        <p:spPr>
          <a:xfrm>
            <a:off x="7888988" y="6232747"/>
            <a:ext cx="1184494" cy="1179697"/>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grpSp>
        <p:nvGrpSpPr>
          <p:cNvPr id="20" name="组合 19"/>
          <p:cNvGrpSpPr/>
          <p:nvPr/>
        </p:nvGrpSpPr>
        <p:grpSpPr>
          <a:xfrm>
            <a:off x="11246370" y="1618395"/>
            <a:ext cx="1891260" cy="1883963"/>
            <a:chOff x="95534" y="5186149"/>
            <a:chExt cx="1891260" cy="1883963"/>
          </a:xfrm>
        </p:grpSpPr>
        <p:cxnSp>
          <p:nvCxnSpPr>
            <p:cNvPr id="21" name="直接连接符 20"/>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6990715" y="488950"/>
            <a:ext cx="3952240" cy="368300"/>
          </a:xfrm>
          <a:prstGeom prst="rect">
            <a:avLst/>
          </a:prstGeom>
        </p:spPr>
        <p:txBody>
          <a:bodyPr wrap="square">
            <a:spAutoFit/>
          </a:bodyPr>
          <a:lstStyle/>
          <a:p>
            <a:r>
              <a:rPr lang="en-US" altLang="zh-CN" dirty="0">
                <a:solidFill>
                  <a:srgbClr val="EC6712"/>
                </a:solidFill>
                <a:latin typeface="PingFang SC" panose="020B0400000000000000" charset="-122"/>
              </a:rPr>
              <a:t>Big Data Algorithms and Tech</a:t>
            </a:r>
            <a:r>
              <a:rPr lang="en-US" altLang="zh-CN" dirty="0">
                <a:latin typeface="PingFang SC" panose="020B0400000000000000" charset="-122"/>
              </a:rPr>
              <a:t>​</a:t>
            </a:r>
            <a:endParaRPr lang="zh-CN" altLang="en-US" dirty="0">
              <a:latin typeface="PingFang SC"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2" grpId="0" bldLvl="0" animBg="1"/>
      <p:bldP spid="3" grpId="0" bldLvl="0" animBg="1"/>
      <p:bldP spid="13" grpId="0" bldLvl="0" animBg="1"/>
      <p:bldP spid="15" grpId="0"/>
      <p:bldP spid="16" grpId="0"/>
      <p:bldP spid="1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4"/>
          <p:cNvSpPr txBox="1"/>
          <p:nvPr/>
        </p:nvSpPr>
        <p:spPr>
          <a:xfrm>
            <a:off x="1274445" y="384810"/>
            <a:ext cx="5034280" cy="47815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800" dirty="0">
                <a:solidFill>
                  <a:schemeClr val="bg2">
                    <a:lumMod val="25000"/>
                  </a:schemeClr>
                </a:solidFill>
                <a:latin typeface="Arial Regular" panose="020B0604020202020204" charset="0"/>
                <a:ea typeface="PingFang SC" panose="020B0400000000000000" charset="-122"/>
                <a:cs typeface="Arial Regular" panose="020B0604020202020204" charset="0"/>
                <a:sym typeface="Arial" panose="020B0604020202020204"/>
              </a:rPr>
              <a:t>Overview of Data</a:t>
            </a:r>
            <a:endParaRPr kumimoji="0" lang="zh-CN" altLang="en-US" sz="2800" i="0" u="none" strike="noStrike" kern="1200" cap="none" normalizeH="0" baseline="0" noProof="0" dirty="0">
              <a:ln>
                <a:noFill/>
              </a:ln>
              <a:solidFill>
                <a:schemeClr val="bg2">
                  <a:lumMod val="25000"/>
                </a:schemeClr>
              </a:solidFill>
              <a:effectLst/>
              <a:uLnTx/>
              <a:uFillTx/>
              <a:latin typeface="Arial Regular" panose="020B0604020202020204" charset="0"/>
              <a:ea typeface="PingFang SC" panose="020B0400000000000000" charset="-122"/>
              <a:cs typeface="Arial Regular" panose="020B0604020202020204" charset="0"/>
              <a:sym typeface="Arial" panose="020B0604020202020204"/>
            </a:endParaRPr>
          </a:p>
        </p:txBody>
      </p:sp>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2" name="圆: 空心 11"/>
          <p:cNvSpPr>
            <a:spLocks noChangeAspect="1"/>
          </p:cNvSpPr>
          <p:nvPr/>
        </p:nvSpPr>
        <p:spPr>
          <a:xfrm>
            <a:off x="9800959" y="3867150"/>
            <a:ext cx="5266904" cy="5267242"/>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Regular" panose="020B0604020202020204" charset="0"/>
              <a:ea typeface="微软雅黑"/>
              <a:cs typeface="Arial Regular" panose="020B0604020202020204" charset="0"/>
              <a:sym typeface="Arial" panose="020B0604020202020204"/>
            </a:endParaRPr>
          </a:p>
        </p:txBody>
      </p:sp>
      <p:sp>
        <p:nvSpPr>
          <p:cNvPr id="34" name="文本框 33"/>
          <p:cNvSpPr txBox="1"/>
          <p:nvPr/>
        </p:nvSpPr>
        <p:spPr>
          <a:xfrm>
            <a:off x="942340" y="1052195"/>
            <a:ext cx="10357719" cy="2951480"/>
          </a:xfrm>
          <a:prstGeom prst="rect">
            <a:avLst/>
          </a:prstGeom>
          <a:noFill/>
        </p:spPr>
        <p:txBody>
          <a:bodyPr wrap="square" rtlCol="0">
            <a:noAutofit/>
          </a:bodyPr>
          <a:lstStyle/>
          <a:p>
            <a:pPr marL="285750" indent="-285750">
              <a:buFont typeface="Wingdings" panose="05000000000000000000" charset="0"/>
              <a:buChar char=""/>
            </a:pPr>
            <a:r>
              <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rPr>
              <a:t>Source:</a:t>
            </a:r>
            <a:endPar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endParaRPr>
          </a:p>
          <a:p>
            <a:r>
              <a:rPr lang="en-US" altLang="zh-CN" b="1" dirty="0">
                <a:latin typeface="Arial Regular" panose="020B0604020202020204" charset="0"/>
                <a:ea typeface="PingFang SC Semibold" panose="020B0400000000000000" charset="-122"/>
                <a:cs typeface="Arial Regular" panose="020B0604020202020204" charset="0"/>
                <a:sym typeface="Arial" panose="020B0604020202020204"/>
              </a:rPr>
              <a:t>Over </a:t>
            </a:r>
            <a:r>
              <a:rPr lang="zh-CN" altLang="en-US" b="1" dirty="0">
                <a:latin typeface="Arial Regular" panose="020B0604020202020204" charset="0"/>
                <a:ea typeface="PingFang SC Semibold" panose="020B0400000000000000" charset="-122"/>
                <a:cs typeface="Arial Regular" panose="020B0604020202020204" charset="0"/>
                <a:sym typeface="Arial" panose="020B0604020202020204"/>
              </a:rPr>
              <a:t>1.5 Million research papers metadata </a:t>
            </a:r>
            <a:r>
              <a:rPr lang="zh-CN" altLang="en-US" dirty="0">
                <a:latin typeface="Arial Regular" panose="020B0604020202020204" charset="0"/>
                <a:ea typeface="PingFang SC Regular" panose="020B0400000000000000" charset="-122"/>
                <a:cs typeface="Arial Regular" panose="020B0604020202020204" charset="0"/>
                <a:sym typeface="Arial" panose="020B0604020202020204"/>
              </a:rPr>
              <a:t>in different fields hosted on </a:t>
            </a:r>
            <a:r>
              <a:rPr lang="zh-CN" altLang="en-US" b="1" dirty="0">
                <a:latin typeface="Arial Regular" panose="020B0604020202020204" charset="0"/>
                <a:ea typeface="PingFang SC Semibold" panose="020B0400000000000000" charset="-122"/>
                <a:cs typeface="Arial Regular" panose="020B0604020202020204" charset="0"/>
                <a:sym typeface="Arial" panose="020B0604020202020204"/>
              </a:rPr>
              <a:t>Arxiv</a:t>
            </a:r>
            <a:r>
              <a:rPr lang="zh-CN" altLang="en-US" dirty="0">
                <a:latin typeface="Arial Regular" panose="020B0604020202020204" charset="0"/>
                <a:ea typeface="PingFang SC Regular" panose="020B0400000000000000" charset="-122"/>
                <a:cs typeface="Arial Regular" panose="020B0604020202020204" charset="0"/>
                <a:sym typeface="Arial" panose="020B0604020202020204"/>
              </a:rPr>
              <a:t> from Q1 1993 to Q3 2019</a:t>
            </a:r>
            <a:r>
              <a:rPr lang="en-US" altLang="zh-CN" dirty="0">
                <a:latin typeface="Arial Regular" panose="020B0604020202020204" charset="0"/>
                <a:ea typeface="PingFang SC Regular" panose="020B0400000000000000" charset="-122"/>
                <a:cs typeface="Arial Regular" panose="020B0604020202020204" charset="0"/>
                <a:sym typeface="Arial" panose="020B0604020202020204"/>
              </a:rPr>
              <a:t>,</a:t>
            </a:r>
            <a:r>
              <a:rPr lang="zh-CN" altLang="en-US" dirty="0">
                <a:latin typeface="Arial Regular" panose="020B0604020202020204" charset="0"/>
                <a:ea typeface="PingFang SC Regular" panose="020B0400000000000000" charset="-122"/>
                <a:cs typeface="Arial Regular" panose="020B0604020202020204" charset="0"/>
                <a:sym typeface="Arial" panose="020B0604020202020204"/>
              </a:rPr>
              <a:t> </a:t>
            </a:r>
            <a:r>
              <a:rPr lang="en-US" altLang="zh-CN" dirty="0">
                <a:latin typeface="Arial Regular" panose="020B0604020202020204" charset="0"/>
                <a:ea typeface="PingFang SC Regular" panose="020B0400000000000000" charset="-122"/>
                <a:cs typeface="Arial Regular" panose="020B0604020202020204" charset="0"/>
                <a:sym typeface="Arial" panose="020B0604020202020204"/>
              </a:rPr>
              <a:t>including paper titles and abstracts…</a:t>
            </a:r>
            <a:endParaRPr lang="en-US" altLang="zh-CN" dirty="0">
              <a:latin typeface="Arial Regular" panose="020B0604020202020204" charset="0"/>
              <a:ea typeface="PingFang SC Regular" panose="020B0400000000000000" charset="-122"/>
              <a:cs typeface="Arial Regular" panose="020B0604020202020204" charset="0"/>
              <a:sym typeface="Arial" panose="020B0604020202020204"/>
            </a:endParaRPr>
          </a:p>
          <a:p>
            <a:r>
              <a:rPr lang="en-US" altLang="zh-CN" dirty="0" err="1">
                <a:latin typeface="Arial Regular" panose="020B0604020202020204" charset="0"/>
                <a:ea typeface="PingFang SC Regular" panose="020B0400000000000000" charset="-122"/>
                <a:cs typeface="Arial Regular" panose="020B0604020202020204" charset="0"/>
                <a:sym typeface="Arial" panose="020B0604020202020204"/>
              </a:rPr>
              <a:t>Link:https</a:t>
            </a:r>
            <a:r>
              <a:rPr lang="en-US" altLang="zh-CN" dirty="0">
                <a:latin typeface="Arial Regular" panose="020B0604020202020204" charset="0"/>
                <a:ea typeface="PingFang SC Regular" panose="020B0400000000000000" charset="-122"/>
                <a:cs typeface="Arial Regular" panose="020B0604020202020204" charset="0"/>
                <a:sym typeface="Arial" panose="020B0604020202020204"/>
              </a:rPr>
              <a:t>://www.kaggle.com/datasets/tayorm/arxiv-papers-metadata</a:t>
            </a:r>
            <a:endParaRPr lang="zh-CN" altLang="en-US" dirty="0">
              <a:solidFill>
                <a:schemeClr val="tx1"/>
              </a:solidFill>
              <a:latin typeface="Arial Regular" panose="020B0604020202020204" charset="0"/>
              <a:ea typeface="PingFang SC Regular" panose="020B0400000000000000" charset="-122"/>
              <a:cs typeface="Arial Regular" panose="020B0604020202020204" charset="0"/>
              <a:sym typeface="Arial" panose="020B0604020202020204"/>
            </a:endParaRPr>
          </a:p>
          <a:p>
            <a:endPar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endParaRPr>
          </a:p>
          <a:p>
            <a:pPr marL="285750" indent="-285750">
              <a:buFont typeface="Wingdings" panose="05000000000000000000" charset="0"/>
              <a:buChar char=""/>
            </a:pPr>
            <a:endParaRPr lang="en-US" altLang="zh-CN" sz="2000" dirty="0">
              <a:latin typeface="Arial Regular" panose="020B0604020202020204" charset="0"/>
              <a:ea typeface="PingFang SC" panose="020B0400000000000000" charset="-122"/>
              <a:cs typeface="Arial Regular" panose="020B0604020202020204" charset="0"/>
              <a:sym typeface="Arial" panose="020B0604020202020204"/>
            </a:endParaRPr>
          </a:p>
          <a:p>
            <a:pPr marL="285750" indent="-285750">
              <a:buFont typeface="Wingdings" panose="05000000000000000000" charset="0"/>
              <a:buChar char=""/>
            </a:pPr>
            <a:r>
              <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rPr>
              <a:t>Data:</a:t>
            </a:r>
            <a:endPar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endParaRPr>
          </a:p>
          <a:p>
            <a:endPar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endParaRPr>
          </a:p>
          <a:p>
            <a:pPr indent="0">
              <a:buFont typeface="Wingdings" panose="05000000000000000000" charset="0"/>
              <a:buNone/>
            </a:pPr>
            <a:endParaRPr lang="en-US" altLang="zh-CN" sz="2000" b="1" dirty="0">
              <a:latin typeface="Arial Regular" panose="020B0604020202020204" charset="0"/>
              <a:ea typeface="PingFang SC Semibold" panose="020B0400000000000000" charset="-122"/>
              <a:cs typeface="Arial Regular" panose="020B0604020202020204" charset="0"/>
              <a:sym typeface="Arial" panose="020B0604020202020204"/>
            </a:endParaRPr>
          </a:p>
        </p:txBody>
      </p:sp>
      <p:pic>
        <p:nvPicPr>
          <p:cNvPr id="13" name="图片 12"/>
          <p:cNvPicPr>
            <a:picLocks noChangeAspect="1"/>
          </p:cNvPicPr>
          <p:nvPr/>
        </p:nvPicPr>
        <p:blipFill>
          <a:blip r:embed="rId1"/>
          <a:stretch>
            <a:fillRect/>
          </a:stretch>
        </p:blipFill>
        <p:spPr>
          <a:xfrm>
            <a:off x="4936807" y="3914702"/>
            <a:ext cx="6825615" cy="1132840"/>
          </a:xfrm>
          <a:prstGeom prst="rect">
            <a:avLst/>
          </a:prstGeom>
        </p:spPr>
      </p:pic>
      <p:graphicFrame>
        <p:nvGraphicFramePr>
          <p:cNvPr id="16" name="表格 15"/>
          <p:cNvGraphicFramePr/>
          <p:nvPr>
            <p:custDataLst>
              <p:tags r:id="rId2"/>
            </p:custDataLst>
          </p:nvPr>
        </p:nvGraphicFramePr>
        <p:xfrm>
          <a:off x="1274445" y="3915476"/>
          <a:ext cx="3393440" cy="2087880"/>
        </p:xfrm>
        <a:graphic>
          <a:graphicData uri="http://schemas.openxmlformats.org/drawingml/2006/table">
            <a:tbl>
              <a:tblPr firstRow="1" bandRow="1">
                <a:tableStyleId>{21E4AEA4-8DFA-4A89-87EB-49C32662AFE0}</a:tableStyleId>
              </a:tblPr>
              <a:tblGrid>
                <a:gridCol w="1696720"/>
                <a:gridCol w="1696720"/>
              </a:tblGrid>
              <a:tr h="482600">
                <a:tc>
                  <a:txBody>
                    <a:bodyPr/>
                    <a:lstStyle/>
                    <a:p>
                      <a:pPr algn="ctr">
                        <a:buNone/>
                      </a:pPr>
                      <a:r>
                        <a:rPr lang="zh-CN" altLang="en-US" b="1" dirty="0">
                          <a:solidFill>
                            <a:schemeClr val="tx1"/>
                          </a:solidFill>
                          <a:latin typeface="Arial Regular" panose="020B0604020202020204" charset="0"/>
                          <a:ea typeface="PingFang SC Semibold" panose="020B0400000000000000" charset="-122"/>
                          <a:cs typeface="Arial Regular" panose="020B0604020202020204" charset="0"/>
                        </a:rPr>
                        <a:t>Data Attribute</a:t>
                      </a:r>
                      <a:endParaRPr lang="zh-CN" altLang="en-US" b="1" dirty="0">
                        <a:solidFill>
                          <a:schemeClr val="tx1"/>
                        </a:solidFill>
                        <a:latin typeface="Arial Regular" panose="020B0604020202020204" charset="0"/>
                        <a:ea typeface="PingFang SC Semibold" panose="020B0400000000000000" charset="-122"/>
                        <a:cs typeface="Arial Regular" panose="020B0604020202020204" charset="0"/>
                      </a:endParaRPr>
                    </a:p>
                  </a:txBody>
                  <a:tcPr/>
                </a:tc>
                <a:tc>
                  <a:txBody>
                    <a:bodyPr/>
                    <a:lstStyle/>
                    <a:p>
                      <a:pPr algn="ctr">
                        <a:buNone/>
                      </a:pPr>
                      <a:r>
                        <a:rPr lang="zh-CN" altLang="en-US" b="1" dirty="0">
                          <a:solidFill>
                            <a:schemeClr val="tx1"/>
                          </a:solidFill>
                          <a:latin typeface="Arial Regular" panose="020B0604020202020204" charset="0"/>
                          <a:ea typeface="PingFang SC Semibold" panose="020B0400000000000000" charset="-122"/>
                          <a:cs typeface="Arial Regular" panose="020B0604020202020204" charset="0"/>
                        </a:rPr>
                        <a:t>Description</a:t>
                      </a:r>
                      <a:endParaRPr lang="zh-CN" altLang="en-US" b="1" dirty="0">
                        <a:solidFill>
                          <a:schemeClr val="tx1"/>
                        </a:solidFill>
                        <a:latin typeface="Arial Regular" panose="020B0604020202020204" charset="0"/>
                        <a:ea typeface="PingFang SC Semibold" panose="020B0400000000000000" charset="-122"/>
                        <a:cs typeface="Arial Regular" panose="020B0604020202020204" charset="0"/>
                      </a:endParaRPr>
                    </a:p>
                  </a:txBody>
                  <a:tcPr/>
                </a:tc>
              </a:tr>
              <a:tr h="482600">
                <a:tc>
                  <a:txBody>
                    <a:bodyPr/>
                    <a:lstStyle/>
                    <a:p>
                      <a:pPr algn="ctr">
                        <a:buNone/>
                      </a:pPr>
                      <a:r>
                        <a:rPr lang="zh-CN" altLang="en-US">
                          <a:solidFill>
                            <a:schemeClr val="tx1"/>
                          </a:solidFill>
                          <a:latin typeface="Arial Regular" panose="020B0604020202020204" charset="0"/>
                          <a:ea typeface="PingFang SC Regular" panose="020B0400000000000000" charset="-122"/>
                          <a:cs typeface="Arial Regular" panose="020B0604020202020204" charset="0"/>
                        </a:rPr>
                        <a:t>Format</a:t>
                      </a:r>
                      <a:endParaRPr lang="zh-CN" altLang="en-US">
                        <a:solidFill>
                          <a:schemeClr val="tx1"/>
                        </a:solidFill>
                        <a:latin typeface="Arial Regular" panose="020B0604020202020204" charset="0"/>
                        <a:ea typeface="PingFang SC Regular" panose="020B0400000000000000" charset="-122"/>
                        <a:cs typeface="Arial Regular" panose="020B0604020202020204" charset="0"/>
                      </a:endParaRPr>
                    </a:p>
                  </a:txBody>
                  <a:tcPr/>
                </a:tc>
                <a:tc>
                  <a:txBody>
                    <a:bodyPr/>
                    <a:lstStyle/>
                    <a:p>
                      <a:pPr algn="ctr">
                        <a:buNone/>
                      </a:pPr>
                      <a:r>
                        <a:rPr lang="zh-CN" altLang="en-US">
                          <a:solidFill>
                            <a:schemeClr val="tx1"/>
                          </a:solidFill>
                          <a:latin typeface="Arial Regular" panose="020B0604020202020204" charset="0"/>
                          <a:ea typeface="PingFang SC Regular" panose="020B0400000000000000" charset="-122"/>
                          <a:cs typeface="Arial Regular" panose="020B0604020202020204" charset="0"/>
                        </a:rPr>
                        <a:t>TXT</a:t>
                      </a:r>
                      <a:endParaRPr lang="zh-CN" altLang="en-US">
                        <a:solidFill>
                          <a:schemeClr val="tx1"/>
                        </a:solidFill>
                        <a:latin typeface="Arial Regular" panose="020B0604020202020204" charset="0"/>
                        <a:ea typeface="PingFang SC Regular" panose="020B0400000000000000" charset="-122"/>
                        <a:cs typeface="Arial Regular" panose="020B0604020202020204" charset="0"/>
                      </a:endParaRPr>
                    </a:p>
                  </a:txBody>
                  <a:tcPr/>
                </a:tc>
              </a:tr>
              <a:tr h="482600">
                <a:tc>
                  <a:txBody>
                    <a:bodyPr/>
                    <a:lstStyle/>
                    <a:p>
                      <a:pPr algn="ctr">
                        <a:buNone/>
                      </a:pPr>
                      <a:r>
                        <a:rPr lang="zh-CN" altLang="en-US">
                          <a:solidFill>
                            <a:schemeClr val="tx1"/>
                          </a:solidFill>
                          <a:latin typeface="Arial Regular" panose="020B0604020202020204" charset="0"/>
                          <a:ea typeface="PingFang SC Regular" panose="020B0400000000000000" charset="-122"/>
                          <a:cs typeface="Arial Regular" panose="020B0604020202020204" charset="0"/>
                        </a:rPr>
                        <a:t>Size</a:t>
                      </a:r>
                      <a:endParaRPr lang="zh-CN" altLang="en-US">
                        <a:solidFill>
                          <a:schemeClr val="tx1"/>
                        </a:solidFill>
                        <a:latin typeface="Arial Regular" panose="020B0604020202020204" charset="0"/>
                        <a:ea typeface="PingFang SC Regular" panose="020B0400000000000000" charset="-122"/>
                        <a:cs typeface="Arial Regular" panose="020B0604020202020204" charset="0"/>
                      </a:endParaRPr>
                    </a:p>
                  </a:txBody>
                  <a:tcPr/>
                </a:tc>
                <a:tc>
                  <a:txBody>
                    <a:bodyPr/>
                    <a:lstStyle/>
                    <a:p>
                      <a:pPr algn="ctr">
                        <a:buNone/>
                      </a:pPr>
                      <a:r>
                        <a:rPr lang="zh-CN" altLang="en-US">
                          <a:solidFill>
                            <a:schemeClr val="tx1"/>
                          </a:solidFill>
                          <a:latin typeface="Arial Regular" panose="020B0604020202020204" charset="0"/>
                          <a:ea typeface="PingFang SC Regular" panose="020B0400000000000000" charset="-122"/>
                          <a:cs typeface="Arial Regular" panose="020B0604020202020204" charset="0"/>
                        </a:rPr>
                        <a:t>1</a:t>
                      </a:r>
                      <a:r>
                        <a:rPr lang="en-US" altLang="zh-CN">
                          <a:solidFill>
                            <a:schemeClr val="tx1"/>
                          </a:solidFill>
                          <a:latin typeface="Arial Regular" panose="020B0604020202020204" charset="0"/>
                          <a:ea typeface="PingFang SC Regular" panose="020B0400000000000000" charset="-122"/>
                          <a:cs typeface="Arial Regular" panose="020B0604020202020204" charset="0"/>
                        </a:rPr>
                        <a:t>.79</a:t>
                      </a:r>
                      <a:r>
                        <a:rPr lang="zh-CN" altLang="en-US">
                          <a:solidFill>
                            <a:schemeClr val="tx1"/>
                          </a:solidFill>
                          <a:latin typeface="Arial Regular" panose="020B0604020202020204" charset="0"/>
                          <a:ea typeface="PingFang SC Regular" panose="020B0400000000000000" charset="-122"/>
                          <a:cs typeface="Arial Regular" panose="020B0604020202020204" charset="0"/>
                        </a:rPr>
                        <a:t> GB</a:t>
                      </a:r>
                      <a:endParaRPr lang="zh-CN" altLang="en-US">
                        <a:solidFill>
                          <a:schemeClr val="tx1"/>
                        </a:solidFill>
                        <a:latin typeface="Arial Regular" panose="020B0604020202020204" charset="0"/>
                        <a:ea typeface="PingFang SC Regular" panose="020B0400000000000000" charset="-122"/>
                        <a:cs typeface="Arial Regular" panose="020B0604020202020204" charset="0"/>
                      </a:endParaRPr>
                    </a:p>
                  </a:txBody>
                  <a:tcPr/>
                </a:tc>
              </a:tr>
              <a:tr h="482600">
                <a:tc>
                  <a:txBody>
                    <a:bodyPr/>
                    <a:lstStyle/>
                    <a:p>
                      <a:pPr algn="ctr">
                        <a:buNone/>
                      </a:pPr>
                      <a:r>
                        <a:rPr lang="zh-CN" altLang="en-US">
                          <a:solidFill>
                            <a:schemeClr val="tx1"/>
                          </a:solidFill>
                          <a:latin typeface="Arial Regular" panose="020B0604020202020204" charset="0"/>
                          <a:ea typeface="PingFang SC Regular" panose="020B0400000000000000" charset="-122"/>
                          <a:cs typeface="Arial Regular" panose="020B0604020202020204" charset="0"/>
                        </a:rPr>
                        <a:t>Record Count</a:t>
                      </a:r>
                      <a:endParaRPr lang="zh-CN" altLang="en-US">
                        <a:solidFill>
                          <a:schemeClr val="tx1"/>
                        </a:solidFill>
                        <a:latin typeface="Arial Regular" panose="020B0604020202020204" charset="0"/>
                        <a:ea typeface="PingFang SC Regular" panose="020B0400000000000000" charset="-122"/>
                        <a:cs typeface="Arial Regular" panose="020B0604020202020204" charset="0"/>
                      </a:endParaRPr>
                    </a:p>
                  </a:txBody>
                  <a:tcPr/>
                </a:tc>
                <a:tc>
                  <a:txBody>
                    <a:bodyPr/>
                    <a:lstStyle/>
                    <a:p>
                      <a:pPr algn="ctr">
                        <a:buNone/>
                      </a:pPr>
                      <a:r>
                        <a:rPr lang="zh-CN" altLang="en-US" dirty="0">
                          <a:solidFill>
                            <a:schemeClr val="tx1"/>
                          </a:solidFill>
                          <a:latin typeface="Arial Regular" panose="020B0604020202020204" charset="0"/>
                          <a:ea typeface="PingFang SC Regular" panose="020B0400000000000000" charset="-122"/>
                          <a:cs typeface="Arial Regular" panose="020B0604020202020204" charset="0"/>
                        </a:rPr>
                        <a:t>1</a:t>
                      </a:r>
                      <a:r>
                        <a:rPr lang="en-US" altLang="zh-CN" dirty="0">
                          <a:solidFill>
                            <a:schemeClr val="tx1"/>
                          </a:solidFill>
                          <a:latin typeface="Arial Regular" panose="020B0604020202020204" charset="0"/>
                          <a:ea typeface="PingFang SC Regular" panose="020B0400000000000000" charset="-122"/>
                          <a:cs typeface="Arial Regular" panose="020B0604020202020204" charset="0"/>
                        </a:rPr>
                        <a:t>,</a:t>
                      </a:r>
                      <a:r>
                        <a:rPr lang="zh-CN" altLang="en-US" dirty="0">
                          <a:solidFill>
                            <a:schemeClr val="tx1"/>
                          </a:solidFill>
                          <a:latin typeface="Arial Regular" panose="020B0604020202020204" charset="0"/>
                          <a:ea typeface="PingFang SC Regular" panose="020B0400000000000000" charset="-122"/>
                          <a:cs typeface="Arial Regular" panose="020B0604020202020204" charset="0"/>
                        </a:rPr>
                        <a:t>5</a:t>
                      </a:r>
                      <a:r>
                        <a:rPr lang="en-US" dirty="0">
                          <a:solidFill>
                            <a:schemeClr val="tx1"/>
                          </a:solidFill>
                          <a:latin typeface="Arial Regular" panose="020B0604020202020204" charset="0"/>
                          <a:ea typeface="PingFang SC Regular" panose="020B0400000000000000" charset="-122"/>
                          <a:cs typeface="Arial Regular" panose="020B0604020202020204" charset="0"/>
                        </a:rPr>
                        <a:t>78,655</a:t>
                      </a:r>
                      <a:endParaRPr lang="en-US" dirty="0">
                        <a:solidFill>
                          <a:schemeClr val="tx1"/>
                        </a:solidFill>
                        <a:latin typeface="Arial Regular" panose="020B0604020202020204" charset="0"/>
                        <a:ea typeface="PingFang SC Regular" panose="020B0400000000000000" charset="-122"/>
                        <a:cs typeface="Arial Regular" panose="020B0604020202020204" charset="0"/>
                      </a:endParaRPr>
                    </a:p>
                  </a:txBody>
                  <a:tcPr/>
                </a:tc>
              </a:tr>
            </a:tbl>
          </a:graphicData>
        </a:graphic>
      </p:graphicFrame>
      <p:sp>
        <p:nvSpPr>
          <p:cNvPr id="17" name="文本框 16"/>
          <p:cNvSpPr txBox="1"/>
          <p:nvPr/>
        </p:nvSpPr>
        <p:spPr>
          <a:xfrm>
            <a:off x="4904470" y="5168236"/>
            <a:ext cx="6558280" cy="1421765"/>
          </a:xfrm>
          <a:prstGeom prst="rect">
            <a:avLst/>
          </a:prstGeom>
          <a:noFill/>
        </p:spPr>
        <p:txBody>
          <a:bodyPr wrap="square" rtlCol="0">
            <a:noAutofit/>
          </a:bodyPr>
          <a:lstStyle/>
          <a:p>
            <a:r>
              <a:rPr lang="zh-CN" altLang="en-US" sz="1600" dirty="0">
                <a:latin typeface="Arial Regular" panose="020B0604020202020204" charset="0"/>
                <a:ea typeface="PingFang SC Regular" panose="020B0400000000000000" charset="-122"/>
                <a:cs typeface="Arial Regular" panose="020B0604020202020204" charset="0"/>
              </a:rPr>
              <a:t>The text data is raw and unprocessed, containing original</a:t>
            </a:r>
            <a:r>
              <a:rPr lang="en-US" altLang="zh-CN" sz="1600" dirty="0">
                <a:latin typeface="Arial Regular" panose="020B0604020202020204" charset="0"/>
                <a:ea typeface="PingFang SC Regular" panose="020B0400000000000000" charset="-122"/>
                <a:cs typeface="Arial Regular" panose="020B0604020202020204" charset="0"/>
              </a:rPr>
              <a:t> </a:t>
            </a:r>
            <a:r>
              <a:rPr lang="zh-CN" altLang="en-US" sz="1600" dirty="0">
                <a:latin typeface="Arial Regular" panose="020B0604020202020204" charset="0"/>
                <a:ea typeface="PingFang SC Regular" panose="020B0400000000000000" charset="-122"/>
                <a:cs typeface="Arial Regular" panose="020B0604020202020204" charset="0"/>
              </a:rPr>
              <a:t>formatting with no stemming, punctuation removal, or case normalization applied.</a:t>
            </a:r>
            <a:endParaRPr lang="zh-CN" altLang="en-US" sz="1600" dirty="0">
              <a:latin typeface="Arial Regular" panose="020B0604020202020204" charset="0"/>
              <a:ea typeface="PingFang SC Regular" panose="020B0400000000000000" charset="-122"/>
              <a:cs typeface="Arial Regular" panose="020B0604020202020204" charset="0"/>
            </a:endParaRPr>
          </a:p>
        </p:txBody>
      </p:sp>
      <p:sp>
        <p:nvSpPr>
          <p:cNvPr id="18" name="矩形 17"/>
          <p:cNvSpPr/>
          <p:nvPr/>
        </p:nvSpPr>
        <p:spPr>
          <a:xfrm>
            <a:off x="8004119" y="488969"/>
            <a:ext cx="3624012" cy="368300"/>
          </a:xfrm>
          <a:prstGeom prst="rect">
            <a:avLst/>
          </a:prstGeom>
        </p:spPr>
        <p:txBody>
          <a:bodyPr wrap="square">
            <a:spAutoFit/>
          </a:bodyPr>
          <a:lstStyle/>
          <a:p>
            <a:r>
              <a:rPr lang="en-US" altLang="zh-CN" dirty="0">
                <a:solidFill>
                  <a:srgbClr val="EC6712"/>
                </a:solidFill>
                <a:latin typeface="Arial Regular" panose="020B0604020202020204" charset="0"/>
                <a:cs typeface="Arial Regular" panose="020B0604020202020204" charset="0"/>
              </a:rPr>
              <a:t>Big Data Algorithms and Tech</a:t>
            </a:r>
            <a:r>
              <a:rPr lang="en-US" altLang="zh-CN" dirty="0">
                <a:latin typeface="Arial Regular" panose="020B0604020202020204" charset="0"/>
                <a:cs typeface="Arial Regular" panose="020B0604020202020204" charset="0"/>
              </a:rPr>
              <a:t>​</a:t>
            </a:r>
            <a:endParaRPr lang="zh-CN" altLang="en-US" dirty="0">
              <a:latin typeface="Arial Regular" panose="020B0604020202020204" charset="0"/>
              <a:cs typeface="Arial Regular" panose="020B0604020202020204" charset="0"/>
            </a:endParaRPr>
          </a:p>
        </p:txBody>
      </p:sp>
      <p:pic>
        <p:nvPicPr>
          <p:cNvPr id="14" name="图片 13"/>
          <p:cNvPicPr>
            <a:picLocks noChangeAspect="1"/>
          </p:cNvPicPr>
          <p:nvPr/>
        </p:nvPicPr>
        <p:blipFill>
          <a:blip r:embed="rId3"/>
          <a:stretch>
            <a:fillRect/>
          </a:stretch>
        </p:blipFill>
        <p:spPr>
          <a:xfrm>
            <a:off x="8886000" y="1673943"/>
            <a:ext cx="2197213" cy="1238314"/>
          </a:xfrm>
          <a:prstGeom prst="rect">
            <a:avLst/>
          </a:prstGeom>
        </p:spPr>
      </p:pic>
      <p:sp>
        <p:nvSpPr>
          <p:cNvPr id="15" name="矩形 14"/>
          <p:cNvSpPr/>
          <p:nvPr/>
        </p:nvSpPr>
        <p:spPr>
          <a:xfrm>
            <a:off x="965231" y="3151925"/>
            <a:ext cx="8746659" cy="645160"/>
          </a:xfrm>
          <a:prstGeom prst="rect">
            <a:avLst/>
          </a:prstGeom>
        </p:spPr>
        <p:txBody>
          <a:bodyPr wrap="square">
            <a:spAutoFit/>
          </a:bodyPr>
          <a:lstStyle/>
          <a:p>
            <a:r>
              <a:rPr lang="en-US" altLang="zh-CN" dirty="0">
                <a:latin typeface="Arial Regular" panose="020B0604020202020204" charset="0"/>
                <a:ea typeface="PingFang SC Regular" panose="020B0400000000000000" charset="-122"/>
                <a:cs typeface="Arial Regular" panose="020B0604020202020204" charset="0"/>
                <a:sym typeface="Arial" panose="020B0604020202020204"/>
              </a:rPr>
              <a:t>We used two documents: </a:t>
            </a:r>
            <a:r>
              <a:rPr lang="en-US" altLang="zh-CN" b="1" dirty="0">
                <a:latin typeface="Arial Regular" panose="020B0604020202020204" charset="0"/>
                <a:ea typeface="PingFang SC Regular" panose="020B0400000000000000" charset="-122"/>
                <a:cs typeface="Arial Regular" panose="020B0604020202020204" charset="0"/>
                <a:sym typeface="Arial" panose="020B0604020202020204"/>
              </a:rPr>
              <a:t>arxiv-abstracts-all.txt</a:t>
            </a:r>
            <a:r>
              <a:rPr lang="en-US" altLang="zh-CN" dirty="0">
                <a:latin typeface="Arial Regular" panose="020B0604020202020204" charset="0"/>
                <a:ea typeface="PingFang SC Regular" panose="020B0400000000000000" charset="-122"/>
                <a:cs typeface="Arial Regular" panose="020B0604020202020204" charset="0"/>
                <a:sym typeface="Arial" panose="020B0604020202020204"/>
              </a:rPr>
              <a:t>, </a:t>
            </a:r>
            <a:r>
              <a:rPr lang="en-US" altLang="zh-CN" b="1" dirty="0">
                <a:latin typeface="Arial Regular" panose="020B0604020202020204" charset="0"/>
                <a:ea typeface="PingFang SC Regular" panose="020B0400000000000000" charset="-122"/>
                <a:cs typeface="Arial Regular" panose="020B0604020202020204" charset="0"/>
                <a:sym typeface="Arial" panose="020B0604020202020204"/>
              </a:rPr>
              <a:t>arxiv-titles-all.txt</a:t>
            </a:r>
            <a:endParaRPr lang="en-US" altLang="zh-CN" b="1" dirty="0">
              <a:latin typeface="Arial Regular" panose="020B0604020202020204" charset="0"/>
              <a:ea typeface="PingFang SC Regular" panose="020B0400000000000000" charset="-122"/>
              <a:cs typeface="Arial Regular" panose="020B0604020202020204" charset="0"/>
              <a:sym typeface="Arial" panose="020B0604020202020204"/>
            </a:endParaRPr>
          </a:p>
          <a:p>
            <a:r>
              <a:rPr lang="en-US" altLang="zh-CN" dirty="0">
                <a:latin typeface="Arial Regular" panose="020B0604020202020204" charset="0"/>
                <a:ea typeface="PingFang SC Regular" panose="020B0400000000000000" charset="-122"/>
                <a:cs typeface="Arial Regular" panose="020B0604020202020204" charset="0"/>
                <a:sym typeface="Arial" panose="020B0604020202020204"/>
              </a:rPr>
              <a:t>The descriptions of </a:t>
            </a:r>
            <a:r>
              <a:rPr lang="en-US" altLang="zh-CN" b="1" dirty="0">
                <a:latin typeface="Arial Regular" panose="020B0604020202020204" charset="0"/>
                <a:ea typeface="PingFang SC Regular" panose="020B0400000000000000" charset="-122"/>
                <a:cs typeface="Arial Regular" panose="020B0604020202020204" charset="0"/>
                <a:sym typeface="Arial" panose="020B0604020202020204"/>
              </a:rPr>
              <a:t>arxiv-abstracts-all.txt </a:t>
            </a:r>
            <a:r>
              <a:rPr lang="en-US" altLang="zh-CN" dirty="0">
                <a:latin typeface="Arial Regular" panose="020B0604020202020204" charset="0"/>
                <a:ea typeface="PingFang SC Regular" panose="020B0400000000000000" charset="-122"/>
                <a:cs typeface="Arial Regular" panose="020B0604020202020204" charset="0"/>
                <a:sym typeface="Arial" panose="020B0604020202020204"/>
              </a:rPr>
              <a:t>are as follows:</a:t>
            </a:r>
            <a:endParaRPr lang="zh-CN" altLang="en-US" dirty="0">
              <a:latin typeface="Arial Regular" panose="020B0604020202020204" charset="0"/>
              <a:ea typeface="PingFang SC Regular" panose="020B0400000000000000" charset="-122"/>
              <a:cs typeface="Arial Regular" panose="020B0604020202020204" charset="0"/>
              <a:sym typeface="Arial" panose="020B0604020202020204"/>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 空心 1"/>
          <p:cNvSpPr>
            <a:spLocks noChangeAspect="1"/>
          </p:cNvSpPr>
          <p:nvPr/>
        </p:nvSpPr>
        <p:spPr>
          <a:xfrm>
            <a:off x="-2565242" y="-2347676"/>
            <a:ext cx="5130483" cy="5130812"/>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a:sym typeface="Arial" panose="020B0604020202020204"/>
            </a:endParaRPr>
          </a:p>
        </p:txBody>
      </p:sp>
      <p:sp>
        <p:nvSpPr>
          <p:cNvPr id="3" name="任意多边形: 形状 2"/>
          <p:cNvSpPr>
            <a:spLocks noChangeAspect="1"/>
          </p:cNvSpPr>
          <p:nvPr/>
        </p:nvSpPr>
        <p:spPr>
          <a:xfrm>
            <a:off x="9697558" y="-54619"/>
            <a:ext cx="12162074" cy="6877215"/>
          </a:xfrm>
          <a:custGeom>
            <a:avLst/>
            <a:gdLst>
              <a:gd name="connsiteX0" fmla="*/ 9753751 w 12162074"/>
              <a:gd name="connsiteY0" fmla="*/ 0 h 6877215"/>
              <a:gd name="connsiteX1" fmla="*/ 11288981 w 12162074"/>
              <a:gd name="connsiteY1" fmla="*/ 0 h 6877215"/>
              <a:gd name="connsiteX2" fmla="*/ 11428126 w 12162074"/>
              <a:gd name="connsiteY2" fmla="*/ 242011 h 6877215"/>
              <a:gd name="connsiteX3" fmla="*/ 12162074 w 12162074"/>
              <a:gd name="connsiteY3" fmla="*/ 3140781 h 6877215"/>
              <a:gd name="connsiteX4" fmla="*/ 10953987 w 12162074"/>
              <a:gd name="connsiteY4" fmla="*/ 6779397 h 6877215"/>
              <a:gd name="connsiteX5" fmla="*/ 10877122 w 12162074"/>
              <a:gd name="connsiteY5" fmla="*/ 6877215 h 6877215"/>
              <a:gd name="connsiteX6" fmla="*/ 9147607 w 12162074"/>
              <a:gd name="connsiteY6" fmla="*/ 6877215 h 6877215"/>
              <a:gd name="connsiteX7" fmla="*/ 9155638 w 12162074"/>
              <a:gd name="connsiteY7" fmla="*/ 6870903 h 6877215"/>
              <a:gd name="connsiteX8" fmla="*/ 10914610 w 12162074"/>
              <a:gd name="connsiteY8" fmla="*/ 3140781 h 6877215"/>
              <a:gd name="connsiteX9" fmla="*/ 9810857 w 12162074"/>
              <a:gd name="connsiteY9" fmla="*/ 65931 h 6877215"/>
              <a:gd name="connsiteX10" fmla="*/ 873093 w 12162074"/>
              <a:gd name="connsiteY10" fmla="*/ 0 h 6877215"/>
              <a:gd name="connsiteX11" fmla="*/ 2408323 w 12162074"/>
              <a:gd name="connsiteY11" fmla="*/ 0 h 6877215"/>
              <a:gd name="connsiteX12" fmla="*/ 2351217 w 12162074"/>
              <a:gd name="connsiteY12" fmla="*/ 65931 h 6877215"/>
              <a:gd name="connsiteX13" fmla="*/ 1247464 w 12162074"/>
              <a:gd name="connsiteY13" fmla="*/ 3140781 h 6877215"/>
              <a:gd name="connsiteX14" fmla="*/ 3006436 w 12162074"/>
              <a:gd name="connsiteY14" fmla="*/ 6870903 h 6877215"/>
              <a:gd name="connsiteX15" fmla="*/ 3014468 w 12162074"/>
              <a:gd name="connsiteY15" fmla="*/ 6877215 h 6877215"/>
              <a:gd name="connsiteX16" fmla="*/ 1284952 w 12162074"/>
              <a:gd name="connsiteY16" fmla="*/ 6877215 h 6877215"/>
              <a:gd name="connsiteX17" fmla="*/ 1208087 w 12162074"/>
              <a:gd name="connsiteY17" fmla="*/ 6779397 h 6877215"/>
              <a:gd name="connsiteX18" fmla="*/ 0 w 12162074"/>
              <a:gd name="connsiteY18" fmla="*/ 3140781 h 6877215"/>
              <a:gd name="connsiteX19" fmla="*/ 733949 w 12162074"/>
              <a:gd name="connsiteY19" fmla="*/ 242011 h 68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62074" h="6877215">
                <a:moveTo>
                  <a:pt x="9753751" y="0"/>
                </a:moveTo>
                <a:lnTo>
                  <a:pt x="11288981" y="0"/>
                </a:lnTo>
                <a:lnTo>
                  <a:pt x="11428126" y="242011"/>
                </a:lnTo>
                <a:cubicBezTo>
                  <a:pt x="11896198" y="1103709"/>
                  <a:pt x="12162074" y="2091194"/>
                  <a:pt x="12162074" y="3140781"/>
                </a:cubicBezTo>
                <a:cubicBezTo>
                  <a:pt x="12162074" y="4505245"/>
                  <a:pt x="11712743" y="5764755"/>
                  <a:pt x="10953987" y="6779397"/>
                </a:cubicBezTo>
                <a:lnTo>
                  <a:pt x="10877122" y="6877215"/>
                </a:lnTo>
                <a:lnTo>
                  <a:pt x="9147607" y="6877215"/>
                </a:lnTo>
                <a:lnTo>
                  <a:pt x="9155638" y="6870903"/>
                </a:lnTo>
                <a:cubicBezTo>
                  <a:pt x="10229887" y="5984283"/>
                  <a:pt x="10914610" y="4642502"/>
                  <a:pt x="10914610" y="3140781"/>
                </a:cubicBezTo>
                <a:cubicBezTo>
                  <a:pt x="10914610" y="1972776"/>
                  <a:pt x="10500395" y="901525"/>
                  <a:pt x="9810857" y="65931"/>
                </a:cubicBezTo>
                <a:close/>
                <a:moveTo>
                  <a:pt x="873093" y="0"/>
                </a:moveTo>
                <a:lnTo>
                  <a:pt x="2408323" y="0"/>
                </a:lnTo>
                <a:lnTo>
                  <a:pt x="2351217" y="65931"/>
                </a:lnTo>
                <a:cubicBezTo>
                  <a:pt x="1661680" y="901525"/>
                  <a:pt x="1247464" y="1972776"/>
                  <a:pt x="1247464" y="3140781"/>
                </a:cubicBezTo>
                <a:cubicBezTo>
                  <a:pt x="1247464" y="4642502"/>
                  <a:pt x="1932188" y="5984283"/>
                  <a:pt x="3006436" y="6870903"/>
                </a:cubicBezTo>
                <a:lnTo>
                  <a:pt x="3014468" y="6877215"/>
                </a:lnTo>
                <a:lnTo>
                  <a:pt x="1284952" y="6877215"/>
                </a:lnTo>
                <a:lnTo>
                  <a:pt x="1208087" y="6779397"/>
                </a:lnTo>
                <a:cubicBezTo>
                  <a:pt x="449331" y="5764755"/>
                  <a:pt x="0" y="4505245"/>
                  <a:pt x="0" y="3140781"/>
                </a:cubicBezTo>
                <a:cubicBezTo>
                  <a:pt x="0" y="2091194"/>
                  <a:pt x="265876" y="1103709"/>
                  <a:pt x="733949" y="242011"/>
                </a:cubicBezTo>
                <a:close/>
              </a:path>
            </a:pathLst>
          </a:cu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Arial" panose="020B0604020202020204"/>
              <a:ea typeface="微软雅黑"/>
              <a:sym typeface="Arial" panose="020B0604020202020204"/>
            </a:endParaRPr>
          </a:p>
        </p:txBody>
      </p:sp>
      <p:grpSp>
        <p:nvGrpSpPr>
          <p:cNvPr id="4" name="组合 3"/>
          <p:cNvGrpSpPr/>
          <p:nvPr/>
        </p:nvGrpSpPr>
        <p:grpSpPr>
          <a:xfrm>
            <a:off x="-883704" y="1545037"/>
            <a:ext cx="1891260" cy="1883963"/>
            <a:chOff x="95534" y="5186149"/>
            <a:chExt cx="1891260" cy="1883963"/>
          </a:xfrm>
        </p:grpSpPr>
        <p:cxnSp>
          <p:nvCxnSpPr>
            <p:cNvPr id="5" name="直接连接符 4"/>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3" name="椭圆 12"/>
          <p:cNvSpPr/>
          <p:nvPr/>
        </p:nvSpPr>
        <p:spPr>
          <a:xfrm>
            <a:off x="11255243" y="440688"/>
            <a:ext cx="392400" cy="390811"/>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sp>
        <p:nvSpPr>
          <p:cNvPr id="15" name="标题 44"/>
          <p:cNvSpPr txBox="1"/>
          <p:nvPr/>
        </p:nvSpPr>
        <p:spPr>
          <a:xfrm>
            <a:off x="2226979" y="3013994"/>
            <a:ext cx="9795390" cy="108839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7200" kern="0" spc="300" dirty="0">
                <a:solidFill>
                  <a:schemeClr val="bg2">
                    <a:lumMod val="25000"/>
                  </a:schemeClr>
                </a:solidFill>
                <a:latin typeface="Arial Regular" panose="020B0604020202020204" charset="0"/>
                <a:ea typeface="微软雅黑"/>
                <a:cs typeface="Arial Regular" panose="020B0604020202020204" charset="0"/>
                <a:sym typeface="Arial" panose="020B0604020202020204"/>
              </a:rPr>
              <a:t>Realization</a:t>
            </a:r>
            <a:endParaRPr lang="zh-CN" altLang="en-US" sz="7200" b="0" i="0" u="none" strike="noStrike" kern="0" cap="none" spc="300" normalizeH="0" baseline="0" noProof="0" dirty="0">
              <a:ln>
                <a:noFill/>
              </a:ln>
              <a:solidFill>
                <a:schemeClr val="bg2">
                  <a:lumMod val="25000"/>
                </a:schemeClr>
              </a:solidFill>
              <a:effectLst/>
              <a:uLnTx/>
              <a:uFillTx/>
              <a:latin typeface="Arial Regular" panose="020B0604020202020204" charset="0"/>
              <a:ea typeface="微软雅黑"/>
              <a:cs typeface="Arial Regular" panose="020B0604020202020204" charset="0"/>
              <a:sym typeface="Arial" panose="020B0604020202020204"/>
            </a:endParaRPr>
          </a:p>
        </p:txBody>
      </p:sp>
      <p:sp>
        <p:nvSpPr>
          <p:cNvPr id="16" name="Title 44_1"/>
          <p:cNvSpPr txBox="1"/>
          <p:nvPr/>
        </p:nvSpPr>
        <p:spPr>
          <a:xfrm>
            <a:off x="2260585" y="2194159"/>
            <a:ext cx="10117137" cy="75565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en-US" altLang="zh-CN" sz="4800" dirty="0">
                <a:solidFill>
                  <a:srgbClr val="EC6712"/>
                </a:solidFill>
                <a:latin typeface="Arial Regular" panose="020B0604020202020204" charset="0"/>
                <a:ea typeface="微软雅黑"/>
                <a:cs typeface="Arial Regular" panose="020B0604020202020204" charset="0"/>
                <a:sym typeface="Arial" panose="020B0604020202020204"/>
              </a:rPr>
              <a:t>PART THREE</a:t>
            </a:r>
            <a:endParaRPr lang="en-US" altLang="zh-CN" sz="4800" dirty="0">
              <a:solidFill>
                <a:srgbClr val="EC6712"/>
              </a:solidFill>
              <a:latin typeface="Arial Regular" panose="020B0604020202020204" charset="0"/>
              <a:ea typeface="微软雅黑"/>
              <a:cs typeface="Arial Regular" panose="020B0604020202020204" charset="0"/>
              <a:sym typeface="Arial" panose="020B0604020202020204"/>
            </a:endParaRPr>
          </a:p>
        </p:txBody>
      </p:sp>
      <p:sp>
        <p:nvSpPr>
          <p:cNvPr id="19" name="椭圆 18"/>
          <p:cNvSpPr>
            <a:spLocks noChangeAspect="1"/>
          </p:cNvSpPr>
          <p:nvPr/>
        </p:nvSpPr>
        <p:spPr>
          <a:xfrm>
            <a:off x="7888988" y="6232747"/>
            <a:ext cx="1184494" cy="1179697"/>
          </a:xfrm>
          <a:prstGeom prst="ellipse">
            <a:avLst/>
          </a:prstGeom>
          <a:solidFill>
            <a:srgbClr val="EC6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a:sym typeface="Arial" panose="020B0604020202020204"/>
            </a:endParaRPr>
          </a:p>
        </p:txBody>
      </p:sp>
      <p:grpSp>
        <p:nvGrpSpPr>
          <p:cNvPr id="20" name="组合 19"/>
          <p:cNvGrpSpPr/>
          <p:nvPr/>
        </p:nvGrpSpPr>
        <p:grpSpPr>
          <a:xfrm>
            <a:off x="11246370" y="1618395"/>
            <a:ext cx="1891260" cy="1883963"/>
            <a:chOff x="95534" y="5186149"/>
            <a:chExt cx="1891260" cy="1883963"/>
          </a:xfrm>
        </p:grpSpPr>
        <p:cxnSp>
          <p:nvCxnSpPr>
            <p:cNvPr id="21" name="直接连接符 20"/>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7782738" y="488969"/>
            <a:ext cx="3624012" cy="369332"/>
          </a:xfrm>
          <a:prstGeom prst="rect">
            <a:avLst/>
          </a:prstGeom>
        </p:spPr>
        <p:txBody>
          <a:bodyPr wrap="square">
            <a:spAutoFit/>
          </a:bodyPr>
          <a:lstStyle/>
          <a:p>
            <a:r>
              <a:rPr lang="en-US" altLang="zh-CN" dirty="0">
                <a:solidFill>
                  <a:srgbClr val="EC6712"/>
                </a:solidFill>
                <a:latin typeface="PingFang SC" panose="020B0400000000000000" charset="-122"/>
              </a:rPr>
              <a:t>Big Data Algorithms and Tech</a:t>
            </a:r>
            <a:r>
              <a:rPr lang="en-US" altLang="zh-CN" dirty="0">
                <a:latin typeface="PingFang SC" panose="020B0400000000000000" charset="-122"/>
              </a:rPr>
              <a:t>​</a:t>
            </a:r>
            <a:endParaRPr lang="zh-CN" altLang="en-US" dirty="0">
              <a:latin typeface="PingFang SC"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2" grpId="0" bldLvl="0" animBg="1"/>
      <p:bldP spid="3" grpId="0" bldLvl="0" animBg="1"/>
      <p:bldP spid="13" grpId="0" bldLvl="0" animBg="1"/>
      <p:bldP spid="15" grpId="0"/>
      <p:bldP spid="16" grpId="0"/>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2" name="圆: 空心 11"/>
          <p:cNvSpPr>
            <a:spLocks noChangeAspect="1"/>
          </p:cNvSpPr>
          <p:nvPr/>
        </p:nvSpPr>
        <p:spPr>
          <a:xfrm>
            <a:off x="9800959" y="3867150"/>
            <a:ext cx="5266904" cy="5267242"/>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a:sym typeface="Arial" panose="020B0604020202020204"/>
            </a:endParaRPr>
          </a:p>
        </p:txBody>
      </p:sp>
      <p:sp>
        <p:nvSpPr>
          <p:cNvPr id="2" name="文本框 1"/>
          <p:cNvSpPr txBox="1"/>
          <p:nvPr/>
        </p:nvSpPr>
        <p:spPr>
          <a:xfrm>
            <a:off x="1082040" y="404495"/>
            <a:ext cx="4064000" cy="583565"/>
          </a:xfrm>
          <a:prstGeom prst="rect">
            <a:avLst/>
          </a:prstGeom>
          <a:noFill/>
        </p:spPr>
        <p:txBody>
          <a:bodyPr wrap="square" rtlCol="0">
            <a:spAutoFit/>
          </a:bodyPr>
          <a:lstStyle/>
          <a:p>
            <a:r>
              <a:rPr lang="en-US" altLang="zh-CN" sz="3200" b="1" dirty="0">
                <a:latin typeface="PingFang SC Semibold" panose="020B0400000000000000" charset="-122"/>
                <a:ea typeface="PingFang SC Semibold" panose="020B0400000000000000" charset="-122"/>
              </a:rPr>
              <a:t>Workflow</a:t>
            </a:r>
            <a:endParaRPr lang="en-US" altLang="zh-CN" sz="3200" b="1" dirty="0">
              <a:latin typeface="PingFang SC Semibold" panose="020B0400000000000000" charset="-122"/>
              <a:ea typeface="PingFang SC Semibold" panose="020B0400000000000000" charset="-122"/>
            </a:endParaRPr>
          </a:p>
        </p:txBody>
      </p:sp>
      <p:sp>
        <p:nvSpPr>
          <p:cNvPr id="19" name="ïṡḻîďe"/>
          <p:cNvSpPr/>
          <p:nvPr/>
        </p:nvSpPr>
        <p:spPr>
          <a:xfrm>
            <a:off x="563880" y="2165487"/>
            <a:ext cx="2429577" cy="1124585"/>
          </a:xfrm>
          <a:prstGeom prst="rect">
            <a:avLst/>
          </a:prstGeom>
          <a:solidFill>
            <a:schemeClr val="accent2">
              <a:lumMod val="60000"/>
              <a:lumOff val="40000"/>
            </a:schemeClr>
          </a:solidFill>
          <a:ln w="38100">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r>
              <a:rPr sz="2400" b="1" dirty="0">
                <a:solidFill>
                  <a:schemeClr val="tx1">
                    <a:lumMod val="75000"/>
                    <a:lumOff val="25000"/>
                  </a:schemeClr>
                </a:solidFill>
                <a:latin typeface="Arial Semibold" charset="0"/>
                <a:ea typeface="PingFang SC Semibold" panose="020B0400000000000000" charset="-122"/>
                <a:cs typeface="Arial Semibold" charset="0"/>
                <a:sym typeface="Arial" panose="020B0604020202020204"/>
              </a:rPr>
              <a:t>Data preprocessing</a:t>
            </a:r>
            <a:endParaRPr sz="2400" b="1" dirty="0">
              <a:solidFill>
                <a:schemeClr val="tx1">
                  <a:lumMod val="75000"/>
                  <a:lumOff val="25000"/>
                </a:schemeClr>
              </a:solidFill>
              <a:latin typeface="Arial Semibold" charset="0"/>
              <a:ea typeface="PingFang SC Semibold" panose="020B0400000000000000" charset="-122"/>
              <a:cs typeface="Arial Semibold" charset="0"/>
              <a:sym typeface="Arial" panose="020B0604020202020204"/>
            </a:endParaRPr>
          </a:p>
        </p:txBody>
      </p:sp>
      <p:sp>
        <p:nvSpPr>
          <p:cNvPr id="21" name="ïṡḻîďe"/>
          <p:cNvSpPr/>
          <p:nvPr/>
        </p:nvSpPr>
        <p:spPr>
          <a:xfrm>
            <a:off x="3726882" y="2165487"/>
            <a:ext cx="1988118" cy="1124585"/>
          </a:xfrm>
          <a:prstGeom prst="rect">
            <a:avLst/>
          </a:prstGeom>
          <a:solidFill>
            <a:schemeClr val="accent2">
              <a:lumMod val="60000"/>
              <a:lumOff val="40000"/>
            </a:schemeClr>
          </a:solidFill>
          <a:ln w="38100">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r>
              <a:rPr lang="zh-CN" altLang="en-US" sz="2400" b="1" dirty="0">
                <a:solidFill>
                  <a:schemeClr val="tx1">
                    <a:lumMod val="75000"/>
                    <a:lumOff val="25000"/>
                  </a:schemeClr>
                </a:solidFill>
                <a:latin typeface="Arial Semibold" charset="0"/>
                <a:ea typeface="PingFang SC Semibold" panose="020B0400000000000000" charset="-122"/>
                <a:cs typeface="Arial Semibold" charset="0"/>
                <a:sym typeface="Arial" panose="020B0604020202020204"/>
              </a:rPr>
              <a:t>TF-IDF </a:t>
            </a:r>
            <a:r>
              <a:rPr lang="en-US" altLang="zh-CN" sz="2400" b="1" dirty="0">
                <a:solidFill>
                  <a:schemeClr val="tx1">
                    <a:lumMod val="75000"/>
                    <a:lumOff val="25000"/>
                  </a:schemeClr>
                </a:solidFill>
                <a:latin typeface="Arial Semibold" charset="0"/>
                <a:ea typeface="PingFang SC Semibold" panose="020B0400000000000000" charset="-122"/>
                <a:cs typeface="Arial Semibold" charset="0"/>
                <a:sym typeface="Arial" panose="020B0604020202020204"/>
              </a:rPr>
              <a:t>P</a:t>
            </a:r>
            <a:r>
              <a:rPr lang="zh-CN" altLang="en-US" sz="2400" b="1" dirty="0">
                <a:solidFill>
                  <a:schemeClr val="tx1">
                    <a:lumMod val="75000"/>
                    <a:lumOff val="25000"/>
                  </a:schemeClr>
                </a:solidFill>
                <a:latin typeface="Arial Semibold" charset="0"/>
                <a:ea typeface="PingFang SC Semibold" panose="020B0400000000000000" charset="-122"/>
                <a:cs typeface="Arial Semibold" charset="0"/>
                <a:sym typeface="Arial" panose="020B0604020202020204"/>
              </a:rPr>
              <a:t>rocessing</a:t>
            </a:r>
            <a:endParaRPr lang="zh-CN" altLang="en-US" sz="2400" b="1" dirty="0">
              <a:solidFill>
                <a:schemeClr val="tx1">
                  <a:lumMod val="75000"/>
                  <a:lumOff val="25000"/>
                </a:schemeClr>
              </a:solidFill>
              <a:latin typeface="Arial Semibold" charset="0"/>
              <a:ea typeface="PingFang SC Semibold" panose="020B0400000000000000" charset="-122"/>
              <a:cs typeface="Arial Semibold" charset="0"/>
              <a:sym typeface="Arial" panose="020B0604020202020204"/>
            </a:endParaRPr>
          </a:p>
        </p:txBody>
      </p:sp>
      <p:sp>
        <p:nvSpPr>
          <p:cNvPr id="22" name="ïṡḻîďe"/>
          <p:cNvSpPr/>
          <p:nvPr/>
        </p:nvSpPr>
        <p:spPr>
          <a:xfrm>
            <a:off x="6448425" y="2165487"/>
            <a:ext cx="2395220" cy="1124585"/>
          </a:xfrm>
          <a:prstGeom prst="rect">
            <a:avLst/>
          </a:prstGeom>
          <a:solidFill>
            <a:schemeClr val="accent2">
              <a:lumMod val="60000"/>
              <a:lumOff val="40000"/>
            </a:schemeClr>
          </a:solidFill>
          <a:ln w="38100">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r>
              <a:rPr lang="zh-CN" altLang="en-US" sz="2400" b="1">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Data </a:t>
            </a:r>
            <a:r>
              <a:rPr lang="en-US" altLang="zh-CN" sz="2400" b="1">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C</a:t>
            </a:r>
            <a:r>
              <a:rPr lang="zh-CN" altLang="en-US" sz="2400" b="1">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lustering</a:t>
            </a:r>
            <a:endParaRPr lang="zh-CN" altLang="en-US" sz="2400" b="1">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endParaRPr>
          </a:p>
        </p:txBody>
      </p:sp>
      <p:sp>
        <p:nvSpPr>
          <p:cNvPr id="27" name="ïṡḻîďe"/>
          <p:cNvSpPr/>
          <p:nvPr/>
        </p:nvSpPr>
        <p:spPr>
          <a:xfrm>
            <a:off x="9545320" y="2165487"/>
            <a:ext cx="2197501" cy="1125220"/>
          </a:xfrm>
          <a:prstGeom prst="rect">
            <a:avLst/>
          </a:prstGeom>
          <a:solidFill>
            <a:schemeClr val="accent2">
              <a:lumMod val="60000"/>
              <a:lumOff val="40000"/>
            </a:schemeClr>
          </a:solidFill>
          <a:ln w="38100">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r>
              <a:rPr lang="en-US" altLang="zh-CN" sz="2400" b="1"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rPr>
              <a:t>Visualization</a:t>
            </a:r>
            <a:endParaRPr lang="en-US" altLang="zh-CN" sz="2400" b="1" dirty="0">
              <a:solidFill>
                <a:schemeClr val="tx1">
                  <a:lumMod val="75000"/>
                  <a:lumOff val="25000"/>
                </a:schemeClr>
              </a:solidFill>
              <a:latin typeface="Arial Regular" panose="020B0604020202020204" charset="0"/>
              <a:ea typeface="PingFang SC Semibold" panose="020B0400000000000000" charset="-122"/>
              <a:cs typeface="Arial Regular" panose="020B0604020202020204" charset="0"/>
              <a:sym typeface="Arial" panose="020B0604020202020204"/>
            </a:endParaRPr>
          </a:p>
        </p:txBody>
      </p:sp>
      <p:sp>
        <p:nvSpPr>
          <p:cNvPr id="28" name="文本框 27"/>
          <p:cNvSpPr txBox="1"/>
          <p:nvPr/>
        </p:nvSpPr>
        <p:spPr>
          <a:xfrm>
            <a:off x="493408" y="3421384"/>
            <a:ext cx="3376749" cy="138499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latin typeface="Arial Regular" panose="020B0604020202020204" charset="0"/>
                <a:ea typeface="PingFang SC" panose="020B0400000000000000" charset="-122"/>
                <a:cs typeface="Arial Regular" panose="020B0604020202020204" charset="0"/>
              </a:rPr>
              <a:t>Titles and abstracts combination</a:t>
            </a:r>
            <a:endParaRPr lang="en-US" altLang="zh-CN" sz="1400" dirty="0">
              <a:latin typeface="Arial Regular" panose="020B0604020202020204" charset="0"/>
              <a:ea typeface="PingFang SC" panose="020B0400000000000000" charset="-122"/>
              <a:cs typeface="Arial Regular" panose="020B0604020202020204" charset="0"/>
            </a:endParaRPr>
          </a:p>
          <a:p>
            <a:pPr marL="285750" indent="-285750">
              <a:buFont typeface="Arial" panose="020B0604020202020204" pitchFamily="34" charset="0"/>
              <a:buChar char="•"/>
            </a:pPr>
            <a:r>
              <a:rPr lang="zh-CN" altLang="en-US" sz="1400" dirty="0">
                <a:latin typeface="Arial Regular" panose="020B0604020202020204" charset="0"/>
                <a:ea typeface="PingFang SC" panose="020B0400000000000000" charset="-122"/>
                <a:cs typeface="Arial Regular" panose="020B0604020202020204" charset="0"/>
              </a:rPr>
              <a:t>Case conversion </a:t>
            </a:r>
            <a:endParaRPr lang="zh-CN" altLang="en-US" sz="1400" dirty="0">
              <a:latin typeface="Arial Regular" panose="020B0604020202020204" charset="0"/>
              <a:ea typeface="PingFang SC" panose="020B0400000000000000" charset="-122"/>
              <a:cs typeface="Arial Regular" panose="020B0604020202020204" charset="0"/>
            </a:endParaRPr>
          </a:p>
          <a:p>
            <a:pPr marL="285750" indent="-285750">
              <a:buFont typeface="Arial" panose="020B0604020202020204" pitchFamily="34" charset="0"/>
              <a:buChar char="•"/>
            </a:pPr>
            <a:r>
              <a:rPr lang="en-US" altLang="zh-CN" sz="1400" dirty="0">
                <a:latin typeface="Arial Regular" panose="020B0604020202020204" charset="0"/>
                <a:ea typeface="PingFang SC" panose="020B0400000000000000" charset="-122"/>
                <a:cs typeface="Arial Regular" panose="020B0604020202020204" charset="0"/>
              </a:rPr>
              <a:t>P</a:t>
            </a:r>
            <a:r>
              <a:rPr lang="zh-CN" altLang="en-US" sz="1400" dirty="0">
                <a:latin typeface="Arial Regular" panose="020B0604020202020204" charset="0"/>
                <a:ea typeface="PingFang SC" panose="020B0400000000000000" charset="-122"/>
                <a:cs typeface="Arial Regular" panose="020B0604020202020204" charset="0"/>
              </a:rPr>
              <a:t>unctuation </a:t>
            </a:r>
            <a:r>
              <a:rPr lang="en-US" altLang="zh-CN" sz="1400" dirty="0">
                <a:latin typeface="Arial Regular" panose="020B0604020202020204" charset="0"/>
                <a:ea typeface="PingFang SC" panose="020B0400000000000000" charset="-122"/>
                <a:cs typeface="Arial Regular" panose="020B0604020202020204" charset="0"/>
              </a:rPr>
              <a:t>removal</a:t>
            </a:r>
            <a:endParaRPr lang="en-US" altLang="zh-CN" sz="1400" dirty="0">
              <a:latin typeface="Arial Regular" panose="020B0604020202020204" charset="0"/>
              <a:ea typeface="PingFang SC" panose="020B0400000000000000" charset="-122"/>
              <a:cs typeface="Arial Regular" panose="020B0604020202020204" charset="0"/>
            </a:endParaRPr>
          </a:p>
          <a:p>
            <a:pPr marL="285750" indent="-285750">
              <a:buFont typeface="Arial" panose="020B0604020202020204" pitchFamily="34" charset="0"/>
              <a:buChar char="•"/>
            </a:pPr>
            <a:r>
              <a:rPr lang="en-US" altLang="zh-CN" sz="1400" dirty="0">
                <a:latin typeface="Arial Regular" panose="020B0604020202020204" charset="0"/>
                <a:ea typeface="PingFang SC" panose="020B0400000000000000" charset="-122"/>
                <a:cs typeface="Arial Regular" panose="020B0604020202020204" charset="0"/>
              </a:rPr>
              <a:t>S</a:t>
            </a:r>
            <a:r>
              <a:rPr lang="zh-CN" altLang="en-US" sz="1400" dirty="0">
                <a:latin typeface="Arial Regular" panose="020B0604020202020204" charset="0"/>
                <a:ea typeface="PingFang SC" panose="020B0400000000000000" charset="-122"/>
                <a:cs typeface="Arial Regular" panose="020B0604020202020204" charset="0"/>
              </a:rPr>
              <a:t>pecial characters </a:t>
            </a:r>
            <a:r>
              <a:rPr lang="en-US" altLang="zh-CN" sz="1400" dirty="0">
                <a:latin typeface="Arial Regular" panose="020B0604020202020204" charset="0"/>
                <a:ea typeface="PingFang SC" panose="020B0400000000000000" charset="-122"/>
                <a:cs typeface="Arial Regular" panose="020B0604020202020204" charset="0"/>
              </a:rPr>
              <a:t>removal</a:t>
            </a:r>
            <a:endParaRPr lang="en-US" altLang="zh-CN" sz="1400" dirty="0">
              <a:latin typeface="Arial Regular" panose="020B0604020202020204" charset="0"/>
              <a:ea typeface="PingFang SC" panose="020B0400000000000000" charset="-122"/>
              <a:cs typeface="Arial Regular" panose="020B0604020202020204" charset="0"/>
            </a:endParaRPr>
          </a:p>
          <a:p>
            <a:pPr marL="285750" indent="-285750">
              <a:buFont typeface="Arial" panose="020B0604020202020204" pitchFamily="34" charset="0"/>
              <a:buChar char="•"/>
            </a:pPr>
            <a:r>
              <a:rPr lang="en-US" altLang="zh-CN" sz="1400" dirty="0" err="1">
                <a:latin typeface="Arial Regular" panose="020B0604020202020204" charset="0"/>
                <a:ea typeface="PingFang SC" panose="020B0400000000000000" charset="-122"/>
                <a:cs typeface="Arial Regular" panose="020B0604020202020204" charset="0"/>
              </a:rPr>
              <a:t>Stopwords</a:t>
            </a:r>
            <a:r>
              <a:rPr lang="en-US" altLang="zh-CN" sz="1400" dirty="0">
                <a:latin typeface="Arial Regular" panose="020B0604020202020204" charset="0"/>
                <a:ea typeface="PingFang SC" panose="020B0400000000000000" charset="-122"/>
                <a:cs typeface="Arial Regular" panose="020B0604020202020204" charset="0"/>
              </a:rPr>
              <a:t> removal</a:t>
            </a:r>
            <a:endParaRPr lang="en-US" altLang="zh-CN" sz="1400" dirty="0">
              <a:latin typeface="Arial Regular" panose="020B0604020202020204" charset="0"/>
              <a:ea typeface="PingFang SC" panose="020B0400000000000000" charset="-122"/>
              <a:cs typeface="Arial Regular" panose="020B0604020202020204" charset="0"/>
            </a:endParaRPr>
          </a:p>
          <a:p>
            <a:pPr marL="285750" indent="-285750">
              <a:buFont typeface="Arial" panose="020B0604020202020204" pitchFamily="34" charset="0"/>
              <a:buChar char="•"/>
            </a:pPr>
            <a:r>
              <a:rPr lang="en-US" altLang="zh-CN" sz="1400" dirty="0">
                <a:latin typeface="Arial Regular" panose="020B0604020202020204" charset="0"/>
                <a:ea typeface="PingFang SC" panose="020B0400000000000000" charset="-122"/>
                <a:cs typeface="Arial Regular" panose="020B0604020202020204" charset="0"/>
              </a:rPr>
              <a:t>Stemming</a:t>
            </a:r>
            <a:endParaRPr lang="en-US" altLang="zh-CN" sz="1400" dirty="0">
              <a:latin typeface="Arial Regular" panose="020B0604020202020204" charset="0"/>
              <a:ea typeface="PingFang SC" panose="020B0400000000000000" charset="-122"/>
              <a:cs typeface="Arial Regular" panose="020B0604020202020204" charset="0"/>
            </a:endParaRPr>
          </a:p>
        </p:txBody>
      </p:sp>
      <p:sp>
        <p:nvSpPr>
          <p:cNvPr id="29" name="文本框 28"/>
          <p:cNvSpPr txBox="1"/>
          <p:nvPr/>
        </p:nvSpPr>
        <p:spPr>
          <a:xfrm>
            <a:off x="6477635" y="3380242"/>
            <a:ext cx="2274570" cy="330835"/>
          </a:xfrm>
          <a:prstGeom prst="rect">
            <a:avLst/>
          </a:prstGeom>
          <a:noFill/>
        </p:spPr>
        <p:txBody>
          <a:bodyPr wrap="square" rtlCol="0">
            <a:noAutofit/>
          </a:bodyPr>
          <a:lstStyle/>
          <a:p>
            <a:pPr marL="285750" indent="-285750">
              <a:buFont typeface="Arial" panose="020B0604020202020204" pitchFamily="34" charset="0"/>
              <a:buChar char="•"/>
            </a:pPr>
            <a:r>
              <a:rPr lang="en-US" sz="1400" dirty="0">
                <a:latin typeface="Arial Regular" panose="020B0604020202020204" charset="0"/>
                <a:ea typeface="PingFang SC" panose="020B0400000000000000" charset="-122"/>
                <a:cs typeface="Arial Regular" panose="020B0604020202020204" charset="0"/>
              </a:rPr>
              <a:t>K-means</a:t>
            </a:r>
            <a:endParaRPr lang="en-US" sz="1400" dirty="0">
              <a:latin typeface="Arial Regular" panose="020B0604020202020204" charset="0"/>
              <a:ea typeface="PingFang SC" panose="020B0400000000000000" charset="-122"/>
              <a:cs typeface="Arial Regular" panose="020B0604020202020204" charset="0"/>
            </a:endParaRPr>
          </a:p>
        </p:txBody>
      </p:sp>
      <p:cxnSp>
        <p:nvCxnSpPr>
          <p:cNvPr id="30" name="直接箭头连接符 29"/>
          <p:cNvCxnSpPr>
            <a:stCxn id="19" idx="3"/>
            <a:endCxn id="21" idx="1"/>
          </p:cNvCxnSpPr>
          <p:nvPr/>
        </p:nvCxnSpPr>
        <p:spPr>
          <a:xfrm>
            <a:off x="2993457" y="2727780"/>
            <a:ext cx="733425" cy="0"/>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p:nvPr/>
        </p:nvCxnSpPr>
        <p:spPr>
          <a:xfrm>
            <a:off x="5715000" y="2728097"/>
            <a:ext cx="748030" cy="0"/>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a:off x="8829040" y="2728097"/>
            <a:ext cx="748030" cy="0"/>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3" name="圆角矩形 32"/>
          <p:cNvSpPr/>
          <p:nvPr/>
        </p:nvSpPr>
        <p:spPr>
          <a:xfrm>
            <a:off x="356135" y="1900055"/>
            <a:ext cx="8738335" cy="3216231"/>
          </a:xfrm>
          <a:prstGeom prst="roundRect">
            <a:avLst/>
          </a:prstGeom>
          <a:ln w="38100">
            <a:solidFill>
              <a:schemeClr val="accent2">
                <a:lumMod val="40000"/>
                <a:lumOff val="60000"/>
              </a:schemeClr>
            </a:solidFill>
            <a:prstDash val="sysDash"/>
          </a:ln>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35" name="文本框 34"/>
          <p:cNvSpPr txBox="1"/>
          <p:nvPr/>
        </p:nvSpPr>
        <p:spPr>
          <a:xfrm>
            <a:off x="2149118" y="5278289"/>
            <a:ext cx="5633620" cy="368300"/>
          </a:xfrm>
          <a:prstGeom prst="rect">
            <a:avLst/>
          </a:prstGeom>
          <a:noFill/>
        </p:spPr>
        <p:txBody>
          <a:bodyPr wrap="square" rtlCol="0">
            <a:spAutoFit/>
          </a:bodyPr>
          <a:lstStyle/>
          <a:p>
            <a:r>
              <a:rPr lang="en-US" altLang="zh-CN" b="1" dirty="0">
                <a:latin typeface="Arial Semibold" charset="0"/>
                <a:ea typeface="PingFang SC Semibold" panose="020B0400000000000000" charset="-122"/>
                <a:cs typeface="Arial Semibold" charset="0"/>
              </a:rPr>
              <a:t>Parallel computing using </a:t>
            </a:r>
            <a:r>
              <a:rPr lang="en-US" altLang="zh-CN" b="1" dirty="0">
                <a:highlight>
                  <a:srgbClr val="FFFF00"/>
                </a:highlight>
                <a:latin typeface="Arial Semibold" charset="0"/>
                <a:ea typeface="PingFang SC Semibold" panose="020B0400000000000000" charset="-122"/>
                <a:cs typeface="Arial Semibold" charset="0"/>
              </a:rPr>
              <a:t>Hadoop and spark</a:t>
            </a:r>
            <a:endParaRPr lang="en-US" altLang="zh-CN" b="1" dirty="0">
              <a:highlight>
                <a:srgbClr val="FFFF00"/>
              </a:highlight>
              <a:latin typeface="Arial Semibold" charset="0"/>
              <a:ea typeface="PingFang SC Semibold" panose="020B0400000000000000" charset="-122"/>
              <a:cs typeface="Arial Semibold" charset="0"/>
            </a:endParaRPr>
          </a:p>
        </p:txBody>
      </p:sp>
      <p:sp>
        <p:nvSpPr>
          <p:cNvPr id="26" name="文本框 25"/>
          <p:cNvSpPr txBox="1"/>
          <p:nvPr/>
        </p:nvSpPr>
        <p:spPr>
          <a:xfrm>
            <a:off x="3809632" y="3421384"/>
            <a:ext cx="2274570" cy="330835"/>
          </a:xfrm>
          <a:prstGeom prst="rect">
            <a:avLst/>
          </a:prstGeom>
          <a:noFill/>
        </p:spPr>
        <p:txBody>
          <a:bodyPr wrap="square" rtlCol="0">
            <a:noAutofit/>
          </a:bodyPr>
          <a:lstStyle/>
          <a:p>
            <a:pPr marL="285750" indent="-285750">
              <a:buFont typeface="Arial" panose="020B0604020202020204" pitchFamily="34" charset="0"/>
              <a:buChar char="•"/>
            </a:pPr>
            <a:r>
              <a:rPr lang="en-US" altLang="zh-CN" sz="1400" dirty="0">
                <a:latin typeface="Arial Regular" panose="020B0604020202020204" charset="0"/>
                <a:ea typeface="PingFang SC" panose="020B0400000000000000" charset="-122"/>
                <a:cs typeface="Arial Regular" panose="020B0604020202020204" charset="0"/>
              </a:rPr>
              <a:t>Tokenizer</a:t>
            </a:r>
            <a:endParaRPr lang="en-US" sz="1400" dirty="0">
              <a:latin typeface="Arial Regular" panose="020B0604020202020204" charset="0"/>
              <a:ea typeface="PingFang SC" panose="020B0400000000000000" charset="-122"/>
              <a:cs typeface="Arial Regular" panose="020B0604020202020204" charset="0"/>
            </a:endParaRPr>
          </a:p>
          <a:p>
            <a:pPr marL="285750" indent="-285750">
              <a:buFont typeface="Arial" panose="020B0604020202020204" pitchFamily="34" charset="0"/>
              <a:buChar char="•"/>
            </a:pPr>
            <a:r>
              <a:rPr lang="en-US" sz="1400" dirty="0" err="1">
                <a:latin typeface="Arial Regular" panose="020B0604020202020204" charset="0"/>
                <a:ea typeface="PingFang SC" panose="020B0400000000000000" charset="-122"/>
                <a:cs typeface="Arial Regular" panose="020B0604020202020204" charset="0"/>
              </a:rPr>
              <a:t>HashingTF</a:t>
            </a:r>
            <a:endParaRPr lang="en-US" sz="1400" dirty="0">
              <a:latin typeface="Arial Regular" panose="020B0604020202020204" charset="0"/>
              <a:ea typeface="PingFang SC" panose="020B0400000000000000" charset="-122"/>
              <a:cs typeface="Arial Regular" panose="020B0604020202020204" charset="0"/>
            </a:endParaRPr>
          </a:p>
          <a:p>
            <a:pPr marL="285750" indent="-285750">
              <a:buFont typeface="Arial" panose="020B0604020202020204" pitchFamily="34" charset="0"/>
              <a:buChar char="•"/>
            </a:pPr>
            <a:r>
              <a:rPr lang="en-US" sz="1400" dirty="0">
                <a:latin typeface="Arial Regular" panose="020B0604020202020204" charset="0"/>
                <a:ea typeface="PingFang SC" panose="020B0400000000000000" charset="-122"/>
                <a:cs typeface="Arial Regular" panose="020B0604020202020204" charset="0"/>
              </a:rPr>
              <a:t>IDF </a:t>
            </a:r>
            <a:endParaRPr lang="en-US" sz="1400" dirty="0">
              <a:latin typeface="Arial Regular" panose="020B0604020202020204" charset="0"/>
              <a:ea typeface="PingFang SC" panose="020B0400000000000000" charset="-122"/>
              <a:cs typeface="Arial Regular" panose="020B0604020202020204" charset="0"/>
            </a:endParaRPr>
          </a:p>
        </p:txBody>
      </p:sp>
      <p:sp>
        <p:nvSpPr>
          <p:cNvPr id="34" name="文本框 33"/>
          <p:cNvSpPr txBox="1"/>
          <p:nvPr/>
        </p:nvSpPr>
        <p:spPr>
          <a:xfrm>
            <a:off x="9545320" y="3380241"/>
            <a:ext cx="2274570" cy="330835"/>
          </a:xfrm>
          <a:prstGeom prst="rect">
            <a:avLst/>
          </a:prstGeom>
          <a:noFill/>
        </p:spPr>
        <p:txBody>
          <a:bodyPr wrap="square" rtlCol="0">
            <a:noAutofit/>
          </a:bodyPr>
          <a:lstStyle/>
          <a:p>
            <a:pPr marL="285750" indent="-285750">
              <a:buFont typeface="Arial" panose="020B0604020202020204" pitchFamily="34" charset="0"/>
              <a:buChar char="•"/>
            </a:pPr>
            <a:r>
              <a:rPr lang="en-US" sz="1400" dirty="0" err="1">
                <a:latin typeface="Arial Regular" panose="020B0604020202020204" charset="0"/>
                <a:ea typeface="PingFang SC" panose="020B0400000000000000" charset="-122"/>
                <a:cs typeface="Arial Regular" panose="020B0604020202020204" charset="0"/>
              </a:rPr>
              <a:t>Wordcloud</a:t>
            </a:r>
            <a:endParaRPr lang="en-US" sz="1400" dirty="0">
              <a:latin typeface="Arial Regular" panose="020B0604020202020204" charset="0"/>
              <a:ea typeface="PingFang SC" panose="020B0400000000000000" charset="-122"/>
              <a:cs typeface="Arial Regular" panose="020B0604020202020204" charset="0"/>
            </a:endParaRPr>
          </a:p>
          <a:p>
            <a:pPr marL="285750" indent="-285750">
              <a:buFont typeface="Arial" panose="020B0604020202020204" pitchFamily="34" charset="0"/>
              <a:buChar char="•"/>
            </a:pPr>
            <a:r>
              <a:rPr lang="en-US" sz="1400" dirty="0">
                <a:latin typeface="Arial Regular" panose="020B0604020202020204" charset="0"/>
                <a:ea typeface="PingFang SC" panose="020B0400000000000000" charset="-122"/>
                <a:cs typeface="Arial Regular" panose="020B0604020202020204" charset="0"/>
              </a:rPr>
              <a:t>Knowledge graph</a:t>
            </a:r>
            <a:endParaRPr lang="en-US" sz="1400" dirty="0">
              <a:latin typeface="Arial Regular" panose="020B0604020202020204" charset="0"/>
              <a:ea typeface="PingFang SC" panose="020B0400000000000000" charset="-122"/>
              <a:cs typeface="Arial Regular" panose="020B0604020202020204" charset="0"/>
            </a:endParaRPr>
          </a:p>
        </p:txBody>
      </p:sp>
      <p:sp>
        <p:nvSpPr>
          <p:cNvPr id="36" name="文本框 35"/>
          <p:cNvSpPr txBox="1"/>
          <p:nvPr/>
        </p:nvSpPr>
        <p:spPr>
          <a:xfrm>
            <a:off x="9800959" y="5278289"/>
            <a:ext cx="5633620" cy="368300"/>
          </a:xfrm>
          <a:prstGeom prst="rect">
            <a:avLst/>
          </a:prstGeom>
          <a:noFill/>
        </p:spPr>
        <p:txBody>
          <a:bodyPr wrap="square" rtlCol="0">
            <a:spAutoFit/>
          </a:bodyPr>
          <a:lstStyle/>
          <a:p>
            <a:r>
              <a:rPr lang="en-US" altLang="zh-CN" b="1" dirty="0">
                <a:highlight>
                  <a:srgbClr val="FFFF00"/>
                </a:highlight>
                <a:latin typeface="Arial Semibold" charset="0"/>
                <a:ea typeface="PingFang SC Semibold" panose="020B0400000000000000" charset="-122"/>
                <a:cs typeface="Arial Semibold" charset="0"/>
              </a:rPr>
              <a:t>Python&amp;R</a:t>
            </a:r>
            <a:endParaRPr lang="en-US" altLang="zh-CN" b="1" dirty="0">
              <a:highlight>
                <a:srgbClr val="FFFF00"/>
              </a:highlight>
              <a:latin typeface="Arial Semibold" charset="0"/>
              <a:ea typeface="PingFang SC Semibold" panose="020B0400000000000000" charset="-122"/>
              <a:cs typeface="Arial Semibold" charset="0"/>
            </a:endParaRPr>
          </a:p>
        </p:txBody>
      </p:sp>
      <p:sp>
        <p:nvSpPr>
          <p:cNvPr id="37" name="矩形 36"/>
          <p:cNvSpPr/>
          <p:nvPr/>
        </p:nvSpPr>
        <p:spPr>
          <a:xfrm>
            <a:off x="7782738" y="488969"/>
            <a:ext cx="3624012" cy="369332"/>
          </a:xfrm>
          <a:prstGeom prst="rect">
            <a:avLst/>
          </a:prstGeom>
        </p:spPr>
        <p:txBody>
          <a:bodyPr wrap="square">
            <a:spAutoFit/>
          </a:bodyPr>
          <a:lstStyle/>
          <a:p>
            <a:r>
              <a:rPr lang="en-US" altLang="zh-CN" dirty="0">
                <a:solidFill>
                  <a:srgbClr val="EC6712"/>
                </a:solidFill>
                <a:latin typeface="PingFang SC" panose="020B0400000000000000" charset="-122"/>
              </a:rPr>
              <a:t>Big Data Algorithms and Tech</a:t>
            </a:r>
            <a:r>
              <a:rPr lang="en-US" altLang="zh-CN" dirty="0">
                <a:latin typeface="PingFang SC" panose="020B0400000000000000" charset="-122"/>
              </a:rPr>
              <a:t>​</a:t>
            </a:r>
            <a:endParaRPr lang="zh-CN" altLang="en-US" dirty="0">
              <a:latin typeface="PingFang SC" panose="020B0400000000000000"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linds(horizontal)">
                                      <p:cBhvr>
                                        <p:cTn id="21" dur="500"/>
                                        <p:tgtEl>
                                          <p:spTgt spid="2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linds(horizontal)">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9" grpId="0" bldLvl="0" animBg="1"/>
      <p:bldP spid="21" grpId="0" bldLvl="0" animBg="1"/>
      <p:bldP spid="22" grpId="0" bldLvl="0" animBg="1"/>
      <p:bldP spid="27" grpId="0" bldLvl="0" animBg="1"/>
      <p:bldP spid="33" grpId="0" bldLvl="0" animBg="1"/>
      <p:bldP spid="33" grpId="1" animBg="1"/>
      <p:bldP spid="35" grpId="0"/>
      <p:bldP spid="35" grpId="1"/>
      <p:bldP spid="36" grpId="0"/>
      <p:bldP spid="3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4"/>
          <p:cNvSpPr txBox="1"/>
          <p:nvPr/>
        </p:nvSpPr>
        <p:spPr>
          <a:xfrm>
            <a:off x="802151" y="447241"/>
            <a:ext cx="4463415" cy="47815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a:lstStyle>
          <a:p>
            <a:pPr algn="ctr"/>
            <a:r>
              <a:rPr sz="2800" dirty="0">
                <a:solidFill>
                  <a:schemeClr val="tx1"/>
                </a:solidFill>
                <a:latin typeface="Arial Regular" panose="020B0604020202020204" charset="0"/>
                <a:ea typeface="PingFang SC Semibold" panose="020B0400000000000000" charset="-122"/>
                <a:cs typeface="Arial Regular" panose="020B0604020202020204" charset="0"/>
                <a:sym typeface="Arial" panose="020B0604020202020204"/>
              </a:rPr>
              <a:t>Data preprocessing</a:t>
            </a:r>
            <a:endParaRPr sz="2800" dirty="0">
              <a:solidFill>
                <a:schemeClr val="tx1"/>
              </a:solidFill>
              <a:latin typeface="Arial Regular" panose="020B0604020202020204" charset="0"/>
              <a:ea typeface="PingFang SC Semibold" panose="020B0400000000000000" charset="-122"/>
              <a:cs typeface="Arial Regular" panose="020B0604020202020204" charset="0"/>
              <a:sym typeface="Arial" panose="020B0604020202020204"/>
            </a:endParaRPr>
          </a:p>
        </p:txBody>
      </p:sp>
      <p:grpSp>
        <p:nvGrpSpPr>
          <p:cNvPr id="3" name="组合 2"/>
          <p:cNvGrpSpPr>
            <a:grpSpLocks noChangeAspect="1"/>
          </p:cNvGrpSpPr>
          <p:nvPr/>
        </p:nvGrpSpPr>
        <p:grpSpPr>
          <a:xfrm>
            <a:off x="472491" y="385094"/>
            <a:ext cx="492741" cy="490840"/>
            <a:chOff x="95534" y="5186149"/>
            <a:chExt cx="1891260" cy="1883963"/>
          </a:xfrm>
        </p:grpSpPr>
        <p:cxnSp>
          <p:nvCxnSpPr>
            <p:cNvPr id="4" name="直接连接符 3"/>
            <p:cNvCxnSpPr/>
            <p:nvPr/>
          </p:nvCxnSpPr>
          <p:spPr>
            <a:xfrm flipV="1">
              <a:off x="95534" y="5186149"/>
              <a:ext cx="934200" cy="93487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75818" y="5225386"/>
              <a:ext cx="1185029" cy="117143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2972" y="5363568"/>
              <a:ext cx="1284368" cy="128488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6266" y="5547389"/>
              <a:ext cx="1313318" cy="1338902"/>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74381" y="5738884"/>
              <a:ext cx="1224291" cy="1270806"/>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16" y="5983122"/>
              <a:ext cx="1028778" cy="1086990"/>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377576" y="6396820"/>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2263" y="5259507"/>
              <a:ext cx="562118" cy="575764"/>
            </a:xfrm>
            <a:prstGeom prst="line">
              <a:avLst/>
            </a:prstGeom>
            <a:ln>
              <a:solidFill>
                <a:srgbClr val="EC6712"/>
              </a:solidFill>
            </a:ln>
          </p:spPr>
          <p:style>
            <a:lnRef idx="1">
              <a:schemeClr val="accent1"/>
            </a:lnRef>
            <a:fillRef idx="0">
              <a:schemeClr val="accent1"/>
            </a:fillRef>
            <a:effectRef idx="0">
              <a:schemeClr val="accent1"/>
            </a:effectRef>
            <a:fontRef idx="minor">
              <a:schemeClr val="tx1"/>
            </a:fontRef>
          </p:style>
        </p:cxnSp>
      </p:grpSp>
      <p:sp>
        <p:nvSpPr>
          <p:cNvPr id="12" name="圆: 空心 11"/>
          <p:cNvSpPr>
            <a:spLocks noChangeAspect="1"/>
          </p:cNvSpPr>
          <p:nvPr/>
        </p:nvSpPr>
        <p:spPr>
          <a:xfrm>
            <a:off x="9800959" y="3867150"/>
            <a:ext cx="5266904" cy="5267242"/>
          </a:xfrm>
          <a:prstGeom prst="donut">
            <a:avLst>
              <a:gd name="adj" fmla="val 19910"/>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a:sym typeface="Arial" panose="020B0604020202020204"/>
            </a:endParaRPr>
          </a:p>
        </p:txBody>
      </p:sp>
      <p:sp>
        <p:nvSpPr>
          <p:cNvPr id="32" name="îṧļide"/>
          <p:cNvSpPr/>
          <p:nvPr/>
        </p:nvSpPr>
        <p:spPr>
          <a:xfrm>
            <a:off x="691242" y="1500687"/>
            <a:ext cx="1920239" cy="889000"/>
          </a:xfrm>
          <a:prstGeom prst="roundRect">
            <a:avLst/>
          </a:prstGeom>
          <a:solidFill>
            <a:srgbClr val="EC6712"/>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defTabSz="914400"/>
            <a:r>
              <a:rPr lang="en-US" altLang="zh-CN" sz="1600" b="1" dirty="0">
                <a:solidFill>
                  <a:schemeClr val="bg1"/>
                </a:solidFill>
                <a:latin typeface="Arial Regular" panose="020B0604020202020204" charset="0"/>
                <a:ea typeface="微软雅黑"/>
                <a:cs typeface="Arial Regular" panose="020B0604020202020204" charset="0"/>
                <a:sym typeface="Arial" panose="020B0604020202020204"/>
              </a:rPr>
              <a:t>Configuring</a:t>
            </a:r>
            <a:endParaRPr lang="en-US" altLang="zh-CN" sz="1600" b="1" dirty="0">
              <a:solidFill>
                <a:schemeClr val="bg1"/>
              </a:solidFill>
              <a:latin typeface="Arial Regular" panose="020B0604020202020204" charset="0"/>
              <a:ea typeface="微软雅黑"/>
              <a:cs typeface="Arial Regular" panose="020B0604020202020204" charset="0"/>
              <a:sym typeface="Arial" panose="020B0604020202020204"/>
            </a:endParaRPr>
          </a:p>
          <a:p>
            <a:pPr algn="ctr" defTabSz="914400"/>
            <a:r>
              <a:rPr lang="en-US" altLang="zh-CN" sz="1600" b="1" dirty="0">
                <a:solidFill>
                  <a:schemeClr val="bg1"/>
                </a:solidFill>
                <a:latin typeface="Arial Regular" panose="020B0604020202020204" charset="0"/>
                <a:ea typeface="微软雅黑"/>
                <a:cs typeface="Arial Regular" panose="020B0604020202020204" charset="0"/>
                <a:sym typeface="Arial" panose="020B0604020202020204"/>
              </a:rPr>
              <a:t> environment</a:t>
            </a:r>
            <a:endParaRPr lang="en-US" altLang="zh-CN" sz="1600" b="1" dirty="0">
              <a:solidFill>
                <a:schemeClr val="bg1"/>
              </a:solidFill>
              <a:latin typeface="Arial Regular" panose="020B0604020202020204" charset="0"/>
              <a:ea typeface="微软雅黑"/>
              <a:cs typeface="Arial Regular" panose="020B0604020202020204" charset="0"/>
              <a:sym typeface="Arial" panose="020B0604020202020204"/>
            </a:endParaRPr>
          </a:p>
        </p:txBody>
      </p:sp>
      <p:sp>
        <p:nvSpPr>
          <p:cNvPr id="23" name="îṣḷiḑè"/>
          <p:cNvSpPr txBox="1"/>
          <p:nvPr/>
        </p:nvSpPr>
        <p:spPr>
          <a:xfrm>
            <a:off x="493408" y="2798471"/>
            <a:ext cx="2380128" cy="2353310"/>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en-US" altLang="zh-CN" sz="1400" b="1" dirty="0">
                <a:solidFill>
                  <a:schemeClr val="tx1"/>
                </a:solidFill>
                <a:latin typeface="Arial Regular" panose="020B0604020202020204" charset="0"/>
                <a:ea typeface="微软雅黑"/>
                <a:cs typeface="Arial Regular" panose="020B0604020202020204" charset="0"/>
                <a:sym typeface="Arial" panose="020B0604020202020204"/>
              </a:rPr>
              <a:t>Apache Spark 3.5.0</a:t>
            </a:r>
            <a:endParaRPr lang="en-US" altLang="zh-CN" sz="1400" b="1" dirty="0">
              <a:solidFill>
                <a:schemeClr val="tx1"/>
              </a:solidFill>
              <a:latin typeface="Arial Regular" panose="020B0604020202020204" charset="0"/>
              <a:ea typeface="微软雅黑"/>
              <a:cs typeface="Arial Regular" panose="020B0604020202020204" charset="0"/>
              <a:sym typeface="Arial" panose="020B0604020202020204"/>
            </a:endParaRPr>
          </a:p>
          <a:p>
            <a:pPr lvl="0"/>
            <a:endParaRPr lang="en-US" altLang="zh-CN" sz="1400" dirty="0">
              <a:solidFill>
                <a:schemeClr val="tx1"/>
              </a:solidFill>
              <a:latin typeface="Arial Regular" panose="020B0604020202020204" charset="0"/>
              <a:ea typeface="微软雅黑"/>
              <a:cs typeface="Arial Regular" panose="020B0604020202020204" charset="0"/>
              <a:sym typeface="Arial" panose="020B0604020202020204"/>
            </a:endParaRPr>
          </a:p>
          <a:p>
            <a:pPr lvl="0"/>
            <a:r>
              <a:rPr lang="en-US" altLang="zh-CN" sz="1400" dirty="0">
                <a:solidFill>
                  <a:schemeClr val="tx1"/>
                </a:solidFill>
                <a:latin typeface="Arial Regular" panose="020B0604020202020204" charset="0"/>
                <a:ea typeface="微软雅黑"/>
                <a:cs typeface="Arial Regular" panose="020B0604020202020204" charset="0"/>
                <a:sym typeface="Arial" panose="020B0604020202020204"/>
              </a:rPr>
              <a:t> The old version of spark lack adequate support for Natural Language Processing (NLP) and Machine Learning (ML)</a:t>
            </a:r>
            <a:endParaRPr lang="en-US" altLang="zh-CN" sz="1400" dirty="0">
              <a:solidFill>
                <a:schemeClr val="tx1"/>
              </a:solidFill>
              <a:latin typeface="Arial Regular" panose="020B0604020202020204" charset="0"/>
              <a:ea typeface="微软雅黑"/>
              <a:cs typeface="Arial Regular" panose="020B0604020202020204" charset="0"/>
              <a:sym typeface="Arial" panose="020B0604020202020204"/>
            </a:endParaRPr>
          </a:p>
        </p:txBody>
      </p:sp>
      <p:sp>
        <p:nvSpPr>
          <p:cNvPr id="33" name="îṧļide"/>
          <p:cNvSpPr/>
          <p:nvPr/>
        </p:nvSpPr>
        <p:spPr>
          <a:xfrm>
            <a:off x="3451387" y="1500687"/>
            <a:ext cx="1577146" cy="889000"/>
          </a:xfrm>
          <a:prstGeom prst="roundRect">
            <a:avLst/>
          </a:prstGeom>
          <a:solidFill>
            <a:srgbClr val="EC6712"/>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defTabSz="914400"/>
            <a:r>
              <a:rPr lang="en-US" altLang="zh-CN" sz="1600" b="1">
                <a:solidFill>
                  <a:schemeClr val="bg1"/>
                </a:solidFill>
                <a:latin typeface="Arial Regular" panose="020B0604020202020204" charset="0"/>
                <a:ea typeface="微软雅黑"/>
                <a:cs typeface="Arial Regular" panose="020B0604020202020204" charset="0"/>
                <a:sym typeface="Arial" panose="020B0604020202020204"/>
              </a:rPr>
              <a:t>Data loading</a:t>
            </a:r>
            <a:endParaRPr lang="en-US" altLang="zh-CN" sz="1600" b="1">
              <a:solidFill>
                <a:schemeClr val="bg1"/>
              </a:solidFill>
              <a:latin typeface="Arial Regular" panose="020B0604020202020204" charset="0"/>
              <a:ea typeface="微软雅黑"/>
              <a:cs typeface="Arial Regular" panose="020B0604020202020204" charset="0"/>
              <a:sym typeface="Arial" panose="020B0604020202020204"/>
            </a:endParaRPr>
          </a:p>
        </p:txBody>
      </p:sp>
      <p:sp>
        <p:nvSpPr>
          <p:cNvPr id="35" name="文本框 34"/>
          <p:cNvSpPr txBox="1"/>
          <p:nvPr/>
        </p:nvSpPr>
        <p:spPr>
          <a:xfrm>
            <a:off x="3394885" y="2897531"/>
            <a:ext cx="1690150" cy="1383665"/>
          </a:xfrm>
          <a:prstGeom prst="rect">
            <a:avLst/>
          </a:prstGeom>
          <a:noFill/>
        </p:spPr>
        <p:txBody>
          <a:bodyPr wrap="square" rtlCol="0">
            <a:spAutoFit/>
          </a:bodyPr>
          <a:lstStyle/>
          <a:p>
            <a:pPr algn="ctr"/>
            <a:r>
              <a:rPr lang="en-US" altLang="zh-CN" sz="1400" b="1" dirty="0">
                <a:solidFill>
                  <a:schemeClr val="tx1"/>
                </a:solidFill>
                <a:latin typeface="Arial Regular" panose="020B0604020202020204" charset="0"/>
                <a:ea typeface="微软雅黑"/>
                <a:cs typeface="Arial Regular" panose="020B0604020202020204" charset="0"/>
              </a:rPr>
              <a:t>Data Reading</a:t>
            </a:r>
            <a:endParaRPr lang="en-US" altLang="zh-CN" sz="1400" b="1" dirty="0">
              <a:solidFill>
                <a:schemeClr val="tx1"/>
              </a:solidFill>
              <a:latin typeface="Arial Regular" panose="020B0604020202020204" charset="0"/>
              <a:ea typeface="微软雅黑"/>
              <a:cs typeface="Arial Regular" panose="020B0604020202020204" charset="0"/>
            </a:endParaRPr>
          </a:p>
          <a:p>
            <a:pPr algn="ctr"/>
            <a:endParaRPr lang="en-US" altLang="zh-CN" sz="1400" b="1" dirty="0">
              <a:solidFill>
                <a:schemeClr val="tx1"/>
              </a:solidFill>
              <a:latin typeface="Arial Regular" panose="020B0604020202020204" charset="0"/>
              <a:ea typeface="微软雅黑"/>
              <a:cs typeface="Arial Regular" panose="020B0604020202020204" charset="0"/>
            </a:endParaRPr>
          </a:p>
          <a:p>
            <a:pPr algn="ctr"/>
            <a:endParaRPr lang="en-US" altLang="zh-CN" sz="1400" b="1" dirty="0">
              <a:solidFill>
                <a:schemeClr val="tx1"/>
              </a:solidFill>
              <a:latin typeface="Arial Regular" panose="020B0604020202020204" charset="0"/>
              <a:ea typeface="微软雅黑"/>
              <a:cs typeface="Arial Regular" panose="020B0604020202020204" charset="0"/>
            </a:endParaRPr>
          </a:p>
          <a:p>
            <a:r>
              <a:rPr lang="en-US" altLang="zh-CN" sz="1400" dirty="0">
                <a:solidFill>
                  <a:schemeClr val="tx1"/>
                </a:solidFill>
                <a:latin typeface="Arial Regular" panose="020B0604020202020204" charset="0"/>
                <a:ea typeface="微软雅黑"/>
                <a:cs typeface="Arial Regular" panose="020B0604020202020204" charset="0"/>
              </a:rPr>
              <a:t>Abstracts and titles of papers are read from </a:t>
            </a:r>
            <a:r>
              <a:rPr lang="en-US" altLang="zh-CN" sz="1400" b="1" dirty="0">
                <a:solidFill>
                  <a:schemeClr val="tx1"/>
                </a:solidFill>
                <a:latin typeface="Arial Regular" panose="020B0604020202020204" charset="0"/>
                <a:ea typeface="微软雅黑"/>
                <a:cs typeface="Arial Regular" panose="020B0604020202020204" charset="0"/>
              </a:rPr>
              <a:t>HDFS</a:t>
            </a:r>
            <a:endParaRPr lang="en-US" altLang="zh-CN" sz="1400" dirty="0">
              <a:solidFill>
                <a:schemeClr val="tx1"/>
              </a:solidFill>
              <a:latin typeface="Arial Regular" panose="020B0604020202020204" charset="0"/>
              <a:ea typeface="微软雅黑"/>
              <a:cs typeface="Arial Regular" panose="020B0604020202020204" charset="0"/>
            </a:endParaRPr>
          </a:p>
        </p:txBody>
      </p:sp>
      <p:sp>
        <p:nvSpPr>
          <p:cNvPr id="36" name="îṧļide"/>
          <p:cNvSpPr/>
          <p:nvPr/>
        </p:nvSpPr>
        <p:spPr>
          <a:xfrm>
            <a:off x="7782738" y="1478915"/>
            <a:ext cx="1920240" cy="889000"/>
          </a:xfrm>
          <a:prstGeom prst="roundRect">
            <a:avLst/>
          </a:prstGeom>
          <a:solidFill>
            <a:srgbClr val="EC6712"/>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defTabSz="914400"/>
            <a:r>
              <a:rPr lang="en-US" altLang="zh-CN" sz="1600" b="1" dirty="0">
                <a:solidFill>
                  <a:schemeClr val="bg1"/>
                </a:solidFill>
                <a:latin typeface="Arial Regular" panose="020B0604020202020204" charset="0"/>
                <a:ea typeface="微软雅黑"/>
                <a:cs typeface="Arial Regular" panose="020B0604020202020204" charset="0"/>
                <a:sym typeface="Arial" panose="020B0604020202020204"/>
              </a:rPr>
              <a:t>Data cleaning</a:t>
            </a:r>
            <a:endParaRPr lang="en-US" altLang="zh-CN" sz="1600" b="1" dirty="0">
              <a:solidFill>
                <a:schemeClr val="bg1"/>
              </a:solidFill>
              <a:latin typeface="Arial Regular" panose="020B0604020202020204" charset="0"/>
              <a:ea typeface="微软雅黑"/>
              <a:cs typeface="Arial Regular" panose="020B0604020202020204" charset="0"/>
              <a:sym typeface="Arial" panose="020B0604020202020204"/>
            </a:endParaRPr>
          </a:p>
        </p:txBody>
      </p:sp>
      <p:cxnSp>
        <p:nvCxnSpPr>
          <p:cNvPr id="40" name="直接连接符 39"/>
          <p:cNvCxnSpPr/>
          <p:nvPr/>
        </p:nvCxnSpPr>
        <p:spPr>
          <a:xfrm>
            <a:off x="3081150" y="2601686"/>
            <a:ext cx="0" cy="3646714"/>
          </a:xfrm>
          <a:prstGeom prst="line">
            <a:avLst/>
          </a:prstGeom>
          <a:ln w="31750" cap="rnd">
            <a:solidFill>
              <a:prstClr val="black"/>
            </a:solidFill>
            <a:prstDash val="sysDot"/>
            <a:round/>
          </a:ln>
        </p:spPr>
        <p:style>
          <a:lnRef idx="0">
            <a:srgbClr val="FFFFFF"/>
          </a:lnRef>
          <a:fillRef idx="0">
            <a:srgbClr val="FFFFFF"/>
          </a:fillRef>
          <a:effectRef idx="0">
            <a:srgbClr val="FFFFFF"/>
          </a:effectRef>
          <a:fontRef idx="minor">
            <a:schemeClr val="tx1"/>
          </a:fontRef>
        </p:style>
      </p:cxnSp>
      <p:cxnSp>
        <p:nvCxnSpPr>
          <p:cNvPr id="41" name="直接连接符 40"/>
          <p:cNvCxnSpPr/>
          <p:nvPr/>
        </p:nvCxnSpPr>
        <p:spPr>
          <a:xfrm>
            <a:off x="5408655" y="2601686"/>
            <a:ext cx="0" cy="3646714"/>
          </a:xfrm>
          <a:prstGeom prst="line">
            <a:avLst/>
          </a:prstGeom>
          <a:ln w="31750" cap="rnd">
            <a:solidFill>
              <a:prstClr val="black"/>
            </a:solidFill>
            <a:prstDash val="sysDot"/>
            <a:round/>
          </a:ln>
        </p:spPr>
        <p:style>
          <a:lnRef idx="0">
            <a:srgbClr val="FFFFFF"/>
          </a:lnRef>
          <a:fillRef idx="0">
            <a:srgbClr val="FFFFFF"/>
          </a:fillRef>
          <a:effectRef idx="0">
            <a:srgbClr val="FFFFFF"/>
          </a:effectRef>
          <a:fontRef idx="minor">
            <a:schemeClr val="tx1"/>
          </a:fontRef>
        </p:style>
      </p:cxnSp>
      <p:sp>
        <p:nvSpPr>
          <p:cNvPr id="25" name="矩形 24"/>
          <p:cNvSpPr/>
          <p:nvPr/>
        </p:nvSpPr>
        <p:spPr>
          <a:xfrm>
            <a:off x="7782738" y="488969"/>
            <a:ext cx="3624012" cy="369332"/>
          </a:xfrm>
          <a:prstGeom prst="rect">
            <a:avLst/>
          </a:prstGeom>
        </p:spPr>
        <p:txBody>
          <a:bodyPr wrap="square">
            <a:spAutoFit/>
          </a:bodyPr>
          <a:lstStyle/>
          <a:p>
            <a:r>
              <a:rPr lang="en-US" altLang="zh-CN" dirty="0">
                <a:solidFill>
                  <a:srgbClr val="EC6712"/>
                </a:solidFill>
                <a:latin typeface="Arial Regular" panose="020B0604020202020204" charset="0"/>
                <a:cs typeface="Arial Regular" panose="020B0604020202020204" charset="0"/>
              </a:rPr>
              <a:t>Big Data Algorithms and Tech</a:t>
            </a:r>
            <a:r>
              <a:rPr lang="en-US" altLang="zh-CN" dirty="0">
                <a:latin typeface="Arial Regular" panose="020B0604020202020204" charset="0"/>
                <a:cs typeface="Arial Regular" panose="020B0604020202020204" charset="0"/>
              </a:rPr>
              <a:t>​</a:t>
            </a:r>
            <a:endParaRPr lang="zh-CN" altLang="en-US" dirty="0">
              <a:latin typeface="Arial Regular" panose="020B0604020202020204" charset="0"/>
              <a:cs typeface="Arial Regular" panose="020B0604020202020204" charset="0"/>
            </a:endParaRPr>
          </a:p>
        </p:txBody>
      </p:sp>
      <p:sp>
        <p:nvSpPr>
          <p:cNvPr id="27" name="文本框 26"/>
          <p:cNvSpPr txBox="1"/>
          <p:nvPr/>
        </p:nvSpPr>
        <p:spPr>
          <a:xfrm>
            <a:off x="4962988" y="2862101"/>
            <a:ext cx="5275067" cy="1709420"/>
          </a:xfrm>
          <a:prstGeom prst="rect">
            <a:avLst/>
          </a:prstGeom>
          <a:noFill/>
        </p:spPr>
        <p:txBody>
          <a:bodyPr wrap="square" rtlCol="0">
            <a:noAutofit/>
          </a:bodyPr>
          <a:lstStyle/>
          <a:p>
            <a:endParaRPr lang="en-US" altLang="zh-CN" sz="1400" dirty="0">
              <a:latin typeface="Arial" panose="020B0604020202020204"/>
              <a:ea typeface="微软雅黑"/>
              <a:cs typeface="+mn-ea"/>
              <a:sym typeface="+mn-ea"/>
            </a:endParaRPr>
          </a:p>
        </p:txBody>
      </p:sp>
      <p:sp>
        <p:nvSpPr>
          <p:cNvPr id="30" name="文本框 29"/>
          <p:cNvSpPr txBox="1"/>
          <p:nvPr/>
        </p:nvSpPr>
        <p:spPr>
          <a:xfrm>
            <a:off x="5682351" y="2798471"/>
            <a:ext cx="5724399" cy="396938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b="1" dirty="0">
                <a:solidFill>
                  <a:schemeClr val="tx1"/>
                </a:solidFill>
                <a:latin typeface="Arial Regular" panose="020B0604020202020204" charset="0"/>
                <a:ea typeface="微软雅黑"/>
                <a:cs typeface="Arial Regular" panose="020B0604020202020204" charset="0"/>
              </a:rPr>
              <a:t>Combination </a:t>
            </a:r>
            <a:r>
              <a:rPr lang="en-US" altLang="zh-CN" sz="1400" dirty="0">
                <a:solidFill>
                  <a:schemeClr val="tx1"/>
                </a:solidFill>
                <a:latin typeface="Arial Regular" panose="020B0604020202020204" charset="0"/>
                <a:ea typeface="微软雅黑"/>
                <a:cs typeface="Arial Regular" panose="020B0604020202020204" charset="0"/>
              </a:rPr>
              <a:t>: </a:t>
            </a:r>
            <a:r>
              <a:rPr lang="en-US" altLang="zh-CN" sz="1400" dirty="0">
                <a:latin typeface="Arial Regular" panose="020B0604020202020204" charset="0"/>
                <a:ea typeface="微软雅黑"/>
                <a:cs typeface="Arial Regular" panose="020B0604020202020204" charset="0"/>
                <a:sym typeface="+mn-ea"/>
              </a:rPr>
              <a:t>Application of Cleaning Process,applying the </a:t>
            </a:r>
            <a:r>
              <a:rPr lang="en-US" altLang="zh-CN" sz="1400" dirty="0" err="1">
                <a:latin typeface="Arial Regular" panose="020B0604020202020204" charset="0"/>
                <a:ea typeface="微软雅黑"/>
                <a:cs typeface="Arial Regular" panose="020B0604020202020204" charset="0"/>
                <a:sym typeface="+mn-ea"/>
              </a:rPr>
              <a:t>cleanData</a:t>
            </a:r>
            <a:r>
              <a:rPr lang="en-US" altLang="zh-CN" sz="1400" dirty="0">
                <a:latin typeface="Arial Regular" panose="020B0604020202020204" charset="0"/>
                <a:ea typeface="微软雅黑"/>
                <a:cs typeface="Arial Regular" panose="020B0604020202020204" charset="0"/>
                <a:sym typeface="+mn-ea"/>
              </a:rPr>
              <a:t> function to both abstract and title data using the map function</a:t>
            </a:r>
            <a:endParaRPr lang="en-US" altLang="zh-CN" sz="1400" dirty="0">
              <a:latin typeface="Arial Regular" panose="020B0604020202020204" charset="0"/>
              <a:ea typeface="微软雅黑"/>
              <a:cs typeface="Arial Regular" panose="020B0604020202020204" charset="0"/>
              <a:sym typeface="+mn-ea"/>
            </a:endParaRPr>
          </a:p>
          <a:p>
            <a:endParaRPr lang="en-US" altLang="zh-CN" sz="1400" dirty="0">
              <a:solidFill>
                <a:schemeClr val="tx1"/>
              </a:solidFill>
              <a:latin typeface="Arial Regular" panose="020B0604020202020204" charset="0"/>
              <a:ea typeface="微软雅黑"/>
              <a:cs typeface="Arial Regular" panose="020B0604020202020204" charset="0"/>
            </a:endParaRPr>
          </a:p>
          <a:p>
            <a:pPr marL="285750" indent="-285750">
              <a:buFont typeface="Wingdings" panose="05000000000000000000" pitchFamily="2" charset="2"/>
              <a:buChar char="Ø"/>
            </a:pPr>
            <a:r>
              <a:rPr lang="en-US" altLang="zh-CN" sz="1400" b="1" dirty="0">
                <a:latin typeface="Arial Regular" panose="020B0604020202020204" charset="0"/>
                <a:ea typeface="微软雅黑"/>
                <a:cs typeface="Arial Regular" panose="020B0604020202020204" charset="0"/>
                <a:sym typeface="+mn-ea"/>
              </a:rPr>
              <a:t>Conversion to Lowercase</a:t>
            </a:r>
            <a:r>
              <a:rPr lang="en-US" altLang="zh-CN" sz="1400" dirty="0">
                <a:latin typeface="Arial Regular" panose="020B0604020202020204" charset="0"/>
                <a:ea typeface="微软雅黑"/>
                <a:cs typeface="Arial Regular" panose="020B0604020202020204" charset="0"/>
                <a:sym typeface="+mn-ea"/>
              </a:rPr>
              <a:t>: By invoking the </a:t>
            </a:r>
            <a:r>
              <a:rPr lang="en-US" altLang="zh-CN" sz="1400" dirty="0" err="1">
                <a:latin typeface="Arial Regular" panose="020B0604020202020204" charset="0"/>
                <a:ea typeface="微软雅黑"/>
                <a:cs typeface="Arial Regular" panose="020B0604020202020204" charset="0"/>
                <a:sym typeface="+mn-ea"/>
              </a:rPr>
              <a:t>toLowerCase</a:t>
            </a:r>
            <a:r>
              <a:rPr lang="en-US" altLang="zh-CN" sz="1400" dirty="0">
                <a:latin typeface="Arial Regular" panose="020B0604020202020204" charset="0"/>
                <a:ea typeface="微软雅黑"/>
                <a:cs typeface="Arial Regular" panose="020B0604020202020204" charset="0"/>
                <a:sym typeface="+mn-ea"/>
              </a:rPr>
              <a:t>(), we convert the text to lowercase.</a:t>
            </a:r>
            <a:endParaRPr lang="en-US" altLang="zh-CN" sz="1400" dirty="0">
              <a:latin typeface="Arial Regular" panose="020B0604020202020204" charset="0"/>
              <a:ea typeface="微软雅黑"/>
              <a:cs typeface="Arial Regular" panose="020B0604020202020204" charset="0"/>
              <a:sym typeface="+mn-ea"/>
            </a:endParaRPr>
          </a:p>
          <a:p>
            <a:endParaRPr lang="en-US" altLang="zh-CN" sz="1400" dirty="0">
              <a:latin typeface="Arial Regular" panose="020B0604020202020204" charset="0"/>
              <a:ea typeface="微软雅黑"/>
              <a:cs typeface="Arial Regular" panose="020B0604020202020204" charset="0"/>
              <a:sym typeface="+mn-ea"/>
            </a:endParaRPr>
          </a:p>
          <a:p>
            <a:pPr marL="285750" indent="-285750">
              <a:buFont typeface="Wingdings" panose="05000000000000000000" pitchFamily="2" charset="2"/>
              <a:buChar char="Ø"/>
            </a:pPr>
            <a:r>
              <a:rPr lang="en-US" altLang="zh-CN" sz="1400" b="1" dirty="0">
                <a:latin typeface="Arial Regular" panose="020B0604020202020204" charset="0"/>
                <a:ea typeface="微软雅黑"/>
                <a:cs typeface="Arial Regular" panose="020B0604020202020204" charset="0"/>
                <a:sym typeface="+mn-ea"/>
              </a:rPr>
              <a:t>Removal of Non-Alphanumeric Characters</a:t>
            </a:r>
            <a:r>
              <a:rPr lang="en-US" altLang="zh-CN" sz="1400" dirty="0">
                <a:latin typeface="Arial Regular" panose="020B0604020202020204" charset="0"/>
                <a:ea typeface="微软雅黑"/>
                <a:cs typeface="Arial Regular" panose="020B0604020202020204" charset="0"/>
                <a:sym typeface="+mn-ea"/>
              </a:rPr>
              <a:t>: We use regular expressions to remove all non-alphanumeric characters, such as punctuation.</a:t>
            </a:r>
            <a:endParaRPr lang="en-US" altLang="zh-CN" sz="1400" dirty="0">
              <a:latin typeface="Arial Regular" panose="020B0604020202020204" charset="0"/>
              <a:ea typeface="微软雅黑"/>
              <a:cs typeface="Arial Regular" panose="020B0604020202020204" charset="0"/>
              <a:sym typeface="+mn-ea"/>
            </a:endParaRPr>
          </a:p>
          <a:p>
            <a:endParaRPr lang="en-US" altLang="zh-CN" sz="1400" dirty="0">
              <a:latin typeface="Arial Regular" panose="020B0604020202020204" charset="0"/>
              <a:ea typeface="微软雅黑"/>
              <a:cs typeface="Arial Regular" panose="020B0604020202020204" charset="0"/>
              <a:sym typeface="+mn-ea"/>
            </a:endParaRPr>
          </a:p>
          <a:p>
            <a:pPr marL="285750" indent="-285750">
              <a:buFont typeface="Wingdings" panose="05000000000000000000" pitchFamily="2" charset="2"/>
              <a:buChar char="Ø"/>
            </a:pPr>
            <a:r>
              <a:rPr lang="en-US" altLang="zh-CN" sz="1400" b="1" dirty="0">
                <a:latin typeface="Arial Regular" panose="020B0604020202020204" charset="0"/>
                <a:ea typeface="微软雅黑"/>
                <a:cs typeface="Arial Regular" panose="020B0604020202020204" charset="0"/>
                <a:sym typeface="+mn-ea"/>
              </a:rPr>
              <a:t>Removal of </a:t>
            </a:r>
            <a:r>
              <a:rPr lang="en-US" altLang="zh-CN" sz="1400" b="1" dirty="0" err="1">
                <a:latin typeface="Arial Regular" panose="020B0604020202020204" charset="0"/>
                <a:ea typeface="微软雅黑"/>
                <a:cs typeface="Arial Regular" panose="020B0604020202020204" charset="0"/>
                <a:sym typeface="+mn-ea"/>
              </a:rPr>
              <a:t>Stopwords</a:t>
            </a:r>
            <a:r>
              <a:rPr lang="en-US" altLang="zh-CN" sz="1400" b="1" dirty="0">
                <a:latin typeface="Arial Regular" panose="020B0604020202020204" charset="0"/>
                <a:ea typeface="微软雅黑"/>
                <a:cs typeface="Arial Regular" panose="020B0604020202020204" charset="0"/>
                <a:sym typeface="+mn-ea"/>
              </a:rPr>
              <a:t>: </a:t>
            </a:r>
            <a:r>
              <a:rPr lang="en-US" altLang="zh-CN" sz="1400" dirty="0">
                <a:latin typeface="Arial Regular" panose="020B0604020202020204" charset="0"/>
                <a:ea typeface="微软雅黑"/>
                <a:cs typeface="Arial Regular" panose="020B0604020202020204" charset="0"/>
                <a:sym typeface="+mn-ea"/>
              </a:rPr>
              <a:t>Common stop words are removed using the </a:t>
            </a:r>
            <a:r>
              <a:rPr lang="en-US" altLang="zh-CN" sz="1400" dirty="0" err="1">
                <a:latin typeface="Arial Regular" panose="020B0604020202020204" charset="0"/>
                <a:ea typeface="微软雅黑"/>
                <a:cs typeface="Arial Regular" panose="020B0604020202020204" charset="0"/>
                <a:sym typeface="+mn-ea"/>
              </a:rPr>
              <a:t>StopWordsRemover</a:t>
            </a:r>
            <a:r>
              <a:rPr lang="en-US" altLang="zh-CN" sz="1400" dirty="0">
                <a:latin typeface="Arial Regular" panose="020B0604020202020204" charset="0"/>
                <a:ea typeface="微软雅黑"/>
                <a:cs typeface="Arial Regular" panose="020B0604020202020204" charset="0"/>
                <a:sym typeface="+mn-ea"/>
              </a:rPr>
              <a:t> from the Spark ML library.</a:t>
            </a:r>
            <a:endParaRPr lang="en-US" altLang="zh-CN" sz="1400" dirty="0">
              <a:latin typeface="Arial Regular" panose="020B0604020202020204" charset="0"/>
              <a:ea typeface="微软雅黑"/>
              <a:cs typeface="Arial Regular" panose="020B0604020202020204" charset="0"/>
              <a:sym typeface="+mn-ea"/>
            </a:endParaRPr>
          </a:p>
          <a:p>
            <a:pPr marL="285750" indent="-285750">
              <a:buFont typeface="Wingdings" panose="05000000000000000000" pitchFamily="2" charset="2"/>
              <a:buChar char="Ø"/>
            </a:pPr>
            <a:endParaRPr lang="en-US" altLang="zh-CN" sz="1400" dirty="0">
              <a:latin typeface="Arial Regular" panose="020B0604020202020204" charset="0"/>
              <a:ea typeface="微软雅黑"/>
              <a:cs typeface="Arial Regular" panose="020B0604020202020204" charset="0"/>
              <a:sym typeface="+mn-ea"/>
            </a:endParaRPr>
          </a:p>
          <a:p>
            <a:pPr marL="285750" indent="-285750">
              <a:buFont typeface="Wingdings" panose="05000000000000000000" pitchFamily="2" charset="2"/>
              <a:buChar char="Ø"/>
            </a:pPr>
            <a:r>
              <a:rPr lang="en-US" altLang="zh-CN" sz="1400" b="1" dirty="0">
                <a:latin typeface="Arial Regular" panose="020B0604020202020204" charset="0"/>
                <a:ea typeface="微软雅黑"/>
                <a:cs typeface="Arial Regular" panose="020B0604020202020204" charset="0"/>
                <a:sym typeface="+mn-ea"/>
              </a:rPr>
              <a:t>Stemming: </a:t>
            </a:r>
            <a:r>
              <a:rPr lang="en-US" altLang="zh-CN" sz="1400" dirty="0">
                <a:latin typeface="Arial Regular" panose="020B0604020202020204" charset="0"/>
                <a:ea typeface="微软雅黑"/>
                <a:cs typeface="Arial Regular" panose="020B0604020202020204" charset="0"/>
                <a:sym typeface="+mn-ea"/>
              </a:rPr>
              <a:t>Stemming is performed using the Spark NLP library, which reduces words to their base form .</a:t>
            </a:r>
            <a:endParaRPr lang="en-US" altLang="zh-CN" sz="1400" dirty="0">
              <a:latin typeface="Arial Regular" panose="020B0604020202020204" charset="0"/>
              <a:ea typeface="微软雅黑"/>
              <a:cs typeface="Arial Regular" panose="020B0604020202020204" charset="0"/>
            </a:endParaRPr>
          </a:p>
          <a:p>
            <a:endParaRPr lang="zh-CN" altLang="en-US" sz="1400" dirty="0">
              <a:latin typeface="Arial Regular" panose="020B0604020202020204" charset="0"/>
              <a:ea typeface="微软雅黑"/>
              <a:cs typeface="Arial Regular" panose="020B0604020202020204" charset="0"/>
            </a:endParaRPr>
          </a:p>
          <a:p>
            <a:endParaRPr lang="en-US" altLang="zh-CN" sz="1400" dirty="0">
              <a:solidFill>
                <a:schemeClr val="tx1"/>
              </a:solidFill>
              <a:latin typeface="Arial Regular" panose="020B0604020202020204" charset="0"/>
              <a:ea typeface="微软雅黑"/>
              <a:cs typeface="Arial Regular" panose="020B0604020202020204" charset="0"/>
            </a:endParaRPr>
          </a:p>
        </p:txBody>
      </p:sp>
      <p:cxnSp>
        <p:nvCxnSpPr>
          <p:cNvPr id="38" name="直接箭头连接符 37"/>
          <p:cNvCxnSpPr/>
          <p:nvPr/>
        </p:nvCxnSpPr>
        <p:spPr>
          <a:xfrm>
            <a:off x="2661460" y="1933123"/>
            <a:ext cx="733425" cy="0"/>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2" name="直接箭头连接符 41"/>
          <p:cNvCxnSpPr/>
          <p:nvPr/>
        </p:nvCxnSpPr>
        <p:spPr>
          <a:xfrm>
            <a:off x="5041942" y="1911351"/>
            <a:ext cx="2636815" cy="0"/>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tags/tag1.xml><?xml version="1.0" encoding="utf-8"?>
<p:tagLst xmlns:p="http://schemas.openxmlformats.org/presentationml/2006/main">
  <p:tag name="TIMING" val="|48.46|0.837"/>
</p:tagLst>
</file>

<file path=ppt/tags/tag2.xml><?xml version="1.0" encoding="utf-8"?>
<p:tagLst xmlns:p="http://schemas.openxmlformats.org/presentationml/2006/main">
  <p:tag name="TABLE_ENDDRAG_ORIGIN_RECT" val="267*151"/>
  <p:tag name="TABLE_ENDDRAG_RECT" val="144*210*267*151"/>
</p:tagLst>
</file>

<file path=ppt/tags/tag3.xml><?xml version="1.0" encoding="utf-8"?>
<p:tagLst xmlns:p="http://schemas.openxmlformats.org/presentationml/2006/main">
  <p:tag name="TIMING" val="|52.617|1.69"/>
</p:tagLst>
</file>

<file path=ppt/tags/tag4.xml><?xml version="1.0" encoding="utf-8"?>
<p:tagLst xmlns:p="http://schemas.openxmlformats.org/presentationml/2006/main">
  <p:tag name="TIMING" val="|0.769|18.24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8637</Words>
  <Application>WPS 演示</Application>
  <PresentationFormat>宽屏</PresentationFormat>
  <Paragraphs>312</Paragraphs>
  <Slides>18</Slides>
  <Notes>2</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18</vt:i4>
      </vt:variant>
    </vt:vector>
  </HeadingPairs>
  <TitlesOfParts>
    <vt:vector size="44" baseType="lpstr">
      <vt:lpstr>Arial</vt:lpstr>
      <vt:lpstr>宋体</vt:lpstr>
      <vt:lpstr>Wingdings</vt:lpstr>
      <vt:lpstr>微软雅黑</vt:lpstr>
      <vt:lpstr>汉仪旗黑</vt:lpstr>
      <vt:lpstr>Arial</vt:lpstr>
      <vt:lpstr>微软雅黑</vt:lpstr>
      <vt:lpstr>Arial Semibold</vt:lpstr>
      <vt:lpstr>PingFang SC Regular</vt:lpstr>
      <vt:lpstr>Arial Regular</vt:lpstr>
      <vt:lpstr>汉真广标</vt:lpstr>
      <vt:lpstr>Thonburi</vt:lpstr>
      <vt:lpstr>PingFang SC</vt:lpstr>
      <vt:lpstr>PingFang SC Semibold</vt:lpstr>
      <vt:lpstr>Wingdings</vt:lpstr>
      <vt:lpstr>Arial Bold</vt:lpstr>
      <vt:lpstr>宋体</vt:lpstr>
      <vt:lpstr>Arial Unicode MS</vt:lpstr>
      <vt:lpstr>等线 Light</vt:lpstr>
      <vt:lpstr>汉仪中等线KW</vt:lpstr>
      <vt:lpstr>等线</vt:lpstr>
      <vt:lpstr>Calibri</vt:lpstr>
      <vt:lpstr>Helvetica Neue</vt:lpstr>
      <vt:lpstr>汉仪书宋二KW</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cp:keywords>www.1ppt.com</cp:keywords>
  <dc:description>www.1ppt.com</dc:description>
  <cp:lastModifiedBy>m</cp:lastModifiedBy>
  <cp:revision>31</cp:revision>
  <dcterms:created xsi:type="dcterms:W3CDTF">2023-11-23T10:43:49Z</dcterms:created>
  <dcterms:modified xsi:type="dcterms:W3CDTF">2023-11-23T10:43:49Z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A2DD440FAF3497E329165F6517074231_43</vt:lpwstr>
  </property>
  <property fmtid="{D5CDD505-2E9C-101B-9397-08002B2CF9AE}" pid="3" name="KSOProductBuildVer">
    <vt:lpwstr>2052-6.0.2.8225</vt:lpwstr>
  </property>
  <property fmtid="{D5CDD505-2E9C-101B-9397-08002B2CF9AE}" pid="4" name="ContentTypeId">
    <vt:lpwstr>0x01010096490CA8BE424D43B91E76AE07F320DF</vt:lpwstr>
  </property>
  <property fmtid="{D5CDD505-2E9C-101B-9397-08002B2CF9AE}" pid="5" name="Order">
    <vt:r8>600</vt:r8>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ies>
</file>