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28"/>
  </p:handoutMasterIdLst>
  <p:sldIdLst>
    <p:sldId id="327" r:id="rId3"/>
    <p:sldId id="328" r:id="rId5"/>
    <p:sldId id="352" r:id="rId6"/>
    <p:sldId id="381" r:id="rId7"/>
    <p:sldId id="396" r:id="rId8"/>
    <p:sldId id="397" r:id="rId9"/>
    <p:sldId id="410" r:id="rId10"/>
    <p:sldId id="399" r:id="rId11"/>
    <p:sldId id="411" r:id="rId12"/>
    <p:sldId id="400" r:id="rId13"/>
    <p:sldId id="402" r:id="rId14"/>
    <p:sldId id="403" r:id="rId15"/>
    <p:sldId id="412" r:id="rId16"/>
    <p:sldId id="413" r:id="rId17"/>
    <p:sldId id="414" r:id="rId18"/>
    <p:sldId id="416" r:id="rId19"/>
    <p:sldId id="417" r:id="rId20"/>
    <p:sldId id="418" r:id="rId21"/>
    <p:sldId id="427" r:id="rId22"/>
    <p:sldId id="419" r:id="rId23"/>
    <p:sldId id="420" r:id="rId24"/>
    <p:sldId id="421" r:id="rId25"/>
    <p:sldId id="422" r:id="rId26"/>
    <p:sldId id="324" r:id="rId27"/>
  </p:sldIdLst>
  <p:sldSz cx="9144000" cy="6858000" type="screen4x3"/>
  <p:notesSz cx="6797675" cy="9926320"/>
  <p:custDataLst>
    <p:tags r:id="rId33"/>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PMingLiU"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PMingLiU"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PMingLiU"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28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 CHENG Yat Wing Dere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18" autoAdjust="0"/>
    <p:restoredTop sz="84145" autoAdjust="0"/>
  </p:normalViewPr>
  <p:slideViewPr>
    <p:cSldViewPr showGuides="1">
      <p:cViewPr varScale="1">
        <p:scale>
          <a:sx n="117" d="100"/>
          <a:sy n="117" d="100"/>
        </p:scale>
        <p:origin x="1184" y="184"/>
      </p:cViewPr>
      <p:guideLst>
        <p:guide orient="horz" pos="2160"/>
        <p:guide pos="2852"/>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949B42D2-1FAC-C74A-9AA6-4D256F457C6D}" type="datetimeFigureOut">
              <a:rPr lang="zh-TW" altLang="en-US"/>
            </a:fld>
            <a:endParaRPr lang="zh-TW" alt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lstStyle>
            <a:lvl1pPr algn="r" eaLnBrk="1" hangingPunct="1">
              <a:defRPr sz="1200">
                <a:cs typeface="Arial" panose="020B0604020202020204" pitchFamily="34" charset="0"/>
              </a:defRPr>
            </a:lvl1pPr>
          </a:lstStyle>
          <a:p>
            <a:fld id="{8B215137-57C2-9B47-A312-182EE2B733E6}" type="slidenum">
              <a:rPr lang="zh-TW" altLang="en-US"/>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日期版面配置區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5F91EA04-BAEB-934F-B94E-42E0E7FA8AF1}" type="datetimeFigureOut">
              <a:rPr lang="en-US"/>
            </a:fld>
            <a:endParaRPr lang="en-US"/>
          </a:p>
        </p:txBody>
      </p:sp>
      <p:sp>
        <p:nvSpPr>
          <p:cNvPr id="4" name="投影片圖像版面配置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endParaRPr lang="zh-TW" altLang="en-US" noProof="0"/>
          </a:p>
          <a:p>
            <a:pPr lvl="1"/>
            <a:r>
              <a:rPr lang="zh-TW" altLang="en-US" noProof="0"/>
              <a:t>第二層</a:t>
            </a:r>
            <a:endParaRPr lang="zh-TW" altLang="en-US" noProof="0"/>
          </a:p>
          <a:p>
            <a:pPr lvl="2"/>
            <a:r>
              <a:rPr lang="zh-TW" altLang="en-US" noProof="0"/>
              <a:t>第三層</a:t>
            </a:r>
            <a:endParaRPr lang="zh-TW" altLang="en-US" noProof="0"/>
          </a:p>
          <a:p>
            <a:pPr lvl="3"/>
            <a:r>
              <a:rPr lang="zh-TW" altLang="en-US" noProof="0"/>
              <a:t>第四層</a:t>
            </a:r>
            <a:endParaRPr lang="zh-TW" altLang="en-US" noProof="0"/>
          </a:p>
          <a:p>
            <a:pPr lvl="4"/>
            <a:r>
              <a:rPr lang="zh-TW" altLang="en-US" noProof="0"/>
              <a:t>第五層</a:t>
            </a:r>
            <a:endParaRPr lang="en-US" noProof="0"/>
          </a:p>
        </p:txBody>
      </p:sp>
      <p:sp>
        <p:nvSpPr>
          <p:cNvPr id="6" name="頁尾版面配置區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lstStyle>
            <a:lvl1pPr algn="r" eaLnBrk="1" hangingPunct="1">
              <a:defRPr sz="1200">
                <a:cs typeface="Arial" panose="020B0604020202020204" pitchFamily="34" charset="0"/>
              </a:defRPr>
            </a:lvl1pPr>
          </a:lstStyle>
          <a:p>
            <a:fld id="{69985945-ABEA-7E4A-AB9C-C33AA75C5577}"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"Good morning/afternoon everyone. My name is Liang Tianyi, and today I will be presenting my work on imputing missing gene expression values using 3D gene conformation data and Kriging interpolation. This presentation will cover the motivation, methodology, results, and future work related to this project. Let's get started."</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"This slide presents the kriging interpolation method using a flowchart. Here's the process:</a:t>
            </a:r>
            <a:endParaRPr lang="zh-CN" altLang="en-US"/>
          </a:p>
          <a:p>
            <a:endParaRPr lang="zh-CN" altLang="en-US"/>
          </a:p>
          <a:p>
            <a:r>
              <a:rPr lang="zh-CN" altLang="en-US"/>
              <a:t>Compute Euclidean Distances: </a:t>
            </a:r>
            <a:r>
              <a:rPr lang="en-US" altLang="zh-CN"/>
              <a:t>	</a:t>
            </a:r>
            <a:r>
              <a:rPr lang="zh-CN" altLang="en-US"/>
              <a:t>Calculate the distances between gene points.</a:t>
            </a:r>
            <a:endParaRPr lang="zh-CN" altLang="en-US"/>
          </a:p>
          <a:p>
            <a:r>
              <a:rPr lang="zh-CN" altLang="en-US"/>
              <a:t>Calculate Covariance Matrices: </a:t>
            </a:r>
            <a:r>
              <a:rPr lang="en-US" altLang="zh-CN"/>
              <a:t>	</a:t>
            </a:r>
            <a:r>
              <a:rPr lang="zh-CN" altLang="en-US"/>
              <a:t>Use selected functions to compute the matrices.</a:t>
            </a:r>
            <a:endParaRPr lang="zh-CN" altLang="en-US"/>
          </a:p>
          <a:p>
            <a:r>
              <a:rPr lang="zh-CN" altLang="en-US"/>
              <a:t>Extract Known Values and Indices: </a:t>
            </a:r>
            <a:r>
              <a:rPr lang="en-US" altLang="zh-CN"/>
              <a:t> </a:t>
            </a:r>
            <a:r>
              <a:rPr lang="zh-CN" altLang="en-US"/>
              <a:t>Identify the known gene expression values.</a:t>
            </a:r>
            <a:endParaRPr lang="zh-CN" altLang="en-US"/>
          </a:p>
          <a:p>
            <a:r>
              <a:rPr lang="zh-CN" altLang="en-US"/>
              <a:t>Solve Kriging Equations: </a:t>
            </a:r>
            <a:r>
              <a:rPr lang="en-US" altLang="zh-CN"/>
              <a:t>	</a:t>
            </a:r>
            <a:r>
              <a:rPr lang="zh-CN" altLang="en-US"/>
              <a:t>Obtain the weights by solving the kriging equations.</a:t>
            </a:r>
            <a:endParaRPr lang="zh-CN" altLang="en-US"/>
          </a:p>
          <a:p>
            <a:r>
              <a:rPr lang="zh-CN" altLang="en-US"/>
              <a:t>Predict Missing Values: </a:t>
            </a:r>
            <a:r>
              <a:rPr lang="en-US" altLang="zh-CN"/>
              <a:t>	</a:t>
            </a:r>
            <a:r>
              <a:rPr lang="zh-CN" altLang="en-US"/>
              <a:t>Use the weights to predict the missing gene expression values.</a:t>
            </a:r>
            <a:endParaRPr lang="zh-CN" altLang="en-US"/>
          </a:p>
          <a:p>
            <a:r>
              <a:rPr lang="zh-CN" altLang="en-US"/>
              <a:t>Combine Results: </a:t>
            </a:r>
            <a:r>
              <a:rPr lang="en-US" altLang="zh-CN"/>
              <a:t>	</a:t>
            </a:r>
            <a:r>
              <a:rPr lang="zh-CN" altLang="en-US"/>
              <a:t>Integrate the predicted values into the final gene expression matrix.</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This slide outlines the evaluation metrics used in our study:</a:t>
            </a:r>
            <a:endParaRPr lang="zh-CN" altLang="en-US"/>
          </a:p>
          <a:p>
            <a:endParaRPr lang="zh-CN" altLang="en-US"/>
          </a:p>
          <a:p>
            <a:r>
              <a:rPr lang="zh-CN" altLang="en-US"/>
              <a:t>Root Mean Square Error (RMSE) measures the interpolation accuracy. A lower RMSE indicates better accuracy.</a:t>
            </a:r>
            <a:endParaRPr lang="zh-CN" altLang="en-US"/>
          </a:p>
          <a:p>
            <a:r>
              <a:rPr lang="zh-CN" altLang="en-US"/>
              <a:t>Local Variation assesses the smoothness of the interpolated data by considering standard deviation and local statistical metrics.</a:t>
            </a:r>
            <a:endParaRPr lang="zh-CN" altLang="en-US"/>
          </a:p>
          <a:p>
            <a:r>
              <a:rPr lang="zh-CN" altLang="en-US"/>
              <a:t>Spectral Analysis evaluates the frequency components of the data, identifying patterns and periodicities.</a:t>
            </a:r>
            <a:endParaRPr lang="zh-CN" altLang="en-US"/>
          </a:p>
          <a:p>
            <a:r>
              <a:rPr lang="zh-CN" altLang="en-US"/>
              <a:t>Roughness Measures quantify the lack of smoothness, including metrics like total curvature and total variation.</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"In this slide, we present the results of our interpolation methods:</a:t>
            </a:r>
            <a:endParaRPr lang="zh-CN" altLang="en-US"/>
          </a:p>
          <a:p>
            <a:endParaRPr lang="zh-CN" altLang="en-US"/>
          </a:p>
          <a:p>
            <a:r>
              <a:rPr lang="zh-CN" altLang="en-US"/>
              <a:t>We compared the RMSE of different Kriging interpolation methods with the MAGIC method.</a:t>
            </a:r>
            <a:endParaRPr lang="zh-CN" altLang="en-US"/>
          </a:p>
          <a:p>
            <a:r>
              <a:rPr lang="zh-CN" altLang="en-US"/>
              <a:t>The graph on the right shows the RMSE values for each method.</a:t>
            </a:r>
            <a:endParaRPr lang="zh-CN" altLang="en-US"/>
          </a:p>
          <a:p>
            <a:r>
              <a:rPr lang="zh-CN" altLang="en-US"/>
              <a:t>The table below provides the exact RMSE values.</a:t>
            </a:r>
            <a:endParaRPr lang="zh-CN" altLang="en-US"/>
          </a:p>
          <a:p>
            <a:r>
              <a:rPr lang="zh-CN" altLang="en-US"/>
              <a:t>From the results, we can see that the Exponential Kriging method performs comparably to the MAGIC method, with a slightly higher RMSE. The Gaussian method had the highest RMSE, indicating it was the least effective in our tests."</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"In this slide, we present the color map comparison of gene expression values:</a:t>
            </a:r>
            <a:endParaRPr lang="zh-CN" altLang="en-US"/>
          </a:p>
          <a:p>
            <a:endParaRPr lang="zh-CN" altLang="en-US"/>
          </a:p>
          <a:p>
            <a:r>
              <a:rPr lang="zh-CN" altLang="en-US"/>
              <a:t>The top row shows the interpolation results using the Kriging Exponential method.</a:t>
            </a:r>
            <a:endParaRPr lang="zh-CN" altLang="en-US"/>
          </a:p>
          <a:p>
            <a:r>
              <a:rPr lang="zh-CN" altLang="en-US"/>
              <a:t>The bottom row shows the results using the MAGIC method.</a:t>
            </a:r>
            <a:endParaRPr lang="zh-CN" altLang="en-US"/>
          </a:p>
          <a:p>
            <a:r>
              <a:rPr lang="zh-CN" altLang="en-US"/>
              <a:t>Each cell's gene expression values are visualized, with colors representing different expression levels.</a:t>
            </a:r>
            <a:endParaRPr lang="zh-CN" altLang="en-US"/>
          </a:p>
          <a:p>
            <a:r>
              <a:rPr lang="zh-CN" altLang="en-US"/>
              <a:t>By comparing these color maps, we can observe that the Kriging Exponential method and the MAGIC method produce visually similar patterns of gene expression, indicating the effectiveness of the Kriging method in imputing missing values."</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"In these visualizations, we compare the gene expression patterns obtained using Kriging (Exponential) and MAGIC interpolation methods."</a:t>
            </a:r>
            <a:endParaRPr lang="zh-CN" altLang="en-US"/>
          </a:p>
          <a:p>
            <a:r>
              <a:rPr lang="zh-CN" altLang="en-US"/>
              <a:t>"Each map represents a different cell, with colors indicating the gene expression values. Yellow indicates higher expression levels, while purple indicates lower expression levels."</a:t>
            </a:r>
            <a:endParaRPr lang="zh-CN" altLang="en-US"/>
          </a:p>
          <a:p>
            <a:r>
              <a:rPr lang="zh-CN" altLang="en-US"/>
              <a:t>"As we can see, the Kriging interpolation tends to [highlight any specific patterns, e.g., better preserve spatial continuity or introduce specific artifacts]."</a:t>
            </a:r>
            <a:endParaRPr lang="zh-CN" altLang="en-US"/>
          </a:p>
          <a:p>
            <a:r>
              <a:rPr lang="zh-CN" altLang="en-US"/>
              <a:t>"On the other hand, MAGIC interpolation [describe its visual characteristics, e.g., smooths the data but might over-smooth certain regions]."</a:t>
            </a:r>
            <a:endParaRPr lang="zh-CN" altLang="en-US"/>
          </a:p>
          <a:p>
            <a:r>
              <a:rPr lang="zh-CN" altLang="en-US"/>
              <a:t>"These visual differences are crucial as they directly impact the downstream analyses such as clustering and identifying gene expression patterns."</a:t>
            </a:r>
            <a:endParaRPr lang="zh-CN" altLang="en-US"/>
          </a:p>
          <a:p>
            <a:r>
              <a:rPr lang="zh-CN" altLang="en-US"/>
              <a:t>"Overall, while both methods have their strengths, the choice between them would depend on the specific requirements of the analysis."</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"In this slide, we analyze the Laplacian of gene expression values:</a:t>
            </a:r>
            <a:endParaRPr lang="zh-CN" altLang="en-US"/>
          </a:p>
          <a:p>
            <a:endParaRPr lang="zh-CN" altLang="en-US"/>
          </a:p>
          <a:p>
            <a:r>
              <a:rPr lang="zh-CN" altLang="en-US"/>
              <a:t>The graph compares the Laplacian values for Kriging Interpolation using the Exponential method and the MAGIC method.</a:t>
            </a:r>
            <a:endParaRPr lang="zh-CN" altLang="en-US"/>
          </a:p>
          <a:p>
            <a:r>
              <a:rPr lang="zh-CN" altLang="en-US"/>
              <a:t>Kriging Interpolation (Exponential) displays larger fluctuations, indicating it captures more detailed information.</a:t>
            </a:r>
            <a:endParaRPr lang="zh-CN" altLang="en-US"/>
          </a:p>
          <a:p>
            <a:r>
              <a:rPr lang="zh-CN" altLang="en-US"/>
              <a:t>MAGIC Interpolation shows smaller fluctuations, leading to more uniform smoothing but possibly losing finer details.</a:t>
            </a:r>
            <a:endParaRPr lang="zh-CN" altLang="en-US"/>
          </a:p>
          <a:p>
            <a:endParaRPr lang="zh-CN" altLang="en-US"/>
          </a:p>
          <a:p>
            <a:r>
              <a:rPr lang="zh-CN" altLang="en-US"/>
              <a:t>This comparison highlights the different strengths of each interpolation method in handling gene expression data."</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Kriging Interpolation (Exponential): Shows larger fluctuations in both first and second order differences, capturing more detailed variations.</a:t>
            </a:r>
            <a:endParaRPr lang="zh-CN" altLang="en-US"/>
          </a:p>
          <a:p>
            <a:r>
              <a:rPr lang="zh-CN" altLang="en-US"/>
              <a:t>MAGIC Interpolation: Exhibits smaller fluctuations, resulting in more uniform smoothing but potentially losing change information.</a:t>
            </a:r>
            <a:endParaRPr lang="zh-CN" altLang="en-US"/>
          </a:p>
          <a:p>
            <a:endParaRPr lang="zh-CN" altLang="en-US"/>
          </a:p>
          <a:p>
            <a:pPr marL="0" lvl="3"/>
            <a:r>
              <a:rPr lang="en-US" altLang="zh-HK" dirty="0">
                <a:solidFill>
                  <a:prstClr val="black"/>
                </a:solidFill>
                <a:latin typeface="Calibri" panose="020F0502020204030204"/>
                <a:cs typeface="Arial" panose="020B0604020202020204" pitchFamily="34" charset="0"/>
                <a:sym typeface="+mn-ea"/>
              </a:rPr>
              <a:t>Finite Difference Calculations show the similar results</a:t>
            </a:r>
            <a:endParaRPr lang="en-US" altLang="zh-HK" dirty="0">
              <a:solidFill>
                <a:prstClr val="black"/>
              </a:solidFill>
              <a:latin typeface="Calibri" panose="020F0502020204030204"/>
              <a:cs typeface="Arial" panose="020B0604020202020204" pitchFamily="34" charset="0"/>
            </a:endParaRPr>
          </a:p>
          <a:p>
            <a:endParaRPr lang="zh-CN" altLang="en-US"/>
          </a:p>
          <a:p>
            <a:r>
              <a:rPr lang="zh-CN" altLang="en-US"/>
              <a:t>Kriging preserves data details better, while MAGIC provides a smoother but less detailed result.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Kriging Interpolation (Exponential): Shows higher local variation, indicating sensitivity to local changes.</a:t>
            </a:r>
            <a:endParaRPr lang="zh-CN" altLang="en-US"/>
          </a:p>
          <a:p>
            <a:r>
              <a:rPr lang="zh-CN" altLang="en-US"/>
              <a:t>MAGIC Interpolation: Exhibits smaller local variations, providing smoother results but potentially missing subtle local changes.</a:t>
            </a:r>
            <a:endParaRPr lang="zh-CN" altLang="en-US"/>
          </a:p>
          <a:p>
            <a:r>
              <a:rPr lang="zh-CN" altLang="en-US"/>
              <a:t>结论：</a:t>
            </a:r>
            <a:endParaRPr lang="zh-CN" altLang="en-US"/>
          </a:p>
          <a:p>
            <a:endParaRPr lang="zh-CN" altLang="en-US"/>
          </a:p>
          <a:p>
            <a:r>
              <a:rPr lang="zh-CN" altLang="en-US"/>
              <a:t>Kriging captures local variations better, while MAGIC offers smoother but less detailed results.</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Disadvantages of Kriging:</a:t>
            </a:r>
            <a:endParaRPr lang="zh-CN" altLang="en-US"/>
          </a:p>
          <a:p>
            <a:r>
              <a:rPr lang="zh-CN" altLang="en-US"/>
              <a:t>The increased total variation may also imply higher noise levels, which could affect the overall data quality.</a:t>
            </a:r>
            <a:endParaRPr lang="zh-CN" altLang="en-US"/>
          </a:p>
          <a:p>
            <a:endParaRPr lang="zh-CN" altLang="en-US"/>
          </a:p>
          <a:p>
            <a:r>
              <a:rPr lang="zh-CN" altLang="en-US"/>
              <a:t>Disadvantages of MAGIC:</a:t>
            </a:r>
            <a:endParaRPr lang="zh-CN" altLang="en-US"/>
          </a:p>
          <a:p>
            <a:r>
              <a:rPr lang="zh-CN" altLang="en-US"/>
              <a:t>May over-smooth the data, potentially obscuring subtle but important biological differences.</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3"/>
            <a:r>
              <a:rPr lang="en-US" altLang="zh-HK" dirty="0">
                <a:solidFill>
                  <a:prstClr val="black"/>
                </a:solidFill>
                <a:latin typeface="Calibri" panose="020F0502020204030204"/>
                <a:cs typeface="Arial" panose="020B0604020202020204" pitchFamily="34" charset="0"/>
                <a:sym typeface="+mn-ea"/>
              </a:rPr>
              <a:t>All these graphs show the similar results</a:t>
            </a:r>
            <a:endParaRPr lang="en-US" altLang="zh-HK" dirty="0">
              <a:solidFill>
                <a:prstClr val="black"/>
              </a:solidFill>
              <a:latin typeface="Calibri" panose="020F0502020204030204"/>
              <a:cs typeface="Arial" panose="020B0604020202020204" pitchFamily="34" charset="0"/>
            </a:endParaRPr>
          </a:p>
          <a:p>
            <a:r>
              <a:rPr lang="zh-CN" altLang="en-US">
                <a:sym typeface="+mn-ea"/>
              </a:rPr>
              <a:t>Kriging preserves data details better, while MAGIC provides a smoother but less detailed result.</a:t>
            </a:r>
            <a:endParaRPr lang="zh-CN" altLang="en-US"/>
          </a:p>
          <a:p>
            <a:endParaRPr lang="zh-CN" altLang="en-US"/>
          </a:p>
          <a:p>
            <a:r>
              <a:rPr lang="zh-CN" altLang="en-US"/>
              <a:t>Disadvantages of Kriging:</a:t>
            </a:r>
            <a:endParaRPr lang="zh-CN" altLang="en-US"/>
          </a:p>
          <a:p>
            <a:r>
              <a:rPr lang="zh-CN" altLang="en-US"/>
              <a:t>The increased total variation may also imply higher noise levels, which could affect the overall data quality.</a:t>
            </a:r>
            <a:endParaRPr lang="zh-CN" altLang="en-US"/>
          </a:p>
          <a:p>
            <a:endParaRPr lang="zh-CN" altLang="en-US"/>
          </a:p>
          <a:p>
            <a:r>
              <a:rPr lang="zh-CN" altLang="en-US"/>
              <a:t>Disadvantages of MAGIC:</a:t>
            </a:r>
            <a:endParaRPr lang="zh-CN" altLang="en-US"/>
          </a:p>
          <a:p>
            <a:r>
              <a:rPr lang="zh-CN" altLang="en-US"/>
              <a:t>May over-smooth the data, potentially obscuring subtle but important biological differences.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"Good morning/afternoon everyone. My name is Liang Tianyi, and today I will be presenting my work on imputing missing gene expression values using 3D gene conformation data and Kriging interpolation. This presentation will cover the motivation, methodology, results, and future work related to this project. Let's get started."</a:t>
            </a:r>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In this section, we present the imputation results using different interpolation methods and compare them with the MAGIC method.</a:t>
            </a:r>
            <a:endParaRPr lang="zh-CN" altLang="en-US">
              <a:sym typeface="+mn-ea"/>
            </a:endParaRPr>
          </a:p>
          <a:p>
            <a:endParaRPr lang="zh-CN" altLang="en-US"/>
          </a:p>
          <a:p>
            <a:r>
              <a:rPr lang="zh-CN" altLang="en-US"/>
              <a:t>Original Masked Data:</a:t>
            </a:r>
            <a:endParaRPr lang="zh-CN" altLang="en-US"/>
          </a:p>
          <a:p>
            <a:r>
              <a:rPr lang="zh-CN" altLang="en-US"/>
              <a:t>The original masked gene expression values are displayed for reference.</a:t>
            </a:r>
            <a:endParaRPr lang="zh-CN" altLang="en-US"/>
          </a:p>
          <a:p>
            <a:endParaRPr lang="zh-CN" altLang="en-US"/>
          </a:p>
          <a:p>
            <a:r>
              <a:rPr lang="zh-CN" altLang="en-US"/>
              <a:t>Kriging Interpolation:</a:t>
            </a:r>
            <a:endParaRPr lang="zh-CN" altLang="en-US"/>
          </a:p>
          <a:p>
            <a:r>
              <a:rPr lang="zh-CN" altLang="en-US"/>
              <a:t>Six different Kriging methods (Linear, Power, Gaussian, Spherical, Exponential, and Hole-effect) were applied.</a:t>
            </a:r>
            <a:endParaRPr lang="zh-CN" altLang="en-US"/>
          </a:p>
          <a:p>
            <a:r>
              <a:rPr lang="zh-CN" altLang="en-US"/>
              <a:t>Among them, the Exponential Kriging method showed the most promising results.</a:t>
            </a:r>
            <a:endParaRPr lang="zh-CN" altLang="en-US"/>
          </a:p>
          <a:p>
            <a:endParaRPr lang="zh-CN" altLang="en-US"/>
          </a:p>
          <a:p>
            <a:r>
              <a:rPr lang="zh-CN" altLang="en-US"/>
              <a:t>MAGIC Imputation:</a:t>
            </a:r>
            <a:endParaRPr lang="zh-CN" altLang="en-US"/>
          </a:p>
          <a:p>
            <a:r>
              <a:rPr lang="zh-CN" altLang="en-US"/>
              <a:t>MAGIC results are shown for comparison with the Kriging methods.</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In this section, we present the imputation results using different interpolation methods and compare them with the MAGIC method.</a:t>
            </a:r>
            <a:endParaRPr lang="zh-CN" altLang="en-US">
              <a:sym typeface="+mn-ea"/>
            </a:endParaRPr>
          </a:p>
          <a:p>
            <a:endParaRPr lang="zh-CN" altLang="en-US">
              <a:sym typeface="+mn-ea"/>
            </a:endParaRPr>
          </a:p>
          <a:p>
            <a:r>
              <a:rPr lang="zh-CN" altLang="en-US">
                <a:sym typeface="+mn-ea"/>
              </a:rPr>
              <a:t>Original Masked Data:</a:t>
            </a:r>
            <a:endParaRPr lang="zh-CN" altLang="en-US"/>
          </a:p>
          <a:p>
            <a:r>
              <a:rPr lang="zh-CN" altLang="en-US">
                <a:sym typeface="+mn-ea"/>
              </a:rPr>
              <a:t>The original masked gene expression values are displayed for reference.</a:t>
            </a:r>
            <a:endParaRPr lang="zh-CN" altLang="en-US"/>
          </a:p>
          <a:p>
            <a:endParaRPr lang="zh-CN" altLang="en-US"/>
          </a:p>
          <a:p>
            <a:r>
              <a:rPr lang="zh-CN" altLang="en-US">
                <a:sym typeface="+mn-ea"/>
              </a:rPr>
              <a:t>Kriging Interpolation:</a:t>
            </a:r>
            <a:endParaRPr lang="zh-CN" altLang="en-US"/>
          </a:p>
          <a:p>
            <a:r>
              <a:rPr lang="zh-CN" altLang="en-US">
                <a:sym typeface="+mn-ea"/>
              </a:rPr>
              <a:t>Six different Kriging methods (Linear, Power, Gaussian, Spherical, Exponential, and Hole-effect) were applied.</a:t>
            </a:r>
            <a:endParaRPr lang="zh-CN" altLang="en-US"/>
          </a:p>
          <a:p>
            <a:r>
              <a:rPr lang="zh-CN" altLang="en-US">
                <a:sym typeface="+mn-ea"/>
              </a:rPr>
              <a:t>Among them, the Exponential Kriging method showed the most promising results.</a:t>
            </a:r>
            <a:endParaRPr lang="zh-CN" altLang="en-US"/>
          </a:p>
          <a:p>
            <a:endParaRPr lang="zh-CN" altLang="en-US"/>
          </a:p>
          <a:p>
            <a:r>
              <a:rPr lang="zh-CN" altLang="en-US">
                <a:sym typeface="+mn-ea"/>
              </a:rPr>
              <a:t>MAGIC Imputation:</a:t>
            </a:r>
            <a:endParaRPr lang="zh-CN" altLang="en-US"/>
          </a:p>
          <a:p>
            <a:r>
              <a:rPr lang="zh-CN" altLang="en-US">
                <a:sym typeface="+mn-ea"/>
              </a:rPr>
              <a:t>MAGIC results are shown for comparison with the Kriging methods.</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In summary, we developed a Kriging-based interpolation method for single-cell gene expression data, leveraging 3D spatial gene conformation.</a:t>
            </a:r>
            <a:endParaRPr lang="zh-CN" altLang="en-US"/>
          </a:p>
          <a:p>
            <a:endParaRPr lang="zh-CN" altLang="en-US"/>
          </a:p>
          <a:p>
            <a:r>
              <a:rPr lang="zh-CN" altLang="en-US">
                <a:sym typeface="+mn-ea"/>
              </a:rPr>
              <a:t>Key Findings:</a:t>
            </a:r>
            <a:endParaRPr lang="zh-CN" altLang="en-US"/>
          </a:p>
          <a:p>
            <a:r>
              <a:rPr lang="zh-CN" altLang="en-US">
                <a:sym typeface="+mn-ea"/>
              </a:rPr>
              <a:t>The exponential Kriging method showed the best results, comparable to MAGIC.</a:t>
            </a:r>
            <a:endParaRPr lang="zh-CN" altLang="en-US"/>
          </a:p>
          <a:p>
            <a:r>
              <a:rPr lang="zh-CN" altLang="en-US">
                <a:sym typeface="+mn-ea"/>
              </a:rPr>
              <a:t>Using spatial information enhanced imputation accuracy.</a:t>
            </a:r>
            <a:endParaRPr lang="zh-CN" altLang="en-US"/>
          </a:p>
          <a:p>
            <a:endParaRPr lang="zh-CN" altLang="en-US"/>
          </a:p>
          <a:p>
            <a:r>
              <a:rPr lang="zh-CN" altLang="en-US">
                <a:sym typeface="+mn-ea"/>
              </a:rPr>
              <a:t>Benefits:</a:t>
            </a:r>
            <a:endParaRPr lang="zh-CN" altLang="en-US"/>
          </a:p>
          <a:p>
            <a:r>
              <a:rPr lang="zh-CN" altLang="en-US">
                <a:sym typeface="+mn-ea"/>
              </a:rPr>
              <a:t>Preserves spatial gene dependencies.</a:t>
            </a:r>
            <a:endParaRPr lang="zh-CN" altLang="en-US"/>
          </a:p>
          <a:p>
            <a:r>
              <a:rPr lang="zh-CN" altLang="en-US">
                <a:sym typeface="+mn-ea"/>
              </a:rPr>
              <a:t>Offers flexibility in choosing interpolation functions.</a:t>
            </a:r>
            <a:endParaRPr lang="zh-CN" altLang="en-US"/>
          </a:p>
          <a:p>
            <a:endParaRPr lang="zh-CN" altLang="en-US"/>
          </a:p>
          <a:p>
            <a:r>
              <a:rPr lang="zh-CN" altLang="en-US">
                <a:sym typeface="+mn-ea"/>
              </a:rPr>
              <a:t>Limitations:</a:t>
            </a:r>
            <a:endParaRPr lang="zh-CN" altLang="en-US"/>
          </a:p>
          <a:p>
            <a:r>
              <a:rPr lang="zh-CN" altLang="en-US">
                <a:sym typeface="+mn-ea"/>
              </a:rPr>
              <a:t>Requires 3D spatial data.</a:t>
            </a:r>
            <a:endParaRPr lang="zh-CN" altLang="en-US"/>
          </a:p>
          <a:p>
            <a:r>
              <a:rPr lang="zh-CN" altLang="en-US">
                <a:sym typeface="+mn-ea"/>
              </a:rPr>
              <a:t>Computationally intensive for large datasets.</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For future work, we plan to:</a:t>
            </a:r>
            <a:endParaRPr lang="zh-CN" altLang="en-US"/>
          </a:p>
          <a:p>
            <a:endParaRPr lang="zh-CN" altLang="en-US"/>
          </a:p>
          <a:p>
            <a:r>
              <a:rPr lang="zh-CN" altLang="en-US"/>
              <a:t>Refine Kriging Interpolation: Improve interpolation functions for better performance and develop hybrid methods combining Kriging with other techniques.</a:t>
            </a:r>
            <a:endParaRPr lang="zh-CN" altLang="en-US"/>
          </a:p>
          <a:p>
            <a:r>
              <a:rPr lang="zh-CN" altLang="en-US"/>
              <a:t>Apply to Real Data: Validate our approach on real single-cell datasets and address diverse challenges.</a:t>
            </a:r>
            <a:endParaRPr lang="zh-CN" altLang="en-US"/>
          </a:p>
          <a:p>
            <a:r>
              <a:rPr lang="zh-CN" altLang="en-US"/>
              <a:t>Explore Hybrid Approaches: Combine Kriging with machine learning and adaptive methods for dynamic function selection.</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"Let's begin with the background and importance of 3D gene conformation. Genes are organized in a three-dimensional structure within the nucleus. This organization is crucial because genes that are spatially closer tend to be co-regulated. This spatial relationship plays a significant role in gene regulation and expression.</a:t>
            </a:r>
            <a:endParaRPr lang="zh-CN" altLang="en-US"/>
          </a:p>
          <a:p>
            <a:endParaRPr lang="zh-CN" altLang="en-US"/>
          </a:p>
          <a:p>
            <a:r>
              <a:rPr lang="zh-CN" altLang="en-US"/>
              <a:t>The primary objective of this study is to leverage this spatial information to impute missing gene expression values in single cells. </a:t>
            </a:r>
            <a:r>
              <a:rPr lang="en-US" altLang="zh-CN"/>
              <a:t>W</a:t>
            </a:r>
            <a:r>
              <a:rPr lang="zh-CN" altLang="en-US"/>
              <a:t>e aim to improve the accuracy of these imputations and enhance the reliability of subsequent analyses."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"Now, let's look at the methodology overview for our study. This flowchart summarizes the experimental workflow.</a:t>
            </a:r>
            <a:endParaRPr lang="zh-CN" altLang="en-US"/>
          </a:p>
          <a:p>
            <a:endParaRPr lang="zh-CN" altLang="en-US"/>
          </a:p>
          <a:p>
            <a:r>
              <a:rPr lang="zh-CN" altLang="en-US"/>
              <a:t>Data Acquisition: </a:t>
            </a:r>
            <a:r>
              <a:rPr lang="en-US" altLang="zh-CN"/>
              <a:t>	</a:t>
            </a:r>
            <a:r>
              <a:rPr lang="zh-CN" altLang="en-US"/>
              <a:t>We begin by collecting real gene data and their 3D conformations.</a:t>
            </a:r>
            <a:endParaRPr lang="zh-CN" altLang="en-US"/>
          </a:p>
          <a:p>
            <a:r>
              <a:rPr lang="zh-CN" altLang="en-US"/>
              <a:t>Synthetic Data Generation: </a:t>
            </a:r>
            <a:r>
              <a:rPr lang="en-US" altLang="zh-CN"/>
              <a:t>	</a:t>
            </a:r>
            <a:r>
              <a:rPr lang="zh-CN" altLang="en-US"/>
              <a:t>Next, we generate synthetic 3D point cloud data to simulate gene expression patterns within cells.</a:t>
            </a:r>
            <a:endParaRPr lang="zh-CN" altLang="en-US"/>
          </a:p>
          <a:p>
            <a:r>
              <a:rPr lang="zh-CN" altLang="en-US"/>
              <a:t>Masking Experiment: </a:t>
            </a:r>
            <a:r>
              <a:rPr lang="en-US" altLang="zh-CN"/>
              <a:t>	</a:t>
            </a:r>
            <a:r>
              <a:rPr lang="zh-CN" altLang="en-US"/>
              <a:t>In this step, we introduce missing values to prepare the dataset for interpolation.</a:t>
            </a:r>
            <a:endParaRPr lang="zh-CN" altLang="en-US"/>
          </a:p>
          <a:p>
            <a:r>
              <a:rPr lang="zh-CN" altLang="en-US"/>
              <a:t>Kriging Interpolation: </a:t>
            </a:r>
            <a:r>
              <a:rPr lang="en-US" altLang="zh-CN"/>
              <a:t>	</a:t>
            </a:r>
            <a:r>
              <a:rPr lang="zh-CN" altLang="en-US"/>
              <a:t>We apply kriging interpolation using the spatial covariance matrix to impute the missing values.</a:t>
            </a:r>
            <a:endParaRPr lang="zh-CN" altLang="en-US"/>
          </a:p>
          <a:p>
            <a:r>
              <a:rPr lang="zh-CN" altLang="en-US"/>
              <a:t>Comparison &amp; Evaluation: </a:t>
            </a:r>
            <a:r>
              <a:rPr lang="en-US" altLang="zh-CN"/>
              <a:t>	</a:t>
            </a:r>
            <a:r>
              <a:rPr lang="zh-CN" altLang="en-US"/>
              <a:t>Finally, we compare the imputed values with existing methods, evaluate various metrics, and visualize the results.</a:t>
            </a:r>
            <a:endParaRPr lang="zh-CN" altLang="en-US"/>
          </a:p>
          <a:p>
            <a:endParaRPr lang="zh-CN" altLang="en-US"/>
          </a:p>
          <a:p>
            <a:r>
              <a:rPr lang="zh-CN" altLang="en-US"/>
              <a:t>This approach ensures that we can systematically address the challenges of imputing missing gene expression values using 3D gene conformation data."</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"This slide shows the real data:</a:t>
            </a:r>
            <a:endParaRPr lang="zh-CN" altLang="en-US"/>
          </a:p>
          <a:p>
            <a:r>
              <a:rPr lang="zh-CN" altLang="en-US"/>
              <a:t>Real Gene Expression Data: The table shows gene expression levels with many zero values.</a:t>
            </a:r>
            <a:endParaRPr lang="zh-CN" altLang="en-US"/>
          </a:p>
          <a:p>
            <a:r>
              <a:rPr lang="zh-CN" altLang="en-US"/>
              <a:t>3D Gene Conformation Data: This table illustrates the spatial organization of genes.</a:t>
            </a:r>
            <a:endParaRPr lang="zh-CN" altLang="en-US"/>
          </a:p>
          <a:p>
            <a:endParaRPr lang="zh-CN" altLang="en-US"/>
          </a:p>
          <a:p>
            <a:r>
              <a:rPr lang="zh-CN" altLang="en-US"/>
              <a:t>Challenges</a:t>
            </a:r>
            <a:r>
              <a:rPr lang="en-US" altLang="zh-CN"/>
              <a:t> are that</a:t>
            </a:r>
            <a:r>
              <a:rPr lang="zh-CN" altLang="en-US"/>
              <a:t>:</a:t>
            </a:r>
            <a:endParaRPr lang="zh-CN" altLang="en-US"/>
          </a:p>
          <a:p>
            <a:r>
              <a:rPr lang="zh-CN" altLang="en-US"/>
              <a:t>Many zero values complicate analysis.</a:t>
            </a:r>
            <a:endParaRPr lang="zh-CN" altLang="en-US"/>
          </a:p>
          <a:p>
            <a:r>
              <a:rPr lang="zh-CN" altLang="en-US"/>
              <a:t>It’s hard to tell if zeros are due to missing data or low expression.</a:t>
            </a:r>
            <a:endParaRPr lang="zh-CN" altLang="en-US"/>
          </a:p>
          <a:p>
            <a:r>
              <a:rPr lang="zh-CN" altLang="en-US"/>
              <a:t>Understanding these challenges is key for our imputation method."</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"We use strong assumptions to handle real data challenges where missing and zero values are indistinguishable. </a:t>
            </a:r>
            <a:endParaRPr lang="zh-CN" altLang="en-US"/>
          </a:p>
          <a:p>
            <a:r>
              <a:rPr lang="zh-CN" altLang="en-US"/>
              <a:t>Synthetic data allows for controlled experiments, uniformly distributed within a spherical volume. </a:t>
            </a:r>
            <a:endParaRPr lang="zh-CN" altLang="en-US"/>
          </a:p>
          <a:p>
            <a:r>
              <a:rPr lang="zh-CN" altLang="en-US"/>
              <a:t>We ignore real 3D distributions and use synthetic data for validation, simulating gene expression patterns under controlled conditions. The visual shows our synthetic gene distribution."</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"In our synthetic data generation, we used strong assumptions.</a:t>
            </a:r>
            <a:endParaRPr lang="zh-CN" altLang="en-US"/>
          </a:p>
          <a:p>
            <a:r>
              <a:rPr lang="zh-CN" altLang="en-US"/>
              <a:t> We generated 381 points uniformly distributed within a unit sphere. </a:t>
            </a:r>
            <a:endParaRPr lang="zh-CN" altLang="en-US"/>
          </a:p>
          <a:p>
            <a:r>
              <a:rPr lang="zh-CN" altLang="en-US"/>
              <a:t>These points are divided into three regions based on specific angles. </a:t>
            </a:r>
            <a:endParaRPr lang="zh-CN" altLang="en-US"/>
          </a:p>
          <a:p>
            <a:r>
              <a:rPr lang="zh-CN" altLang="en-US"/>
              <a:t>Gene expression values are correlated with the z-axis and include random noise. </a:t>
            </a:r>
            <a:endParaRPr lang="zh-CN" altLang="en-US"/>
          </a:p>
          <a:p>
            <a:r>
              <a:rPr lang="zh-CN" altLang="en-US"/>
              <a:t>By varying expression patterns in these regions, we simulated three different cell types. </a:t>
            </a:r>
            <a:endParaRPr lang="zh-CN" altLang="en-US"/>
          </a:p>
          <a:p>
            <a:r>
              <a:rPr lang="zh-CN" altLang="en-US"/>
              <a:t>The visual on the slide shows the resulting synthetic gene distribution."</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a:p>
            <a:r>
              <a:rPr lang="zh-CN" altLang="en-US"/>
              <a:t>"To test our interpolation method, we introduced missing values into the synthetic data by randomly masking 10%, 20%, and 30% of the gene expression values. </a:t>
            </a:r>
            <a:endParaRPr lang="zh-CN" altLang="en-US"/>
          </a:p>
          <a:p>
            <a:r>
              <a:rPr lang="zh-CN" altLang="en-US"/>
              <a:t>This creates datasets with missing values for our interpolation testing. </a:t>
            </a:r>
            <a:endParaRPr lang="zh-CN" altLang="en-US"/>
          </a:p>
          <a:p>
            <a:r>
              <a:rPr lang="zh-CN" altLang="en-US"/>
              <a:t>On the slide, you can see an example of masked data on the left and the corresponding imputed data using exponential covariance on the right."</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"In this slide, I will explain the kriging interpolation method used in our study. </a:t>
            </a:r>
            <a:endParaRPr lang="zh-CN" altLang="en-US"/>
          </a:p>
          <a:p>
            <a:r>
              <a:rPr lang="zh-CN" altLang="en-US"/>
              <a:t>The kriging interpolation relies on three key components: the covariance matrix 𝐾, the covariance vector 𝑘, and the known values vector 𝑍.</a:t>
            </a:r>
            <a:endParaRPr lang="zh-CN" altLang="en-US"/>
          </a:p>
          <a:p>
            <a:endParaRPr lang="zh-CN" altLang="en-US"/>
          </a:p>
          <a:p>
            <a:r>
              <a:rPr lang="zh-CN" altLang="en-US"/>
              <a:t>The kriging formula is designed to predict the value at a new point based on the values at known points. </a:t>
            </a:r>
            <a:endParaRPr lang="zh-CN" altLang="en-US"/>
          </a:p>
          <a:p>
            <a:r>
              <a:rPr lang="zh-CN" altLang="en-US"/>
              <a:t>The basic kriging interpolation formula is shown here. The weights 𝜆𝑖are determined by solving a linear system of equations. </a:t>
            </a:r>
            <a:endParaRPr lang="zh-CN" altLang="en-US"/>
          </a:p>
          <a:p>
            <a:r>
              <a:rPr lang="zh-CN" altLang="en-US"/>
              <a:t>By solving for 𝜆, we can substitute it back into the interpolation formula to predict the missing values accurately. </a:t>
            </a:r>
            <a:endParaRPr lang="zh-CN" altLang="en-US"/>
          </a:p>
          <a:p>
            <a:r>
              <a:rPr lang="zh-CN" altLang="en-US"/>
              <a:t>This method leverages the spatial relationships captured in the covariance matrix to enhance imputation accuracy."</a:t>
            </a:r>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ED0600-60E4-5C4A-BC0E-99E21AA620AA}"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120212F-0272-5E41-B084-DFA642915413}"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B090882-8A65-A34B-B5E0-569EC6528980}"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C2A01E0-E42D-4442-B97D-A691588C1C2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A2898D50-784E-3447-869C-8BADCD17247A}"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C06B577-74FC-C14A-9264-D6FCF1182954}"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3B1F57EA-FBEB-294B-997F-A6B002D0EE77}"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616F939-15BB-4644-B370-F29E56BDD379}"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FD4AE596-2B55-B04C-98F7-F2FE28117217}"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9CC460-CD5F-D046-BEB5-E818670273D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BE42A40A-C704-5340-8F2F-AF6F8B6FAB74}"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6B12E9E-2BC3-A041-AFFB-41A60293692B}"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67D324C0-A87B-584F-8013-44235AFB9A81}"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23EC1D66-2531-184E-B6A1-880AF8091668}"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D28C65C-90B4-EC46-941B-40F75C0F608C}"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BE6AD52-C630-D344-A89B-6F300091C377}"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954676C-2AD1-8246-B1D3-3049AA794366}"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81B8316-07CD-C440-82AA-77004B13A587}"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E1B569A5-0328-2A41-A8CF-F2241BC6A9AD}"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F68A49C-591E-D146-A44B-176D48C1F4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5F7F00D4-781D-2F4B-9FB1-22E42A2FCA84}"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08BB319-6DEC-C246-B884-8201B86F3A1D}"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panose="020B0604020202020204" pitchFamily="34" charset="0"/>
              </a:defRPr>
            </a:lvl1pPr>
          </a:lstStyle>
          <a:p>
            <a:pPr>
              <a:defRPr/>
            </a:pPr>
            <a:fld id="{40196BF7-0A0B-9B4B-BEDC-B14A067D410D}" type="datetimeFigureOut">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cs typeface="Arial" panose="020B0604020202020204" pitchFamily="34" charset="0"/>
              </a:defRPr>
            </a:lvl1pPr>
          </a:lstStyle>
          <a:p>
            <a:fld id="{7FC89A4F-11B1-914C-BBA0-136137A8331A}"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20.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標題 5"/>
          <p:cNvSpPr>
            <a:spLocks noGrp="1"/>
          </p:cNvSpPr>
          <p:nvPr>
            <p:ph type="title"/>
          </p:nvPr>
        </p:nvSpPr>
        <p:spPr>
          <a:xfrm>
            <a:off x="0" y="1412875"/>
            <a:ext cx="9144000" cy="1728788"/>
          </a:xfrm>
        </p:spPr>
        <p:txBody>
          <a:bodyPr lIns="457200" tIns="0" rIns="457200" bIns="0" anchor="t"/>
          <a:lstStyle/>
          <a:p>
            <a:pPr marL="457200" algn="l" eaLnBrk="1" hangingPunct="1"/>
            <a:r>
              <a:rPr lang="en-US" altLang="zh-HK" sz="3200" b="1" dirty="0">
                <a:solidFill>
                  <a:srgbClr val="99235E"/>
                </a:solidFill>
                <a:cs typeface="Calibri" panose="020F0502020204030204" pitchFamily="34" charset="0"/>
              </a:rPr>
              <a:t>Imputing Missing Gene Expression Values Using 3D Gene</a:t>
            </a:r>
            <a:br>
              <a:rPr lang="en-US" altLang="zh-HK" sz="3200" b="1" dirty="0">
                <a:solidFill>
                  <a:srgbClr val="99235E"/>
                </a:solidFill>
                <a:cs typeface="Calibri" panose="020F0502020204030204" pitchFamily="34" charset="0"/>
              </a:rPr>
            </a:br>
            <a:r>
              <a:rPr lang="en-US" altLang="zh-HK" sz="3200" b="1" dirty="0">
                <a:solidFill>
                  <a:srgbClr val="99235E"/>
                </a:solidFill>
                <a:cs typeface="Calibri" panose="020F0502020204030204" pitchFamily="34" charset="0"/>
              </a:rPr>
              <a:t>Conformation Data and Kriging Interpolation</a:t>
            </a:r>
            <a:br>
              <a:rPr lang="en-US" altLang="zh-HK" sz="2800" b="1" dirty="0">
                <a:solidFill>
                  <a:srgbClr val="99235E"/>
                </a:solidFill>
                <a:cs typeface="Calibri" panose="020F0502020204030204" pitchFamily="34" charset="0"/>
              </a:rPr>
            </a:br>
            <a:br>
              <a:rPr lang="en-US" altLang="zh-HK" sz="2800" b="1" dirty="0">
                <a:solidFill>
                  <a:srgbClr val="99235E"/>
                </a:solidFill>
                <a:cs typeface="Calibri" panose="020F0502020204030204" pitchFamily="34" charset="0"/>
              </a:rPr>
            </a:br>
            <a:endParaRPr lang="en-US" altLang="zh-HK" sz="2800" dirty="0">
              <a:solidFill>
                <a:srgbClr val="99235E"/>
              </a:solidFill>
              <a:cs typeface="Calibri" panose="020F0502020204030204" pitchFamily="34" charset="0"/>
            </a:endParaRPr>
          </a:p>
        </p:txBody>
      </p:sp>
      <p:cxnSp>
        <p:nvCxnSpPr>
          <p:cNvPr id="7" name="Straight Connector 6"/>
          <p:cNvCxnSpPr/>
          <p:nvPr/>
        </p:nvCxnSpPr>
        <p:spPr>
          <a:xfrm>
            <a:off x="899478" y="3213100"/>
            <a:ext cx="3877310"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395536" y="3531275"/>
            <a:ext cx="4572000" cy="645160"/>
          </a:xfrm>
          <a:prstGeom prst="rect">
            <a:avLst/>
          </a:prstGeom>
          <a:noFill/>
        </p:spPr>
        <p:txBody>
          <a:bodyPr wrap="square">
            <a:spAutoFit/>
          </a:bodyPr>
          <a:lstStyle/>
          <a:p>
            <a:pPr marL="457200" algn="l" eaLnBrk="1" fontAlgn="auto" hangingPunct="1">
              <a:spcAft>
                <a:spcPts val="0"/>
              </a:spcAft>
              <a:defRPr/>
            </a:pPr>
            <a:r>
              <a:rPr lang="en-US" altLang="zh-TW" sz="1800" dirty="0">
                <a:solidFill>
                  <a:srgbClr val="99235E"/>
                </a:solidFill>
                <a:latin typeface="+mn-lt"/>
                <a:cs typeface="Calibri" panose="020F0502020204030204" pitchFamily="34" charset="0"/>
              </a:rPr>
              <a:t>LIANG Tianyi </a:t>
            </a:r>
            <a:endParaRPr lang="en-US" altLang="zh-TW" sz="1800" dirty="0">
              <a:solidFill>
                <a:srgbClr val="99235E"/>
              </a:solidFill>
              <a:latin typeface="+mn-lt"/>
              <a:cs typeface="Calibri" panose="020F0502020204030204" pitchFamily="34" charset="0"/>
            </a:endParaRPr>
          </a:p>
          <a:p>
            <a:pPr marL="457200" algn="l" eaLnBrk="1" fontAlgn="auto" hangingPunct="1">
              <a:spcAft>
                <a:spcPts val="0"/>
              </a:spcAft>
              <a:defRPr/>
            </a:pPr>
            <a:endParaRPr lang="en-US" altLang="zh-TW" sz="1800" dirty="0">
              <a:solidFill>
                <a:srgbClr val="99235E"/>
              </a:solidFill>
              <a:latin typeface="+mn-lt"/>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6195" y="980758"/>
            <a:ext cx="9144000" cy="5732462"/>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Kriging Interpolation Flowchart</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sz="1800"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6. Kriging Interpolation Method	</a:t>
            </a:r>
            <a:endParaRPr lang="en-US" altLang="en-US" sz="2800" dirty="0">
              <a:solidFill>
                <a:srgbClr val="99235E"/>
              </a:solidFill>
              <a:cs typeface="Times New Roman" panose="02020603050405020304" pitchFamily="18" charset="0"/>
            </a:endParaRPr>
          </a:p>
        </p:txBody>
      </p:sp>
      <p:pic>
        <p:nvPicPr>
          <p:cNvPr id="7"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27405" y="1268730"/>
            <a:ext cx="7484110" cy="50565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107950" y="1052830"/>
            <a:ext cx="4531360" cy="573214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749300" marR="0" lvl="3" indent="-28575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sz="1800" dirty="0">
                <a:solidFill>
                  <a:prstClr val="black"/>
                </a:solidFill>
                <a:latin typeface="Calibri" panose="020F0502020204030204"/>
                <a:cs typeface="Arial" panose="020B0604020202020204" pitchFamily="34" charset="0"/>
              </a:rPr>
              <a:t>Root Mean Square Error (RMSE)</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rPr>
              <a:t>Measures interpolation accuracy.</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rPr>
              <a:t>Lower RMSE indicates better accuracy.</a:t>
            </a:r>
            <a:endParaRPr lang="en-US" altLang="zh-HK" sz="1800" dirty="0">
              <a:solidFill>
                <a:prstClr val="black"/>
              </a:solidFill>
              <a:latin typeface="Calibri" panose="020F0502020204030204"/>
              <a:cs typeface="Arial" panose="020B0604020202020204" pitchFamily="34" charset="0"/>
            </a:endParaRPr>
          </a:p>
          <a:p>
            <a:pPr marL="749300" marR="0" lvl="3" indent="-28575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sz="1800" dirty="0">
                <a:solidFill>
                  <a:prstClr val="black"/>
                </a:solidFill>
                <a:latin typeface="Calibri" panose="020F0502020204030204"/>
                <a:cs typeface="Arial" panose="020B0604020202020204" pitchFamily="34" charset="0"/>
              </a:rPr>
              <a:t>Local Variation</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rPr>
              <a:t>Assesses smoothness of interpolated data.</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rPr>
              <a:t>Includes standard deviation and local statistical metrics.</a:t>
            </a:r>
            <a:endParaRPr lang="en-US" altLang="zh-HK" sz="1800" dirty="0">
              <a:solidFill>
                <a:prstClr val="black"/>
              </a:solidFill>
              <a:latin typeface="Calibri" panose="020F0502020204030204"/>
              <a:cs typeface="Arial" panose="020B0604020202020204" pitchFamily="34" charset="0"/>
            </a:endParaRPr>
          </a:p>
          <a:p>
            <a:pPr marL="749300" marR="0" lvl="3" indent="-28575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sz="1800" dirty="0">
                <a:solidFill>
                  <a:prstClr val="black"/>
                </a:solidFill>
                <a:latin typeface="Calibri" panose="020F0502020204030204"/>
                <a:cs typeface="Arial" panose="020B0604020202020204" pitchFamily="34" charset="0"/>
              </a:rPr>
              <a:t>Spectral Analysis</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rPr>
              <a:t>Evaluates frequency components of data.</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rPr>
              <a:t>Identifies patterns and periodicities.</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sz="1800"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7.	Evaluation Metrics Overview</a:t>
            </a:r>
            <a:endParaRPr lang="en-US" altLang="en-US" sz="2800" dirty="0">
              <a:solidFill>
                <a:srgbClr val="99235E"/>
              </a:solidFill>
              <a:cs typeface="Times New Roman" panose="02020603050405020304" pitchFamily="18" charset="0"/>
            </a:endParaRPr>
          </a:p>
        </p:txBody>
      </p:sp>
      <p:sp>
        <p:nvSpPr>
          <p:cNvPr id="2" name="文本框 1"/>
          <p:cNvSpPr txBox="1"/>
          <p:nvPr/>
        </p:nvSpPr>
        <p:spPr>
          <a:xfrm>
            <a:off x="4639310" y="1052830"/>
            <a:ext cx="4572000" cy="1938020"/>
          </a:xfrm>
          <a:prstGeom prst="rect">
            <a:avLst/>
          </a:prstGeom>
          <a:noFill/>
        </p:spPr>
        <p:txBody>
          <a:bodyPr wrap="square" rtlCol="0" anchor="t">
            <a:spAutoFit/>
          </a:bodyPr>
          <a:p>
            <a:pPr marL="749300" marR="0" lvl="3" indent="-28575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sz="1800" dirty="0">
                <a:solidFill>
                  <a:prstClr val="black"/>
                </a:solidFill>
                <a:latin typeface="Calibri" panose="020F0502020204030204"/>
                <a:cs typeface="Arial" panose="020B0604020202020204" pitchFamily="34" charset="0"/>
                <a:sym typeface="+mn-ea"/>
              </a:rPr>
              <a:t>Roughness Measures</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sym typeface="+mn-ea"/>
              </a:rPr>
              <a:t>Quantifies lack of smoothness.</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sym typeface="+mn-ea"/>
              </a:rPr>
              <a:t>Includes total curvature and total variation.</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sz="1800" dirty="0">
              <a:solidFill>
                <a:prstClr val="black"/>
              </a:solidFill>
              <a:latin typeface="Calibri" panose="020F0502020204030204"/>
              <a:cs typeface="Arial" panose="020B0604020202020204" pitchFamily="3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l="-1000"/>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5560" y="1052830"/>
            <a:ext cx="4612640" cy="573214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Interpolation Results Comparison</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rPr>
              <a:t>RMSE Comparison between Kriging and MAGIC Methods</a:t>
            </a:r>
            <a:endParaRPr lang="en-US" altLang="zh-HK" sz="1800"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Results Analysis</a:t>
            </a:r>
            <a:endParaRPr lang="en-US" altLang="en-US" sz="2800" dirty="0">
              <a:solidFill>
                <a:srgbClr val="99235E"/>
              </a:solidFill>
              <a:cs typeface="Times New Roman" panose="02020603050405020304" pitchFamily="18" charset="0"/>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43940" y="4149090"/>
            <a:ext cx="6731635" cy="2565400"/>
          </a:xfrm>
          <a:prstGeom prst="rect">
            <a:avLst/>
          </a:prstGeom>
        </p:spPr>
      </p:pic>
      <p:pic>
        <p:nvPicPr>
          <p:cNvPr id="23" name="图片 1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932045" y="908685"/>
            <a:ext cx="3801745" cy="297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5560" y="1052830"/>
            <a:ext cx="5128260" cy="573214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Color Map Comparison</a:t>
            </a:r>
            <a:endParaRPr lang="en-US" altLang="zh-HK"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Results Analysis</a:t>
            </a:r>
            <a:endParaRPr lang="en-US" altLang="en-US" sz="2800" dirty="0">
              <a:solidFill>
                <a:srgbClr val="99235E"/>
              </a:solidFill>
              <a:cs typeface="Times New Roman" panose="02020603050405020304" pitchFamily="18" charset="0"/>
            </a:endParaRPr>
          </a:p>
        </p:txBody>
      </p:sp>
      <p:pic>
        <p:nvPicPr>
          <p:cNvPr id="24" name="图片 17"/>
          <p:cNvPicPr>
            <a:picLocks noChangeAspect="1"/>
          </p:cNvPicPr>
          <p:nvPr/>
        </p:nvPicPr>
        <p:blipFill>
          <a:blip r:embed="rId2">
            <a:clrChange>
              <a:clrFrom>
                <a:srgbClr val="FFFFFF">
                  <a:alpha val="100000"/>
                </a:srgbClr>
              </a:clrFrom>
              <a:clrTo>
                <a:srgbClr val="FFFFFF">
                  <a:alpha val="100000"/>
                  <a:alpha val="0"/>
                </a:srgbClr>
              </a:clrTo>
            </a:clrChange>
          </a:blip>
          <a:srcRect b="30349"/>
          <a:stretch>
            <a:fillRect/>
          </a:stretch>
        </p:blipFill>
        <p:spPr>
          <a:xfrm>
            <a:off x="755650" y="1484630"/>
            <a:ext cx="6983730" cy="2588260"/>
          </a:xfrm>
          <a:prstGeom prst="rect">
            <a:avLst/>
          </a:prstGeom>
          <a:noFill/>
          <a:ln>
            <a:noFill/>
          </a:ln>
        </p:spPr>
      </p:pic>
      <p:pic>
        <p:nvPicPr>
          <p:cNvPr id="25" name="图片 18"/>
          <p:cNvPicPr>
            <a:picLocks noChangeAspect="1"/>
          </p:cNvPicPr>
          <p:nvPr/>
        </p:nvPicPr>
        <p:blipFill>
          <a:blip r:embed="rId3">
            <a:clrChange>
              <a:clrFrom>
                <a:srgbClr val="FFFFFF">
                  <a:alpha val="100000"/>
                </a:srgbClr>
              </a:clrFrom>
              <a:clrTo>
                <a:srgbClr val="FFFFFF">
                  <a:alpha val="100000"/>
                  <a:alpha val="0"/>
                </a:srgbClr>
              </a:clrTo>
            </a:clrChange>
          </a:blip>
          <a:srcRect b="31447"/>
          <a:stretch>
            <a:fillRect/>
          </a:stretch>
        </p:blipFill>
        <p:spPr>
          <a:xfrm>
            <a:off x="755650" y="4149090"/>
            <a:ext cx="6954520" cy="25698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5560" y="1052830"/>
            <a:ext cx="5128260" cy="573214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Color Map Comparison</a:t>
            </a:r>
            <a:endParaRPr lang="en-US" altLang="zh-HK"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Results Analysis</a:t>
            </a:r>
            <a:endParaRPr lang="en-US" altLang="en-US" sz="2800" dirty="0">
              <a:solidFill>
                <a:srgbClr val="99235E"/>
              </a:solidFill>
              <a:cs typeface="Times New Roman" panose="02020603050405020304" pitchFamily="18" charset="0"/>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79705" y="1700530"/>
            <a:ext cx="8818245" cy="2333625"/>
          </a:xfrm>
          <a:prstGeom prst="rect">
            <a:avLst/>
          </a:prstGeom>
        </p:spPr>
      </p:pic>
      <p:pic>
        <p:nvPicPr>
          <p:cNvPr id="4" name="图片 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36195" y="4149090"/>
            <a:ext cx="9063355" cy="2202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5560" y="1052830"/>
            <a:ext cx="8915400" cy="573214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Laplacian of Gene Expression Values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Kriging Interpolation (Exponential): Shows larger fluctuations, capturing more detailed information.</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MAGIC Interpolation: Exhibits smaller fluctuations, resulting in more uniform smoothing but potentially losing details.</a:t>
            </a:r>
            <a:endParaRPr lang="en-US" altLang="zh-HK" sz="1800"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Results Analysis</a:t>
            </a:r>
            <a:endParaRPr lang="en-US" altLang="en-US" sz="2800" dirty="0">
              <a:solidFill>
                <a:srgbClr val="99235E"/>
              </a:solidFill>
              <a:cs typeface="Times New Roman" panose="02020603050405020304" pitchFamily="18" charset="0"/>
            </a:endParaRPr>
          </a:p>
        </p:txBody>
      </p:sp>
      <p:pic>
        <p:nvPicPr>
          <p:cNvPr id="26" name="图片 19"/>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755650" y="2924810"/>
            <a:ext cx="7233920" cy="37630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5560" y="1052830"/>
            <a:ext cx="8915400" cy="573214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Finite Difference Calculations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Finite Differences: Used to evaluate the rate of change and acceleration of the data.</a:t>
            </a:r>
            <a:endParaRPr lang="en-US" altLang="zh-HK" sz="1800"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Results Analysis</a:t>
            </a:r>
            <a:endParaRPr lang="en-US" altLang="en-US" sz="2800" dirty="0">
              <a:solidFill>
                <a:srgbClr val="99235E"/>
              </a:solidFill>
              <a:cs typeface="Times New Roman" panose="02020603050405020304" pitchFamily="18" charset="0"/>
            </a:endParaRPr>
          </a:p>
        </p:txBody>
      </p:sp>
      <p:pic>
        <p:nvPicPr>
          <p:cNvPr id="27" name="图片 20"/>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64185" y="2060575"/>
            <a:ext cx="8214995" cy="398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5560" y="1052830"/>
            <a:ext cx="8915400" cy="573214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Local Variation Measures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Local Variation: Used to assess the degree of variation within local regions of the data.</a:t>
            </a:r>
            <a:endParaRPr lang="en-US" altLang="zh-HK" sz="1800"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Results Analysis</a:t>
            </a:r>
            <a:endParaRPr lang="en-US" altLang="en-US" sz="2800" dirty="0">
              <a:solidFill>
                <a:srgbClr val="99235E"/>
              </a:solidFill>
              <a:cs typeface="Times New Roman" panose="02020603050405020304" pitchFamily="18" charset="0"/>
            </a:endParaRPr>
          </a:p>
        </p:txBody>
      </p:sp>
      <p:pic>
        <p:nvPicPr>
          <p:cNvPr id="28" name="图片 2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28015" y="2061210"/>
            <a:ext cx="7888605" cy="4295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252730" y="1052830"/>
            <a:ext cx="4334510" cy="573214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Spectral Analysis and Roughness Metrics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These comparisons highlight that while both methods perform similarly in spectral analysis, Kriging tends to preserve more variability in the data, which might be advantageous for capturing intricate patterns in gene expression.</a:t>
            </a:r>
            <a:endParaRPr lang="en-US" altLang="zh-HK" sz="1800"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Results Analysis</a:t>
            </a:r>
            <a:endParaRPr lang="en-US" altLang="en-US" sz="2800" dirty="0">
              <a:solidFill>
                <a:srgbClr val="99235E"/>
              </a:solidFill>
              <a:cs typeface="Times New Roman" panose="02020603050405020304" pitchFamily="18" charset="0"/>
            </a:endParaRPr>
          </a:p>
        </p:txBody>
      </p:sp>
      <p:pic>
        <p:nvPicPr>
          <p:cNvPr id="29" name="图片 2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619885" y="3860800"/>
            <a:ext cx="5650230" cy="2968625"/>
          </a:xfrm>
          <a:prstGeom prst="rect">
            <a:avLst/>
          </a:prstGeom>
          <a:noFill/>
          <a:ln>
            <a:noFill/>
          </a:ln>
        </p:spPr>
      </p:pic>
      <p:pic>
        <p:nvPicPr>
          <p:cNvPr id="30" name="图片 2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131310" y="980440"/>
            <a:ext cx="5012690" cy="27101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Results Analysis</a:t>
            </a:r>
            <a:endParaRPr lang="en-US" altLang="en-US" sz="2800" dirty="0">
              <a:solidFill>
                <a:srgbClr val="99235E"/>
              </a:solidFill>
              <a:cs typeface="Times New Roman" panose="02020603050405020304" pitchFamily="18" charset="0"/>
            </a:endParaRPr>
          </a:p>
        </p:txBody>
      </p:sp>
      <p:pic>
        <p:nvPicPr>
          <p:cNvPr id="29" name="图片 2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932045" y="4580890"/>
            <a:ext cx="4060190" cy="2134235"/>
          </a:xfrm>
          <a:prstGeom prst="rect">
            <a:avLst/>
          </a:prstGeom>
          <a:noFill/>
          <a:ln>
            <a:noFill/>
          </a:ln>
        </p:spPr>
      </p:pic>
      <p:pic>
        <p:nvPicPr>
          <p:cNvPr id="30" name="图片 2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739775" y="4509135"/>
            <a:ext cx="4000500" cy="2162810"/>
          </a:xfrm>
          <a:prstGeom prst="rect">
            <a:avLst/>
          </a:prstGeom>
          <a:noFill/>
          <a:ln>
            <a:noFill/>
          </a:ln>
        </p:spPr>
      </p:pic>
      <p:pic>
        <p:nvPicPr>
          <p:cNvPr id="28" name="图片 21"/>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5076190" y="2293620"/>
            <a:ext cx="3735705" cy="2035175"/>
          </a:xfrm>
          <a:prstGeom prst="rect">
            <a:avLst/>
          </a:prstGeom>
          <a:noFill/>
          <a:ln>
            <a:noFill/>
          </a:ln>
        </p:spPr>
      </p:pic>
      <p:pic>
        <p:nvPicPr>
          <p:cNvPr id="27" name="图片 20"/>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611505" y="2292985"/>
            <a:ext cx="4175125" cy="2023745"/>
          </a:xfrm>
          <a:prstGeom prst="rect">
            <a:avLst/>
          </a:prstGeom>
          <a:noFill/>
          <a:ln>
            <a:noFill/>
          </a:ln>
        </p:spPr>
      </p:pic>
      <p:pic>
        <p:nvPicPr>
          <p:cNvPr id="26" name="图片 19"/>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5076190" y="116840"/>
            <a:ext cx="3907155" cy="2032635"/>
          </a:xfrm>
          <a:prstGeom prst="rect">
            <a:avLst/>
          </a:prstGeom>
          <a:noFill/>
          <a:ln>
            <a:noFill/>
          </a:ln>
        </p:spPr>
      </p:pic>
      <p:sp>
        <p:nvSpPr>
          <p:cNvPr id="2" name="文本框 1"/>
          <p:cNvSpPr txBox="1"/>
          <p:nvPr/>
        </p:nvSpPr>
        <p:spPr>
          <a:xfrm>
            <a:off x="504190" y="1052830"/>
            <a:ext cx="4572000" cy="922020"/>
          </a:xfrm>
          <a:prstGeom prst="rect">
            <a:avLst/>
          </a:prstGeom>
          <a:noFill/>
        </p:spPr>
        <p:txBody>
          <a:bodyPr wrap="square" rtlCol="0" anchor="t">
            <a:spAutoFit/>
          </a:bodyPr>
          <a:p>
            <a:r>
              <a:rPr lang="zh-CN" altLang="en-US">
                <a:sym typeface="+mn-ea"/>
              </a:rPr>
              <a:t>Kriging preserves data details better, while MAGIC provides a smoother but less detailed result.</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6830" y="1125538"/>
            <a:ext cx="9144000" cy="4463702"/>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Introduction</a:t>
            </a:r>
            <a:endParaRPr lang="en-US" altLang="en-US" sz="1800" dirty="0">
              <a:solidFill>
                <a:schemeClr val="tx1"/>
              </a:solidFill>
              <a:cs typeface="Times New Roman" panose="02020603050405020304" pitchFamily="18" charset="0"/>
              <a:sym typeface="+mn-ea"/>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Methodology Overview</a:t>
            </a:r>
            <a:endParaRPr lang="en-US" altLang="en-US" sz="1800" dirty="0">
              <a:solidFill>
                <a:schemeClr val="tx1"/>
              </a:solidFill>
              <a:cs typeface="Times New Roman" panose="02020603050405020304" pitchFamily="18" charset="0"/>
              <a:sym typeface="+mn-ea"/>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Understanding Real Data</a:t>
            </a:r>
            <a:endParaRPr lang="en-US" altLang="en-US" sz="1800" dirty="0">
              <a:solidFill>
                <a:schemeClr val="tx1"/>
              </a:solidFill>
              <a:cs typeface="Times New Roman" panose="02020603050405020304" pitchFamily="18" charset="0"/>
              <a:sym typeface="+mn-ea"/>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Strong Assumptions and Synthetic Data Generation</a:t>
            </a:r>
            <a:endParaRPr lang="en-US" altLang="en-US" sz="1800" dirty="0">
              <a:solidFill>
                <a:schemeClr val="tx1"/>
              </a:solidFill>
              <a:cs typeface="Times New Roman" panose="02020603050405020304" pitchFamily="18" charset="0"/>
              <a:sym typeface="+mn-ea"/>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Masking Experiment</a:t>
            </a:r>
            <a:endParaRPr lang="en-US" altLang="en-US" sz="1800" dirty="0">
              <a:solidFill>
                <a:schemeClr val="tx1"/>
              </a:solidFill>
              <a:cs typeface="Times New Roman" panose="02020603050405020304" pitchFamily="18" charset="0"/>
              <a:sym typeface="+mn-ea"/>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Kriging Interpolation Method</a:t>
            </a:r>
            <a:endParaRPr lang="en-US" altLang="en-US" sz="1800" dirty="0">
              <a:solidFill>
                <a:schemeClr val="tx1"/>
              </a:solidFill>
              <a:cs typeface="Times New Roman" panose="02020603050405020304" pitchFamily="18" charset="0"/>
              <a:sym typeface="+mn-ea"/>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Evaluation Metrics Overview</a:t>
            </a:r>
            <a:endParaRPr lang="en-US" altLang="en-US" sz="1800" dirty="0">
              <a:solidFill>
                <a:schemeClr val="tx1"/>
              </a:solidFill>
              <a:cs typeface="Times New Roman" panose="02020603050405020304" pitchFamily="18" charset="0"/>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Results Analysis</a:t>
            </a:r>
            <a:endParaRPr lang="en-US" altLang="en-US" sz="1800" dirty="0">
              <a:solidFill>
                <a:schemeClr val="tx1"/>
              </a:solidFill>
              <a:cs typeface="Times New Roman" panose="02020603050405020304" pitchFamily="18" charset="0"/>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Final Imputation Results</a:t>
            </a:r>
            <a:endParaRPr lang="en-US" altLang="en-US" sz="1800" dirty="0">
              <a:solidFill>
                <a:schemeClr val="tx1"/>
              </a:solidFill>
              <a:cs typeface="Times New Roman" panose="02020603050405020304" pitchFamily="18" charset="0"/>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Conclusion</a:t>
            </a:r>
            <a:endParaRPr lang="en-US" altLang="en-US" sz="1800" dirty="0">
              <a:solidFill>
                <a:schemeClr val="tx1"/>
              </a:solidFill>
              <a:cs typeface="Times New Roman" panose="02020603050405020304" pitchFamily="18" charset="0"/>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r>
              <a:rPr lang="en-US" altLang="en-US" sz="1800" dirty="0">
                <a:solidFill>
                  <a:schemeClr val="tx1"/>
                </a:solidFill>
                <a:cs typeface="Times New Roman" panose="02020603050405020304" pitchFamily="18" charset="0"/>
                <a:sym typeface="+mn-ea"/>
              </a:rPr>
              <a:t>Future Work</a:t>
            </a:r>
            <a:endParaRPr lang="en-US" altLang="en-US" sz="1800" dirty="0">
              <a:solidFill>
                <a:schemeClr val="tx1"/>
              </a:solidFill>
              <a:cs typeface="Times New Roman" panose="02020603050405020304" pitchFamily="18" charset="0"/>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endParaRPr lang="en-US" altLang="en-US" dirty="0">
              <a:solidFill>
                <a:srgbClr val="99235E"/>
              </a:solidFill>
              <a:cs typeface="Times New Roman" panose="02020603050405020304" pitchFamily="18" charset="0"/>
            </a:endParaRPr>
          </a:p>
          <a:p>
            <a:pPr marL="920750" lvl="3" indent="-457200" eaLnBrk="1" hangingPunct="1">
              <a:spcBef>
                <a:spcPts val="0"/>
              </a:spcBef>
              <a:spcAft>
                <a:spcPts val="1200"/>
              </a:spcAft>
              <a:buClr>
                <a:schemeClr val="tx1"/>
              </a:buClr>
              <a:buFont typeface="Arial" panose="020B0604020202020204" pitchFamily="34" charset="0"/>
              <a:buAutoNum type="arabicPeriod"/>
              <a:defRPr/>
            </a:pPr>
            <a:endParaRPr lang="en-US" altLang="zh-HK" b="1" dirty="0">
              <a:latin typeface="+mn-lt"/>
              <a:ea typeface="+mn-ea"/>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Outline</a:t>
            </a:r>
            <a:endParaRPr lang="en-US" altLang="en-US" sz="2800" dirty="0">
              <a:solidFill>
                <a:srgbClr val="99235E"/>
              </a:solidFill>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Final Imputation Results</a:t>
            </a:r>
            <a:endParaRPr lang="en-US" altLang="en-US" sz="2800" dirty="0">
              <a:solidFill>
                <a:srgbClr val="99235E"/>
              </a:solidFill>
              <a:cs typeface="Times New Roman" panose="02020603050405020304" pitchFamily="18" charset="0"/>
            </a:endParaRPr>
          </a:p>
        </p:txBody>
      </p:sp>
      <p:pic>
        <p:nvPicPr>
          <p:cNvPr id="13" name="图片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39750" y="895350"/>
            <a:ext cx="8220710" cy="52724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8.	Final Imputation Results</a:t>
            </a:r>
            <a:endParaRPr lang="en-US" altLang="en-US" sz="2800" dirty="0">
              <a:solidFill>
                <a:srgbClr val="99235E"/>
              </a:solidFill>
              <a:cs typeface="Times New Roman" panose="02020603050405020304" pitchFamily="18" charset="0"/>
            </a:endParaRPr>
          </a:p>
        </p:txBody>
      </p:sp>
      <p:pic>
        <p:nvPicPr>
          <p:cNvPr id="12" name="图片 2"/>
          <p:cNvPicPr>
            <a:picLocks noChangeAspect="1"/>
          </p:cNvPicPr>
          <p:nvPr/>
        </p:nvPicPr>
        <p:blipFill>
          <a:blip r:embed="rId2">
            <a:clrChange>
              <a:clrFrom>
                <a:srgbClr val="FFFFFF">
                  <a:alpha val="100000"/>
                </a:srgbClr>
              </a:clrFrom>
              <a:clrTo>
                <a:srgbClr val="FFFFFF">
                  <a:alpha val="100000"/>
                  <a:alpha val="0"/>
                </a:srgbClr>
              </a:clrTo>
            </a:clrChange>
          </a:blip>
          <a:srcRect t="2186" b="663"/>
          <a:stretch>
            <a:fillRect/>
          </a:stretch>
        </p:blipFill>
        <p:spPr>
          <a:xfrm>
            <a:off x="323850" y="1052830"/>
            <a:ext cx="8568690" cy="51511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9.	Conclusion</a:t>
            </a:r>
            <a:endParaRPr lang="en-US" altLang="en-US" sz="2800" dirty="0">
              <a:solidFill>
                <a:srgbClr val="99235E"/>
              </a:solidFill>
              <a:cs typeface="Times New Roman" panose="02020603050405020304" pitchFamily="18" charset="0"/>
            </a:endParaRPr>
          </a:p>
        </p:txBody>
      </p:sp>
      <p:sp>
        <p:nvSpPr>
          <p:cNvPr id="6" name="內容版面配置區 6"/>
          <p:cNvSpPr txBox="1"/>
          <p:nvPr/>
        </p:nvSpPr>
        <p:spPr bwMode="auto">
          <a:xfrm>
            <a:off x="-252730" y="1052830"/>
            <a:ext cx="8984615" cy="555942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Summary of the Study:</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Development and evaluation of a Kriging-based interpolation method for single-cell data.</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Leveraging 3D spatial conformation of genes for improved accuracy.</a:t>
            </a:r>
            <a:endParaRPr lang="en-US" altLang="zh-HK" sz="1800"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Key Findings: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Exponential Kriging method showed promising results, comparable to MAGIC.</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Visual and quantitative analyses indicate enhanced accuracy with spatial information.</a:t>
            </a:r>
            <a:endParaRPr lang="en-US" altLang="zh-HK" sz="1800"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Benefits: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Preserves spatial dependencies between genes.</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Provides flexibility in choosing the best-suited interpolation function.</a:t>
            </a:r>
            <a:endParaRPr lang="en-US" altLang="zh-HK" sz="1800"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Limitations: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Requires availability of 3D spatial conformation data.</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Computationally intensive for large datasets.</a:t>
            </a:r>
            <a:endParaRPr lang="en-US" altLang="zh-HK" sz="1800" dirty="0">
              <a:solidFill>
                <a:prstClr val="black"/>
              </a:solidFill>
              <a:latin typeface="Calibri" panose="020F0502020204030204"/>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10. Future Work</a:t>
            </a:r>
            <a:endParaRPr lang="en-US" altLang="en-US" sz="2800" dirty="0">
              <a:solidFill>
                <a:srgbClr val="99235E"/>
              </a:solidFill>
              <a:cs typeface="Times New Roman" panose="02020603050405020304" pitchFamily="18" charset="0"/>
            </a:endParaRPr>
          </a:p>
        </p:txBody>
      </p:sp>
      <p:sp>
        <p:nvSpPr>
          <p:cNvPr id="6" name="內容版面配置區 6"/>
          <p:cNvSpPr txBox="1"/>
          <p:nvPr/>
        </p:nvSpPr>
        <p:spPr bwMode="auto">
          <a:xfrm>
            <a:off x="35560" y="1052830"/>
            <a:ext cx="8984615" cy="555942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Potential Improvements: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Refine Kriging interpolation functions for optimal performance.</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Develop hybrid approaches combining Kriging with other methods.</a:t>
            </a:r>
            <a:endParaRPr lang="en-US" altLang="zh-HK" sz="1800"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Application to Real Single-Cell Data:</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Validate on real single-cell datasets.</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Address challenges in diverse types of single-cell data.</a:t>
            </a:r>
            <a:endParaRPr lang="en-US" altLang="zh-HK" sz="1800"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Exploration of Hybrid Approaches: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Combine Kriging interpolation with machine learning techniques.</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Explore adaptive methods for dynamic interpolation function selection.</a:t>
            </a:r>
            <a:endParaRPr lang="en-US" altLang="zh-HK" sz="1800" dirty="0">
              <a:solidFill>
                <a:prstClr val="black"/>
              </a:solidFill>
              <a:latin typeface="Calibri" panose="020F0502020204030204"/>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標題 5"/>
          <p:cNvSpPr txBox="1"/>
          <p:nvPr/>
        </p:nvSpPr>
        <p:spPr bwMode="auto">
          <a:xfrm>
            <a:off x="0" y="1773238"/>
            <a:ext cx="9144000" cy="2016125"/>
          </a:xfrm>
          <a:prstGeom prst="rect">
            <a:avLst/>
          </a:prstGeom>
          <a:noFill/>
          <a:ln>
            <a:noFill/>
          </a:ln>
        </p:spPr>
        <p:txBody>
          <a:bodyPr lIns="457200" tIns="0" rIns="457200" bIns="0"/>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457200" algn="l" eaLnBrk="1" fontAlgn="auto" hangingPunct="1">
              <a:lnSpc>
                <a:spcPct val="200000"/>
              </a:lnSpc>
              <a:spcAft>
                <a:spcPts val="0"/>
              </a:spcAft>
              <a:defRPr/>
            </a:pPr>
            <a:endParaRPr lang="en-US" sz="2800">
              <a:solidFill>
                <a:srgbClr val="FFFFFF"/>
              </a:solidFill>
              <a:latin typeface="+mn-lt"/>
              <a:cs typeface="Calibri" panose="020F0502020204030204" pitchFamily="34" charset="0"/>
            </a:endParaRPr>
          </a:p>
        </p:txBody>
      </p:sp>
      <p:sp>
        <p:nvSpPr>
          <p:cNvPr id="7" name="標題 5"/>
          <p:cNvSpPr txBox="1"/>
          <p:nvPr/>
        </p:nvSpPr>
        <p:spPr bwMode="auto">
          <a:xfrm>
            <a:off x="0" y="1700213"/>
            <a:ext cx="9144000" cy="3024187"/>
          </a:xfrm>
          <a:prstGeom prst="rect">
            <a:avLst/>
          </a:prstGeom>
          <a:noFill/>
          <a:ln>
            <a:noFill/>
          </a:ln>
        </p:spPr>
        <p:txBody>
          <a:bodyPr lIns="457200" tIns="0" rIns="457200" bIns="0"/>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457200" algn="l" eaLnBrk="1" fontAlgn="auto" hangingPunct="1">
              <a:spcAft>
                <a:spcPts val="0"/>
              </a:spcAft>
              <a:defRPr/>
            </a:pPr>
            <a:r>
              <a:rPr lang="en-US" sz="3200" b="1" dirty="0">
                <a:solidFill>
                  <a:srgbClr val="99235E"/>
                </a:solidFill>
                <a:cs typeface="Calibri" panose="020F0502020204030204" pitchFamily="34" charset="0"/>
              </a:rPr>
              <a:t>Thanks for listening!</a:t>
            </a:r>
            <a:br>
              <a:rPr lang="en-US" sz="2800" b="1" dirty="0">
                <a:solidFill>
                  <a:srgbClr val="99235E"/>
                </a:solidFill>
                <a:cs typeface="Calibri" panose="020F0502020204030204" pitchFamily="34" charset="0"/>
              </a:rPr>
            </a:br>
            <a:endParaRPr lang="en-US" sz="2800" b="1" dirty="0">
              <a:solidFill>
                <a:srgbClr val="99235E"/>
              </a:solidFill>
              <a:cs typeface="Calibri" panose="020F0502020204030204" pitchFamily="34" charset="0"/>
            </a:endParaRPr>
          </a:p>
          <a:p>
            <a:pPr marL="457200" algn="l" eaLnBrk="1" fontAlgn="auto" hangingPunct="1">
              <a:spcAft>
                <a:spcPts val="0"/>
              </a:spcAft>
              <a:defRPr/>
            </a:pPr>
            <a:br>
              <a:rPr lang="en-US" sz="2800" b="1" dirty="0">
                <a:solidFill>
                  <a:srgbClr val="99235E"/>
                </a:solidFill>
                <a:cs typeface="Calibri" panose="020F0502020204030204" pitchFamily="34" charset="0"/>
              </a:rPr>
            </a:br>
            <a:br>
              <a:rPr lang="en-US" altLang="zh-TW" sz="2800" dirty="0">
                <a:solidFill>
                  <a:srgbClr val="FFFFFF"/>
                </a:solidFill>
                <a:latin typeface="+mn-lt"/>
                <a:cs typeface="Calibri" panose="020F0502020204030204" pitchFamily="34" charset="0"/>
              </a:rPr>
            </a:br>
            <a:endParaRPr lang="en-US" altLang="zh-TW" sz="2800" dirty="0">
              <a:solidFill>
                <a:srgbClr val="FFFFFF"/>
              </a:solidFill>
              <a:latin typeface="+mn-lt"/>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6830" y="980758"/>
            <a:ext cx="9144000" cy="5732462"/>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Background and Importance of 3D Gene Conformation:</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sz="1800" dirty="0">
                <a:solidFill>
                  <a:prstClr val="black"/>
                </a:solidFill>
                <a:latin typeface="Calibri" panose="020F0502020204030204"/>
                <a:cs typeface="Arial" panose="020B0604020202020204" pitchFamily="34" charset="0"/>
              </a:rPr>
              <a:t>Genes are organized in a three-dimensional (3D) conformation within the nucleus, and genes that are spatially closer to each other tend to be co-regulated. This spatial organization plays a crucial role in gene regulation and expression.</a:t>
            </a:r>
            <a:endPar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kumimoji="0" lang="en-US" altLang="zh-HK"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endParaRPr>
          </a:p>
          <a:p>
            <a:pPr marL="749300" marR="0" lvl="3" indent="-28575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kumimoji="0" lang="en-US" altLang="zh-HK"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rPr>
              <a:t>Objectives of the Study:</a:t>
            </a:r>
            <a:endParaRPr kumimoji="0" lang="en-US" altLang="zh-HK"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rPr>
              <a:t>The primary objective of this project is to leverage known population-level 3D gene conformations to impute missing gene expression values in single cells. By utilizing spatial information, we aim to improve the accuracy of imputed values and enhance the reliability of subsequent analyses. </a:t>
            </a:r>
            <a:endPar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1.	Introduction</a:t>
            </a:r>
            <a:endParaRPr lang="en-US" altLang="en-US" sz="2800" dirty="0">
              <a:solidFill>
                <a:srgbClr val="99235E"/>
              </a:solidFill>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0" y="1125538"/>
            <a:ext cx="9144000" cy="5732462"/>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Flowchart of Experimental Workflow:</a:t>
            </a:r>
            <a:r>
              <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rPr>
              <a:t>	 </a:t>
            </a:r>
            <a:endPar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2.	Methodology Overview</a:t>
            </a:r>
            <a:endParaRPr lang="en-US" altLang="en-US" sz="2800" dirty="0">
              <a:solidFill>
                <a:srgbClr val="99235E"/>
              </a:solidFill>
              <a:cs typeface="Times New Roman" panose="02020603050405020304" pitchFamily="18" charset="0"/>
            </a:endParaRPr>
          </a:p>
        </p:txBody>
      </p:sp>
      <p:pic>
        <p:nvPicPr>
          <p:cNvPr id="4" name="图片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79070" y="1556385"/>
            <a:ext cx="8804910" cy="46558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108585" y="1052513"/>
            <a:ext cx="9144000" cy="5732462"/>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Real gene expression data</a:t>
            </a: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3D gene conformation data</a:t>
            </a:r>
            <a:endParaRPr lang="zh-CN" altLang="en-US"/>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3.	Understanding Real Data</a:t>
            </a:r>
            <a:endParaRPr lang="en-US" altLang="en-US" sz="2800" dirty="0">
              <a:solidFill>
                <a:srgbClr val="99235E"/>
              </a:solidFill>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899795" y="4220845"/>
            <a:ext cx="2195830" cy="2382520"/>
          </a:xfrm>
          <a:prstGeom prst="rect">
            <a:avLst/>
          </a:prstGeom>
        </p:spPr>
      </p:pic>
      <p:pic>
        <p:nvPicPr>
          <p:cNvPr id="4" name="图片 3"/>
          <p:cNvPicPr>
            <a:picLocks noChangeAspect="1"/>
          </p:cNvPicPr>
          <p:nvPr/>
        </p:nvPicPr>
        <p:blipFill>
          <a:blip r:embed="rId3"/>
          <a:stretch>
            <a:fillRect/>
          </a:stretch>
        </p:blipFill>
        <p:spPr>
          <a:xfrm>
            <a:off x="323215" y="1412875"/>
            <a:ext cx="8622665" cy="2454275"/>
          </a:xfrm>
          <a:prstGeom prst="rect">
            <a:avLst/>
          </a:prstGeom>
        </p:spPr>
      </p:pic>
      <p:sp>
        <p:nvSpPr>
          <p:cNvPr id="7" name="內容版面配置區 6"/>
          <p:cNvSpPr txBox="1"/>
          <p:nvPr/>
        </p:nvSpPr>
        <p:spPr bwMode="auto">
          <a:xfrm>
            <a:off x="3419475" y="3839845"/>
            <a:ext cx="5625465" cy="242760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Challenges in Real Data</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1. High prevalence of zero values</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2. Ambiguity between technical missing values </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and biologically low expression</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sz="1800" dirty="0">
              <a:solidFill>
                <a:prstClr val="black"/>
              </a:solidFill>
              <a:latin typeface="Calibri" panose="020F0502020204030204"/>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4572000" y="1052830"/>
            <a:ext cx="4489450" cy="125920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Simulation of Gene Distribution</a:t>
            </a:r>
            <a:endParaRPr lang="en-US" altLang="zh-HK"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4.	Strong Assumptions and Synthetic Data Generation</a:t>
            </a:r>
            <a:endParaRPr lang="en-US" altLang="en-US" sz="2800" dirty="0">
              <a:solidFill>
                <a:srgbClr val="99235E"/>
              </a:solidFill>
              <a:cs typeface="Times New Roman" panose="02020603050405020304" pitchFamily="18" charset="0"/>
            </a:endParaRPr>
          </a:p>
        </p:txBody>
      </p:sp>
      <p:sp>
        <p:nvSpPr>
          <p:cNvPr id="3" name="內容版面配置區 6"/>
          <p:cNvSpPr txBox="1"/>
          <p:nvPr/>
        </p:nvSpPr>
        <p:spPr bwMode="auto">
          <a:xfrm>
            <a:off x="251460" y="1052830"/>
            <a:ext cx="4809490" cy="548195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Strong Assumption Justification</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Real data challenges: Missing and zero values indistinguishable.</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Synthetic data simulation for controlled experiments.</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Uniform 3D distribution within a spherical volume.</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sz="1800" dirty="0">
              <a:solidFill>
                <a:prstClr val="black"/>
              </a:solidFill>
              <a:latin typeface="Calibri" panose="020F0502020204030204"/>
              <a:cs typeface="Arial" panose="020B0604020202020204" pitchFamily="34" charset="0"/>
            </a:endParaRPr>
          </a:p>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Strong Assumption Conditions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Ignoring real 3D gene distribution.</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Using idealized or synthetic point cloud data for analysis and validation.</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Simulating gene expression patterns with a controlled distribution.</a:t>
            </a:r>
            <a:endParaRPr lang="en-US" altLang="zh-HK" sz="1800" dirty="0">
              <a:solidFill>
                <a:prstClr val="black"/>
              </a:solidFill>
              <a:latin typeface="Calibri" panose="020F0502020204030204"/>
              <a:cs typeface="Arial" panose="020B0604020202020204" pitchFamily="34" charset="0"/>
            </a:endParaRPr>
          </a:p>
        </p:txBody>
      </p:sp>
      <p:pic>
        <p:nvPicPr>
          <p:cNvPr id="7" name="图片 6"/>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148580" y="1557020"/>
            <a:ext cx="3738880" cy="3063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0" y="1125538"/>
            <a:ext cx="9144000" cy="5732462"/>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Strong Assumption Conditions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Generated 381 uniformly distributed points within a unit sphere.</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Divided into three regions based on angles (0°-120°, 120°-240°, 240°-360°).</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Gene expression values correlated with z-axis, with added random noise.</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Three different cell types simulated by varying expression patterns in regions.</a:t>
            </a:r>
            <a:endParaRPr lang="en-US" altLang="zh-HK" sz="1800"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4.	Strong Assumptions and Synthetic Data Generation</a:t>
            </a:r>
            <a:endParaRPr lang="en-US" altLang="en-US" sz="2800" dirty="0">
              <a:solidFill>
                <a:srgbClr val="99235E"/>
              </a:solidFill>
              <a:cs typeface="Times New Roman" panose="02020603050405020304" pitchFamily="18" charset="0"/>
            </a:endParaRPr>
          </a:p>
        </p:txBody>
      </p:sp>
      <p:pic>
        <p:nvPicPr>
          <p:cNvPr id="7" name="图片 6"/>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339975" y="3284855"/>
            <a:ext cx="3528695" cy="3187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 name="內容版面配置區 6"/>
          <p:cNvSpPr txBox="1"/>
          <p:nvPr/>
        </p:nvSpPr>
        <p:spPr bwMode="auto">
          <a:xfrm>
            <a:off x="-36830" y="1125538"/>
            <a:ext cx="9144000" cy="5732462"/>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645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rPr>
              <a:t>Introducing Missing Values</a:t>
            </a: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Randomly mask 10%/20%/30% of gene expression values in synthetic data.</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Prepare datasets with missing values for interpolation testing.</a:t>
            </a: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sz="1800" dirty="0">
              <a:solidFill>
                <a:prstClr val="black"/>
              </a:solidFill>
              <a:latin typeface="Calibri" panose="020F0502020204030204"/>
              <a:cs typeface="Arial" panose="020B0604020202020204" pitchFamily="34" charset="0"/>
            </a:endParaRPr>
          </a:p>
          <a:p>
            <a:pPr marL="749300" marR="0" lvl="3" indent="-28575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sz="1800" dirty="0">
                <a:solidFill>
                  <a:prstClr val="black"/>
                </a:solidFill>
                <a:latin typeface="Calibri" panose="020F0502020204030204"/>
                <a:cs typeface="Arial" panose="020B0604020202020204" pitchFamily="34" charset="0"/>
              </a:rPr>
              <a:t>Example of Masked Data</a:t>
            </a:r>
            <a:endParaRPr lang="en-US" altLang="zh-HK" sz="1800" dirty="0">
              <a:solidFill>
                <a:prstClr val="black"/>
              </a:solidFill>
              <a:latin typeface="Calibri" panose="020F0502020204030204"/>
              <a:cs typeface="Arial" panose="020B0604020202020204" pitchFamily="34" charset="0"/>
            </a:endParaRPr>
          </a:p>
        </p:txBody>
      </p:sp>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5.	Masking Experiment</a:t>
            </a:r>
            <a:endParaRPr lang="en-US" altLang="en-US" sz="2800" dirty="0">
              <a:solidFill>
                <a:srgbClr val="99235E"/>
              </a:solidFill>
              <a:cs typeface="Times New Roman" panose="02020603050405020304" pitchFamily="18" charset="0"/>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67360" y="3429000"/>
            <a:ext cx="3554730" cy="2980055"/>
          </a:xfrm>
          <a:prstGeom prst="rect">
            <a:avLst/>
          </a:prstGeom>
        </p:spPr>
      </p:pic>
      <p:pic>
        <p:nvPicPr>
          <p:cNvPr id="4" name="图片 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787900" y="3495675"/>
            <a:ext cx="3201670" cy="2913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內容版面配置區 6"/>
              <p:cNvSpPr txBox="1"/>
              <p:nvPr/>
            </p:nvSpPr>
            <p:spPr bwMode="auto">
              <a:xfrm>
                <a:off x="179705" y="1124268"/>
                <a:ext cx="9144000" cy="5732462"/>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marR="0" lvl="3" indent="-342900" algn="l" defTabSz="914400" rtl="0" eaLnBrk="1" fontAlgn="base" latinLnBrk="0" hangingPunct="1">
                  <a:lnSpc>
                    <a:spcPct val="100000"/>
                  </a:lnSpc>
                  <a:spcBef>
                    <a:spcPts val="0"/>
                  </a:spcBef>
                  <a:spcAft>
                    <a:spcPts val="1200"/>
                  </a:spcAft>
                  <a:buClr>
                    <a:srgbClr val="FF0000"/>
                  </a:buClr>
                  <a:buSzTx/>
                  <a:buFont typeface="Wingdings" panose="05000000000000000000" charset="0"/>
                  <a:buChar char="Ø"/>
                  <a:defRPr/>
                </a:pPr>
                <a:r>
                  <a:rPr lang="en-US" altLang="zh-HK" dirty="0">
                    <a:solidFill>
                      <a:prstClr val="black"/>
                    </a:solidFill>
                    <a:latin typeface="Calibri" panose="020F0502020204030204"/>
                    <a:cs typeface="Arial" panose="020B0604020202020204" pitchFamily="34" charset="0"/>
                    <a:sym typeface="+mn-ea"/>
                  </a:rPr>
                  <a:t>Kriging Interpolation Method Explanation:</a:t>
                </a:r>
                <a:endParaRPr lang="en-US" altLang="zh-HK" dirty="0">
                  <a:solidFill>
                    <a:prstClr val="black"/>
                  </a:solidFill>
                  <a:latin typeface="Calibri" panose="020F0502020204030204"/>
                  <a:cs typeface="Arial" panose="020B0604020202020204" pitchFamily="34" charset="0"/>
                  <a:sym typeface="+mn-ea"/>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Covariance Matrix ( </a:t>
                </a:r>
                <a:r>
                  <a:rPr lang="en-US" altLang="zh-HK" sz="1800" i="1" dirty="0">
                    <a:solidFill>
                      <a:prstClr val="black"/>
                    </a:solidFill>
                    <a:latin typeface="Times New Roman" panose="02020603050405020304" pitchFamily="18" charset="0"/>
                    <a:cs typeface="Times New Roman" panose="02020603050405020304" pitchFamily="18" charset="0"/>
                  </a:rPr>
                  <a:t>K</a:t>
                </a:r>
                <a:r>
                  <a:rPr lang="en-US" altLang="zh-HK" sz="1800" dirty="0">
                    <a:solidFill>
                      <a:prstClr val="black"/>
                    </a:solidFill>
                    <a:latin typeface="Calibri" panose="020F0502020204030204"/>
                    <a:cs typeface="Arial" panose="020B0604020202020204" pitchFamily="34" charset="0"/>
                  </a:rPr>
                  <a:t> );	 Covariance Vector ( </a:t>
                </a:r>
                <a:r>
                  <a:rPr lang="en-US" altLang="zh-HK" sz="1800" i="1" dirty="0">
                    <a:solidFill>
                      <a:prstClr val="black"/>
                    </a:solidFill>
                    <a:latin typeface="Times New Roman" panose="02020603050405020304" pitchFamily="18" charset="0"/>
                    <a:cs typeface="Times New Roman" panose="02020603050405020304" pitchFamily="18" charset="0"/>
                  </a:rPr>
                  <a:t>k</a:t>
                </a:r>
                <a:r>
                  <a:rPr lang="en-US" altLang="zh-HK" sz="1800" dirty="0">
                    <a:solidFill>
                      <a:prstClr val="black"/>
                    </a:solidFill>
                    <a:latin typeface="Calibri" panose="020F0502020204030204"/>
                    <a:cs typeface="Arial" panose="020B0604020202020204" pitchFamily="34" charset="0"/>
                  </a:rPr>
                  <a:t> ); 	Known Values Vector ( </a:t>
                </a:r>
                <a:r>
                  <a:rPr lang="en-US" altLang="zh-HK" sz="1800" i="1" dirty="0">
                    <a:solidFill>
                      <a:prstClr val="black"/>
                    </a:solidFill>
                    <a:latin typeface="Times New Roman" panose="02020603050405020304" pitchFamily="18" charset="0"/>
                    <a:cs typeface="Times New Roman" panose="02020603050405020304" pitchFamily="18" charset="0"/>
                  </a:rPr>
                  <a:t>Z </a:t>
                </a:r>
                <a:r>
                  <a:rPr lang="en-US" altLang="zh-HK" sz="1800" dirty="0">
                    <a:solidFill>
                      <a:prstClr val="black"/>
                    </a:solidFill>
                    <a:latin typeface="Calibri" panose="020F0502020204030204"/>
                    <a:cs typeface="Arial" panose="020B0604020202020204" pitchFamily="34" charset="0"/>
                  </a:rPr>
                  <a:t>)</a:t>
                </a:r>
                <a:endParaRPr lang="en-US" altLang="zh-HK" sz="1800"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sz="1800"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b="1" dirty="0">
                    <a:solidFill>
                      <a:prstClr val="black"/>
                    </a:solidFill>
                    <a:latin typeface="Calibri" panose="020F0502020204030204"/>
                    <a:cs typeface="Arial" panose="020B0604020202020204" pitchFamily="34" charset="0"/>
                  </a:rPr>
                  <a:t>Kriging Formula Derivation:</a:t>
                </a:r>
                <a:endParaRPr lang="en-US" altLang="zh-HK" sz="1800" b="1"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The basic kriging interpolation formula is:</a:t>
                </a:r>
                <a:endParaRPr lang="en-US" altLang="zh-HK" sz="1800"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14:m>
                  <m:oMathPara xmlns:m="http://schemas.openxmlformats.org/officeDocument/2006/math">
                    <m:oMathParaPr>
                      <m:jc m:val="centerGroup"/>
                    </m:oMathParaPr>
                    <m:oMath xmlns:m="http://schemas.openxmlformats.org/officeDocument/2006/math">
                      <m:acc>
                        <m:accPr>
                          <m:ctrlPr>
                            <a:rPr lang="en-US" altLang="zh-HK" sz="1800" i="1" dirty="0">
                              <a:solidFill>
                                <a:prstClr val="black"/>
                              </a:solidFill>
                              <a:latin typeface="Cambria Math" panose="02040503050406030204" charset="0"/>
                              <a:cs typeface="Cambria Math" panose="02040503050406030204" charset="0"/>
                            </a:rPr>
                          </m:ctrlPr>
                        </m:accPr>
                        <m:e>
                          <m:r>
                            <a:rPr lang="en-US" altLang="zh-HK" sz="1800" i="1" dirty="0">
                              <a:solidFill>
                                <a:prstClr val="black"/>
                              </a:solidFill>
                              <a:latin typeface="Cambria Math" panose="02040503050406030204" charset="0"/>
                              <a:cs typeface="Cambria Math" panose="02040503050406030204" charset="0"/>
                            </a:rPr>
                            <m:t>𝑍</m:t>
                          </m:r>
                        </m:e>
                      </m:acc>
                      <m:r>
                        <a:rPr lang="en-US" altLang="zh-HK" sz="1800" i="1" dirty="0">
                          <a:solidFill>
                            <a:prstClr val="black"/>
                          </a:solidFill>
                          <a:latin typeface="Cambria Math" panose="02040503050406030204" charset="0"/>
                          <a:cs typeface="Cambria Math" panose="02040503050406030204" charset="0"/>
                        </a:rPr>
                        <m:t>(</m:t>
                      </m:r>
                      <m:sSub>
                        <m:sSubPr>
                          <m:ctrlPr>
                            <a:rPr lang="en-US" altLang="zh-HK" sz="1800" i="1" dirty="0">
                              <a:solidFill>
                                <a:prstClr val="black"/>
                              </a:solidFill>
                              <a:latin typeface="Cambria Math" panose="02040503050406030204" charset="0"/>
                              <a:cs typeface="Cambria Math" panose="02040503050406030204" charset="0"/>
                            </a:rPr>
                          </m:ctrlPr>
                        </m:sSubPr>
                        <m:e>
                          <m:r>
                            <a:rPr lang="en-US" altLang="zh-HK" sz="1800" i="1" dirty="0">
                              <a:solidFill>
                                <a:prstClr val="black"/>
                              </a:solidFill>
                              <a:latin typeface="Cambria Math" panose="02040503050406030204" charset="0"/>
                              <a:cs typeface="Cambria Math" panose="02040503050406030204" charset="0"/>
                            </a:rPr>
                            <m:t>𝑢</m:t>
                          </m:r>
                        </m:e>
                        <m:sub>
                          <m:r>
                            <a:rPr lang="en-US" altLang="zh-HK" sz="1800" i="1" dirty="0">
                              <a:solidFill>
                                <a:prstClr val="black"/>
                              </a:solidFill>
                              <a:latin typeface="Cambria Math" panose="02040503050406030204" charset="0"/>
                              <a:cs typeface="Cambria Math" panose="02040503050406030204" charset="0"/>
                            </a:rPr>
                            <m:t>0</m:t>
                          </m:r>
                        </m:sub>
                      </m:sSub>
                      <m:r>
                        <a:rPr lang="en-US" altLang="zh-HK" sz="1800" i="1" dirty="0">
                          <a:solidFill>
                            <a:prstClr val="black"/>
                          </a:solidFill>
                          <a:latin typeface="Cambria Math" panose="02040503050406030204" charset="0"/>
                          <a:cs typeface="Cambria Math" panose="02040503050406030204" charset="0"/>
                        </a:rPr>
                        <m:t>)=</m:t>
                      </m:r>
                      <m:nary>
                        <m:naryPr>
                          <m:chr m:val="∑"/>
                          <m:limLoc m:val="undOvr"/>
                          <m:ctrlPr>
                            <a:rPr lang="en-US" altLang="zh-HK" sz="1800" i="1" dirty="0">
                              <a:solidFill>
                                <a:prstClr val="black"/>
                              </a:solidFill>
                              <a:latin typeface="Cambria Math" panose="02040503050406030204" charset="0"/>
                              <a:cs typeface="Cambria Math" panose="02040503050406030204" charset="0"/>
                            </a:rPr>
                          </m:ctrlPr>
                        </m:naryPr>
                        <m:sub>
                          <m:r>
                            <a:rPr lang="en-US" altLang="zh-HK" sz="1800" i="1" dirty="0">
                              <a:solidFill>
                                <a:prstClr val="black"/>
                              </a:solidFill>
                              <a:latin typeface="Cambria Math" panose="02040503050406030204" charset="0"/>
                              <a:cs typeface="Cambria Math" panose="02040503050406030204" charset="0"/>
                            </a:rPr>
                            <m:t>𝑖</m:t>
                          </m:r>
                          <m:r>
                            <a:rPr lang="en-US" altLang="zh-HK" sz="1800" i="1" dirty="0">
                              <a:solidFill>
                                <a:prstClr val="black"/>
                              </a:solidFill>
                              <a:latin typeface="Cambria Math" panose="02040503050406030204" charset="0"/>
                              <a:cs typeface="Cambria Math" panose="02040503050406030204" charset="0"/>
                            </a:rPr>
                            <m:t>=</m:t>
                          </m:r>
                          <m:r>
                            <a:rPr lang="en-US" altLang="zh-HK" sz="1800" i="1" dirty="0">
                              <a:solidFill>
                                <a:prstClr val="black"/>
                              </a:solidFill>
                              <a:latin typeface="Cambria Math" panose="02040503050406030204" charset="0"/>
                              <a:cs typeface="Cambria Math" panose="02040503050406030204" charset="0"/>
                            </a:rPr>
                            <m:t>1</m:t>
                          </m:r>
                        </m:sub>
                        <m:sup>
                          <m:r>
                            <a:rPr lang="en-US" altLang="zh-HK" sz="1800" i="1" dirty="0">
                              <a:solidFill>
                                <a:prstClr val="black"/>
                              </a:solidFill>
                              <a:latin typeface="Cambria Math" panose="02040503050406030204" charset="0"/>
                              <a:cs typeface="Cambria Math" panose="02040503050406030204" charset="0"/>
                            </a:rPr>
                            <m:t>𝑛</m:t>
                          </m:r>
                        </m:sup>
                        <m:e>
                          <m:sSub>
                            <m:sSubPr>
                              <m:ctrlPr>
                                <a:rPr lang="en-US" altLang="zh-HK" sz="1800" i="1" dirty="0">
                                  <a:solidFill>
                                    <a:prstClr val="black"/>
                                  </a:solidFill>
                                  <a:latin typeface="Cambria Math" panose="02040503050406030204" charset="0"/>
                                  <a:cs typeface="Cambria Math" panose="02040503050406030204" charset="0"/>
                                </a:rPr>
                              </m:ctrlPr>
                            </m:sSubPr>
                            <m:e>
                              <m:r>
                                <a:rPr lang="en-US" altLang="zh-HK" sz="1800" i="1" dirty="0">
                                  <a:solidFill>
                                    <a:prstClr val="black"/>
                                  </a:solidFill>
                                  <a:latin typeface="Cambria Math" panose="02040503050406030204" charset="0"/>
                                  <a:cs typeface="Cambria Math" panose="02040503050406030204" charset="0"/>
                                </a:rPr>
                                <m:t>𝜆</m:t>
                              </m:r>
                            </m:e>
                            <m:sub>
                              <m:r>
                                <a:rPr lang="en-US" altLang="zh-HK" sz="1800" i="1" dirty="0">
                                  <a:solidFill>
                                    <a:prstClr val="black"/>
                                  </a:solidFill>
                                  <a:latin typeface="Cambria Math" panose="02040503050406030204" charset="0"/>
                                  <a:cs typeface="Cambria Math" panose="02040503050406030204" charset="0"/>
                                </a:rPr>
                                <m:t>𝑖</m:t>
                              </m:r>
                            </m:sub>
                          </m:sSub>
                          <m:r>
                            <a:rPr lang="en-US" altLang="zh-HK" sz="1800" i="1" dirty="0">
                              <a:solidFill>
                                <a:prstClr val="black"/>
                              </a:solidFill>
                              <a:latin typeface="Cambria Math" panose="02040503050406030204" charset="0"/>
                              <a:cs typeface="Cambria Math" panose="02040503050406030204" charset="0"/>
                            </a:rPr>
                            <m:t>𝑍</m:t>
                          </m:r>
                          <m:r>
                            <a:rPr lang="en-US" altLang="zh-HK" sz="1800" i="1" dirty="0">
                              <a:solidFill>
                                <a:prstClr val="black"/>
                              </a:solidFill>
                              <a:latin typeface="Cambria Math" panose="02040503050406030204" charset="0"/>
                              <a:cs typeface="Cambria Math" panose="02040503050406030204" charset="0"/>
                            </a:rPr>
                            <m:t>(</m:t>
                          </m:r>
                          <m:sSub>
                            <m:sSubPr>
                              <m:ctrlPr>
                                <a:rPr lang="en-US" altLang="zh-HK" sz="1800" i="1" dirty="0">
                                  <a:solidFill>
                                    <a:prstClr val="black"/>
                                  </a:solidFill>
                                  <a:latin typeface="Cambria Math" panose="02040503050406030204" charset="0"/>
                                  <a:cs typeface="Cambria Math" panose="02040503050406030204" charset="0"/>
                                </a:rPr>
                              </m:ctrlPr>
                            </m:sSubPr>
                            <m:e>
                              <m:r>
                                <a:rPr lang="en-US" altLang="zh-HK" sz="1800" i="1" dirty="0">
                                  <a:solidFill>
                                    <a:prstClr val="black"/>
                                  </a:solidFill>
                                  <a:latin typeface="Cambria Math" panose="02040503050406030204" charset="0"/>
                                  <a:cs typeface="Cambria Math" panose="02040503050406030204" charset="0"/>
                                </a:rPr>
                                <m:t>𝑢</m:t>
                              </m:r>
                            </m:e>
                            <m:sub>
                              <m:r>
                                <a:rPr lang="en-US" altLang="zh-HK" sz="1800" i="1" dirty="0">
                                  <a:solidFill>
                                    <a:prstClr val="black"/>
                                  </a:solidFill>
                                  <a:latin typeface="Cambria Math" panose="02040503050406030204" charset="0"/>
                                  <a:cs typeface="Cambria Math" panose="02040503050406030204" charset="0"/>
                                </a:rPr>
                                <m:t>𝑖</m:t>
                              </m:r>
                            </m:sub>
                          </m:sSub>
                          <m:r>
                            <a:rPr lang="en-US" altLang="zh-HK" sz="1800" i="1" dirty="0">
                              <a:solidFill>
                                <a:prstClr val="black"/>
                              </a:solidFill>
                              <a:latin typeface="Cambria Math" panose="02040503050406030204" charset="0"/>
                              <a:cs typeface="Cambria Math" panose="02040503050406030204" charset="0"/>
                            </a:rPr>
                            <m:t>)</m:t>
                          </m:r>
                        </m:e>
                      </m:nary>
                    </m:oMath>
                  </m:oMathPara>
                </a14:m>
                <a:endParaRPr lang="en-US" altLang="zh-HK" sz="1800"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The weights are obtained by solving the following linear system: </a:t>
                </a:r>
                <a:endParaRPr lang="en-US" altLang="zh-HK" sz="1800"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14:m>
                  <m:oMathPara xmlns:m="http://schemas.openxmlformats.org/officeDocument/2006/math">
                    <m:oMathParaPr>
                      <m:jc m:val="centerGroup"/>
                    </m:oMathParaPr>
                    <m:oMath xmlns:m="http://schemas.openxmlformats.org/officeDocument/2006/math">
                      <m:r>
                        <a:rPr lang="en-US" altLang="zh-HK" sz="1800" i="1" dirty="0">
                          <a:solidFill>
                            <a:prstClr val="black"/>
                          </a:solidFill>
                          <a:latin typeface="Cambria Math" panose="02040503050406030204" charset="0"/>
                          <a:cs typeface="Cambria Math" panose="02040503050406030204" charset="0"/>
                        </a:rPr>
                        <m:t>𝐾</m:t>
                      </m:r>
                      <m:r>
                        <a:rPr lang="en-US" altLang="zh-HK" sz="1800" i="1" dirty="0">
                          <a:solidFill>
                            <a:prstClr val="black"/>
                          </a:solidFill>
                          <a:latin typeface="Cambria Math" panose="02040503050406030204" charset="0"/>
                          <a:cs typeface="Cambria Math" panose="02040503050406030204" charset="0"/>
                        </a:rPr>
                        <m:t>𝜆</m:t>
                      </m:r>
                      <m:r>
                        <a:rPr lang="en-US" altLang="zh-HK" sz="1800" i="1" dirty="0">
                          <a:solidFill>
                            <a:prstClr val="black"/>
                          </a:solidFill>
                          <a:latin typeface="Cambria Math" panose="02040503050406030204" charset="0"/>
                          <a:cs typeface="Cambria Math" panose="02040503050406030204" charset="0"/>
                        </a:rPr>
                        <m:t>=</m:t>
                      </m:r>
                      <m:r>
                        <a:rPr lang="en-US" altLang="zh-HK" sz="1800" i="1" dirty="0">
                          <a:solidFill>
                            <a:prstClr val="black"/>
                          </a:solidFill>
                          <a:latin typeface="Cambria Math" panose="02040503050406030204" charset="0"/>
                          <a:cs typeface="Cambria Math" panose="02040503050406030204" charset="0"/>
                        </a:rPr>
                        <m:t>𝑘</m:t>
                      </m:r>
                    </m:oMath>
                  </m:oMathPara>
                </a14:m>
                <a:endParaRPr lang="en-US" altLang="zh-HK" sz="1800"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Solving this system gives: </a:t>
                </a:r>
                <a:endParaRPr lang="en-US" altLang="zh-HK" sz="1800"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14:m>
                  <m:oMathPara xmlns:m="http://schemas.openxmlformats.org/officeDocument/2006/math">
                    <m:oMathParaPr>
                      <m:jc m:val="centerGroup"/>
                    </m:oMathParaPr>
                    <m:oMath xmlns:m="http://schemas.openxmlformats.org/officeDocument/2006/math">
                      <m:r>
                        <a:rPr lang="en-US" altLang="zh-HK" sz="1800" i="1" dirty="0">
                          <a:solidFill>
                            <a:prstClr val="black"/>
                          </a:solidFill>
                          <a:latin typeface="Cambria Math" panose="02040503050406030204" charset="0"/>
                          <a:cs typeface="Cambria Math" panose="02040503050406030204" charset="0"/>
                        </a:rPr>
                        <m:t>𝜆</m:t>
                      </m:r>
                      <m:r>
                        <a:rPr lang="en-US" altLang="zh-HK" sz="1800" i="1" dirty="0">
                          <a:solidFill>
                            <a:prstClr val="black"/>
                          </a:solidFill>
                          <a:latin typeface="Cambria Math" panose="02040503050406030204" charset="0"/>
                          <a:cs typeface="Cambria Math" panose="02040503050406030204" charset="0"/>
                        </a:rPr>
                        <m:t>=</m:t>
                      </m:r>
                      <m:sSup>
                        <m:sSupPr>
                          <m:ctrlPr>
                            <a:rPr lang="en-US" altLang="zh-HK" sz="1800" i="1" dirty="0">
                              <a:solidFill>
                                <a:prstClr val="black"/>
                              </a:solidFill>
                              <a:latin typeface="Cambria Math" panose="02040503050406030204" charset="0"/>
                              <a:cs typeface="Cambria Math" panose="02040503050406030204" charset="0"/>
                            </a:rPr>
                          </m:ctrlPr>
                        </m:sSupPr>
                        <m:e>
                          <m:r>
                            <a:rPr lang="en-US" altLang="zh-HK" sz="1800" i="1" dirty="0">
                              <a:solidFill>
                                <a:prstClr val="black"/>
                              </a:solidFill>
                              <a:latin typeface="Cambria Math" panose="02040503050406030204" charset="0"/>
                              <a:cs typeface="Cambria Math" panose="02040503050406030204" charset="0"/>
                            </a:rPr>
                            <m:t>𝐾</m:t>
                          </m:r>
                        </m:e>
                        <m:sup>
                          <m:r>
                            <a:rPr lang="en-US" altLang="zh-HK" sz="1800" i="1" dirty="0">
                              <a:solidFill>
                                <a:prstClr val="black"/>
                              </a:solidFill>
                              <a:latin typeface="Cambria Math" panose="02040503050406030204" charset="0"/>
                              <a:cs typeface="Cambria Math" panose="02040503050406030204" charset="0"/>
                            </a:rPr>
                            <m:t>−</m:t>
                          </m:r>
                          <m:r>
                            <a:rPr lang="en-US" altLang="zh-HK" sz="1800" i="1" dirty="0">
                              <a:solidFill>
                                <a:prstClr val="black"/>
                              </a:solidFill>
                              <a:latin typeface="Cambria Math" panose="02040503050406030204" charset="0"/>
                              <a:cs typeface="Cambria Math" panose="02040503050406030204" charset="0"/>
                            </a:rPr>
                            <m:t>1</m:t>
                          </m:r>
                        </m:sup>
                      </m:sSup>
                      <m:r>
                        <a:rPr lang="en-US" altLang="zh-HK" sz="1800" i="1" dirty="0">
                          <a:solidFill>
                            <a:prstClr val="black"/>
                          </a:solidFill>
                          <a:latin typeface="Cambria Math" panose="02040503050406030204" charset="0"/>
                          <a:cs typeface="Cambria Math" panose="02040503050406030204" charset="0"/>
                        </a:rPr>
                        <m:t>𝑘</m:t>
                      </m:r>
                    </m:oMath>
                  </m:oMathPara>
                </a14:m>
                <a:endParaRPr lang="en-US" altLang="zh-HK" sz="1800"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Substituting  into the interpolation formula, we get:</a:t>
                </a:r>
                <a:endParaRPr lang="en-US" altLang="zh-HK" sz="1800" dirty="0">
                  <a:solidFill>
                    <a:prstClr val="black"/>
                  </a:solidFill>
                  <a:latin typeface="Calibri" panose="020F0502020204030204"/>
                  <a:cs typeface="Arial" panose="020B0604020202020204" pitchFamily="34" charset="0"/>
                </a:endParaRPr>
              </a:p>
              <a:p>
                <a:pPr marL="0" marR="0" lvl="3" indent="0" algn="ctr"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r>
                  <a:rPr lang="en-US" altLang="zh-HK" sz="1800" dirty="0">
                    <a:solidFill>
                      <a:prstClr val="black"/>
                    </a:solidFill>
                    <a:latin typeface="Calibri" panose="020F0502020204030204"/>
                    <a:cs typeface="Arial" panose="020B0604020202020204" pitchFamily="34" charset="0"/>
                  </a:rPr>
                  <a:t> </a:t>
                </a:r>
                <a14:m>
                  <m:oMath xmlns:m="http://schemas.openxmlformats.org/officeDocument/2006/math">
                    <m:acc>
                      <m:accPr>
                        <m:ctrlPr>
                          <a:rPr lang="en-US" altLang="zh-HK" sz="1800" i="1" dirty="0">
                            <a:solidFill>
                              <a:prstClr val="black"/>
                            </a:solidFill>
                            <a:latin typeface="Cambria Math" panose="02040503050406030204" charset="0"/>
                            <a:cs typeface="Cambria Math" panose="02040503050406030204" charset="0"/>
                          </a:rPr>
                        </m:ctrlPr>
                      </m:accPr>
                      <m:e>
                        <m:r>
                          <a:rPr lang="en-US" altLang="zh-HK" sz="1800" i="1" dirty="0">
                            <a:solidFill>
                              <a:prstClr val="black"/>
                            </a:solidFill>
                            <a:latin typeface="Cambria Math" panose="02040503050406030204" charset="0"/>
                            <a:cs typeface="Cambria Math" panose="02040503050406030204" charset="0"/>
                          </a:rPr>
                          <m:t>𝑍</m:t>
                        </m:r>
                      </m:e>
                    </m:acc>
                    <m:r>
                      <a:rPr lang="en-US" altLang="zh-HK" sz="1800" i="1" dirty="0">
                        <a:solidFill>
                          <a:prstClr val="black"/>
                        </a:solidFill>
                        <a:latin typeface="Cambria Math" panose="02040503050406030204" charset="0"/>
                        <a:cs typeface="Cambria Math" panose="02040503050406030204" charset="0"/>
                      </a:rPr>
                      <m:t>(</m:t>
                    </m:r>
                    <m:sSub>
                      <m:sSubPr>
                        <m:ctrlPr>
                          <a:rPr lang="en-US" altLang="zh-HK" sz="1800" i="1" dirty="0">
                            <a:solidFill>
                              <a:prstClr val="black"/>
                            </a:solidFill>
                            <a:latin typeface="Cambria Math" panose="02040503050406030204" charset="0"/>
                            <a:cs typeface="Cambria Math" panose="02040503050406030204" charset="0"/>
                          </a:rPr>
                        </m:ctrlPr>
                      </m:sSubPr>
                      <m:e>
                        <m:r>
                          <a:rPr lang="en-US" altLang="zh-HK" sz="1800" i="1" dirty="0">
                            <a:solidFill>
                              <a:prstClr val="black"/>
                            </a:solidFill>
                            <a:latin typeface="Cambria Math" panose="02040503050406030204" charset="0"/>
                            <a:cs typeface="Cambria Math" panose="02040503050406030204" charset="0"/>
                          </a:rPr>
                          <m:t>𝑢</m:t>
                        </m:r>
                      </m:e>
                      <m:sub>
                        <m:r>
                          <a:rPr lang="en-US" altLang="zh-HK" sz="1800" i="1" dirty="0">
                            <a:solidFill>
                              <a:prstClr val="black"/>
                            </a:solidFill>
                            <a:latin typeface="Cambria Math" panose="02040503050406030204" charset="0"/>
                            <a:cs typeface="Cambria Math" panose="02040503050406030204" charset="0"/>
                          </a:rPr>
                          <m:t>0</m:t>
                        </m:r>
                      </m:sub>
                    </m:sSub>
                    <m:r>
                      <a:rPr lang="en-US" altLang="zh-HK" sz="1800" i="1" dirty="0">
                        <a:solidFill>
                          <a:prstClr val="black"/>
                        </a:solidFill>
                        <a:latin typeface="Cambria Math" panose="02040503050406030204" charset="0"/>
                        <a:cs typeface="Cambria Math" panose="02040503050406030204" charset="0"/>
                      </a:rPr>
                      <m:t>)=</m:t>
                    </m:r>
                    <m:sSup>
                      <m:sSupPr>
                        <m:ctrlPr>
                          <a:rPr lang="en-US" altLang="zh-HK" sz="1800" i="1" dirty="0">
                            <a:solidFill>
                              <a:prstClr val="black"/>
                            </a:solidFill>
                            <a:latin typeface="Cambria Math" panose="02040503050406030204" charset="0"/>
                            <a:cs typeface="Cambria Math" panose="02040503050406030204" charset="0"/>
                          </a:rPr>
                        </m:ctrlPr>
                      </m:sSupPr>
                      <m:e>
                        <m:r>
                          <a:rPr lang="en-US" altLang="zh-HK" sz="1800" i="1" dirty="0">
                            <a:solidFill>
                              <a:prstClr val="black"/>
                            </a:solidFill>
                            <a:latin typeface="Cambria Math" panose="02040503050406030204" charset="0"/>
                            <a:cs typeface="Cambria Math" panose="02040503050406030204" charset="0"/>
                          </a:rPr>
                          <m:t>𝑘</m:t>
                        </m:r>
                      </m:e>
                      <m:sup>
                        <m:r>
                          <a:rPr lang="en-US" altLang="zh-HK" sz="1800" i="1" dirty="0">
                            <a:solidFill>
                              <a:prstClr val="black"/>
                            </a:solidFill>
                            <a:latin typeface="Cambria Math" panose="02040503050406030204" charset="0"/>
                            <a:cs typeface="Cambria Math" panose="02040503050406030204" charset="0"/>
                          </a:rPr>
                          <m:t>𝑇</m:t>
                        </m:r>
                      </m:sup>
                    </m:sSup>
                    <m:sSup>
                      <m:sSupPr>
                        <m:ctrlPr>
                          <a:rPr lang="en-US" altLang="zh-HK" sz="1800" i="1" dirty="0">
                            <a:solidFill>
                              <a:prstClr val="black"/>
                            </a:solidFill>
                            <a:latin typeface="Cambria Math" panose="02040503050406030204" charset="0"/>
                            <a:cs typeface="Cambria Math" panose="02040503050406030204" charset="0"/>
                          </a:rPr>
                        </m:ctrlPr>
                      </m:sSupPr>
                      <m:e>
                        <m:r>
                          <a:rPr lang="en-US" altLang="zh-HK" sz="1800" i="1" dirty="0">
                            <a:solidFill>
                              <a:prstClr val="black"/>
                            </a:solidFill>
                            <a:latin typeface="Cambria Math" panose="02040503050406030204" charset="0"/>
                            <a:cs typeface="Cambria Math" panose="02040503050406030204" charset="0"/>
                          </a:rPr>
                          <m:t>𝐾</m:t>
                        </m:r>
                      </m:e>
                      <m:sup>
                        <m:r>
                          <a:rPr lang="en-US" altLang="zh-HK" sz="1800" i="1" dirty="0">
                            <a:solidFill>
                              <a:prstClr val="black"/>
                            </a:solidFill>
                            <a:latin typeface="Cambria Math" panose="02040503050406030204" charset="0"/>
                            <a:cs typeface="Cambria Math" panose="02040503050406030204" charset="0"/>
                          </a:rPr>
                          <m:t>−</m:t>
                        </m:r>
                        <m:r>
                          <a:rPr lang="en-US" altLang="zh-HK" sz="1800" i="1" dirty="0">
                            <a:solidFill>
                              <a:prstClr val="black"/>
                            </a:solidFill>
                            <a:latin typeface="Cambria Math" panose="02040503050406030204" charset="0"/>
                            <a:cs typeface="Cambria Math" panose="02040503050406030204" charset="0"/>
                          </a:rPr>
                          <m:t>1</m:t>
                        </m:r>
                      </m:sup>
                    </m:sSup>
                    <m:r>
                      <a:rPr lang="en-US" altLang="zh-HK" sz="1800" i="1" dirty="0">
                        <a:solidFill>
                          <a:prstClr val="black"/>
                        </a:solidFill>
                        <a:latin typeface="Cambria Math" panose="02040503050406030204" charset="0"/>
                        <a:cs typeface="Cambria Math" panose="02040503050406030204" charset="0"/>
                      </a:rPr>
                      <m:t>𝑍</m:t>
                    </m:r>
                  </m:oMath>
                </a14:m>
                <a:endParaRPr lang="en-US" altLang="zh-HK" sz="1800" dirty="0">
                  <a:solidFill>
                    <a:prstClr val="black"/>
                  </a:solidFill>
                  <a:latin typeface="Calibri" panose="020F0502020204030204"/>
                  <a:cs typeface="Arial" panose="020B0604020202020204" pitchFamily="34" charset="0"/>
                </a:endParaRPr>
              </a:p>
              <a:p>
                <a:pPr marL="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sz="1800"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Wingdings" panose="05000000000000000000" charset="0"/>
                  <a:buNone/>
                  <a:defRPr/>
                </a:pPr>
                <a:endParaRPr lang="en-US" altLang="zh-HK" sz="1800" dirty="0">
                  <a:solidFill>
                    <a:prstClr val="black"/>
                  </a:solidFill>
                  <a:latin typeface="Calibri" panose="020F0502020204030204"/>
                  <a:cs typeface="Arial" panose="020B0604020202020204" pitchFamily="34" charset="0"/>
                </a:endParaRPr>
              </a:p>
            </p:txBody>
          </p:sp>
        </mc:Choice>
        <mc:Fallback>
          <p:sp>
            <p:nvSpPr>
              <p:cNvPr id="6" name="內容版面配置區 6"/>
              <p:cNvSpPr txBox="1">
                <a:spLocks noRot="1" noChangeAspect="1" noMove="1" noResize="1" noEditPoints="1" noAdjustHandles="1" noChangeArrowheads="1" noChangeShapeType="1" noTextEdit="1"/>
              </p:cNvSpPr>
              <p:nvPr/>
            </p:nvSpPr>
            <p:spPr bwMode="auto">
              <a:xfrm>
                <a:off x="179705" y="1124268"/>
                <a:ext cx="9144000" cy="5732462"/>
              </a:xfrm>
              <a:prstGeom prst="rect">
                <a:avLst/>
              </a:prstGeom>
              <a:blipFill rotWithShape="1">
                <a:blip r:embed="rId2"/>
                <a:stretch>
                  <a:fillRect t="-6" b="-11797"/>
                </a:stretch>
              </a:blipFill>
              <a:ln>
                <a:noFill/>
              </a:ln>
            </p:spPr>
            <p:txBody>
              <a:bodyPr/>
              <a:lstStyle/>
              <a:p>
                <a:r>
                  <a:rPr lang="zh-CN" altLang="en-US">
                    <a:noFill/>
                  </a:rPr>
                  <a:t> </a:t>
                </a:r>
              </a:p>
            </p:txBody>
          </p:sp>
        </mc:Fallback>
      </mc:AlternateContent>
      <p:sp>
        <p:nvSpPr>
          <p:cNvPr id="8195" name="標題 5"/>
          <p:cNvSpPr>
            <a:spLocks noGrp="1"/>
          </p:cNvSpPr>
          <p:nvPr>
            <p:ph type="title"/>
          </p:nvPr>
        </p:nvSpPr>
        <p:spPr>
          <a:xfrm>
            <a:off x="0" y="404813"/>
            <a:ext cx="9144000" cy="490537"/>
          </a:xfrm>
        </p:spPr>
        <p:txBody>
          <a:bodyPr/>
          <a:lstStyle/>
          <a:p>
            <a:pPr marL="462280" algn="l" eaLnBrk="1" hangingPunct="1"/>
            <a:r>
              <a:rPr lang="en-US" altLang="en-US" sz="2800" dirty="0">
                <a:solidFill>
                  <a:srgbClr val="99235E"/>
                </a:solidFill>
                <a:cs typeface="Times New Roman" panose="02020603050405020304" pitchFamily="18" charset="0"/>
              </a:rPr>
              <a:t>6. Kriging Interpolation Method	</a:t>
            </a:r>
            <a:endParaRPr lang="en-US" altLang="en-US" sz="2800" dirty="0">
              <a:solidFill>
                <a:srgbClr val="99235E"/>
              </a:solidFill>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NzU1ZTFkNGY0MWQwNzZmY2QxNDc3YTliYTQyMTA1YT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5496</Words>
  <Application>WPS 演示</Application>
  <PresentationFormat>如螢幕大小 (4:3)</PresentationFormat>
  <Paragraphs>200</Paragraphs>
  <Slides>24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宋体</vt:lpstr>
      <vt:lpstr>Wingdings</vt:lpstr>
      <vt:lpstr>Calibri</vt:lpstr>
      <vt:lpstr>PMingLiU</vt:lpstr>
      <vt:lpstr>PMingLiU-ExtB</vt:lpstr>
      <vt:lpstr>Times New Roman</vt:lpstr>
      <vt:lpstr>Wingdings</vt:lpstr>
      <vt:lpstr>Calibri</vt:lpstr>
      <vt:lpstr>Cambria Math</vt:lpstr>
      <vt:lpstr>微软雅黑</vt:lpstr>
      <vt:lpstr>Arial Unicode MS</vt:lpstr>
      <vt:lpstr>PMingLiU</vt:lpstr>
      <vt:lpstr>Segoe Print</vt:lpstr>
      <vt:lpstr>BatangChe</vt:lpstr>
      <vt:lpstr>Office Theme</vt:lpstr>
      <vt:lpstr>Imputing Missing Gene Expression Values Using 3D Gene Conformation Data and Kriging Interpolation  </vt:lpstr>
      <vt:lpstr>Outline</vt:lpstr>
      <vt:lpstr>1.	Introduction</vt:lpstr>
      <vt:lpstr>2.	Methodology Overview</vt:lpstr>
      <vt:lpstr>3.	Understanding Real Data</vt:lpstr>
      <vt:lpstr>4.	Strong Assumptions and Synthetic Data Generation</vt:lpstr>
      <vt:lpstr>4.	Strong Assumptions and Synthetic Data Generation</vt:lpstr>
      <vt:lpstr>5.	Masking Experiment</vt:lpstr>
      <vt:lpstr>6. Kriging Interpolation Method	</vt:lpstr>
      <vt:lpstr>6. Kriging Interpolation Method	</vt:lpstr>
      <vt:lpstr>7.	Evaluation Metrics Overview</vt:lpstr>
      <vt:lpstr>8.	Results Analysis</vt:lpstr>
      <vt:lpstr>8.	Results Analysis</vt:lpstr>
      <vt:lpstr>8.	Results Analysis</vt:lpstr>
      <vt:lpstr>8.	Results Analysis</vt:lpstr>
      <vt:lpstr>8.	Results Analysis</vt:lpstr>
      <vt:lpstr>8.	Results Analysis</vt:lpstr>
      <vt:lpstr>8.	Results Analysis</vt:lpstr>
      <vt:lpstr>8.	Results Analysis</vt:lpstr>
      <vt:lpstr>8.	Final Imputation Results</vt:lpstr>
      <vt:lpstr>8.	Final Imputation Results</vt:lpstr>
      <vt:lpstr>8.	Conclusion</vt:lpstr>
      <vt:lpstr>9. Future Work</vt:lpstr>
      <vt:lpstr>PowerPoint 演示文稿</vt:lpstr>
    </vt:vector>
  </TitlesOfParts>
  <Company>City University of Hong Kong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Speranza</cp:lastModifiedBy>
  <cp:revision>860</cp:revision>
  <cp:lastPrinted>2014-05-21T09:26:00Z</cp:lastPrinted>
  <dcterms:created xsi:type="dcterms:W3CDTF">2010-09-21T06:40:00Z</dcterms:created>
  <dcterms:modified xsi:type="dcterms:W3CDTF">2024-08-05T05:45:35Z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EDDABA4063604970AA78EAE4009FC029_12</vt:lpwstr>
  </property>
  <property fmtid="{D5CDD505-2E9C-101B-9397-08002B2CF9AE}" pid="3" name="KSOProductBuildVer">
    <vt:lpwstr>2052-12.1.0.17147</vt:lpwstr>
  </property>
</Properties>
</file>