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0.svg" ContentType="image/svg+xml"/>
  <Override PartName="/ppt/media/image12.svg" ContentType="image/svg+xml"/>
  <Override PartName="/ppt/media/image2.svg" ContentType="image/svg+xml"/>
  <Override PartName="/ppt/media/image20.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88" r:id="rId4"/>
    <p:sldId id="281" r:id="rId5"/>
    <p:sldId id="318" r:id="rId7"/>
    <p:sldId id="317" r:id="rId8"/>
    <p:sldId id="301" r:id="rId9"/>
    <p:sldId id="285" r:id="rId10"/>
    <p:sldId id="302" r:id="rId11"/>
    <p:sldId id="322" r:id="rId12"/>
    <p:sldId id="319" r:id="rId13"/>
    <p:sldId id="320" r:id="rId14"/>
    <p:sldId id="324" r:id="rId15"/>
    <p:sldId id="323" r:id="rId16"/>
    <p:sldId id="296" r:id="rId17"/>
    <p:sldId id="28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38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33E25-75AE-4567-8FF9-DF39B5E5C2E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D93E4D-01FE-4C04-BF1D-3F16AADE59C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Data Cleaning:</a:t>
            </a:r>
            <a:endParaRPr lang="zh-CN" altLang="en-US"/>
          </a:p>
          <a:p>
            <a:endParaRPr lang="zh-CN" altLang="en-US"/>
          </a:p>
          <a:p>
            <a:r>
              <a:rPr lang="zh-CN" altLang="en-US">
                <a:sym typeface="+mn-ea"/>
              </a:rPr>
              <a:t>Remove or Impute Missing Values: If some features have missing values, you can choose to fill them (e.g., using the median) or remove rows containing missing values.</a:t>
            </a:r>
            <a:endParaRPr lang="zh-CN" altLang="en-US"/>
          </a:p>
          <a:p>
            <a:r>
              <a:rPr lang="zh-CN" altLang="en-US">
                <a:sym typeface="+mn-ea"/>
              </a:rPr>
              <a:t>Handling Outliers: For outliers in features like target, imbalance_size, you may choose to truncate them to the 99th percentile, or cap them within a certain range.</a:t>
            </a:r>
            <a:endParaRPr lang="zh-CN" altLang="en-US"/>
          </a:p>
          <a:p>
            <a:r>
              <a:rPr lang="zh-CN" altLang="en-US">
                <a:sym typeface="+mn-ea"/>
              </a:rPr>
              <a:t>Variable Transformation:</a:t>
            </a:r>
            <a:endParaRPr lang="zh-CN" altLang="en-US"/>
          </a:p>
          <a:p>
            <a:endParaRPr lang="zh-CN" altLang="en-US"/>
          </a:p>
          <a:p>
            <a:r>
              <a:rPr lang="zh-CN" altLang="en-US">
                <a:sym typeface="+mn-ea"/>
              </a:rPr>
              <a:t>Log Transformation: For long-tail distributed features like imbalance_size and matched_size, apply log transformation to reduce the impact of extreme values.</a:t>
            </a:r>
            <a:endParaRPr lang="zh-CN" altLang="en-US"/>
          </a:p>
          <a:p>
            <a:endParaRPr lang="zh-CN" altLang="en-US"/>
          </a:p>
          <a:p>
            <a:r>
              <a:rPr lang="zh-CN" altLang="en-US">
                <a:sym typeface="+mn-ea"/>
              </a:rPr>
              <a:t>Standardization: Standardize all numerical features (Z-score normalization), especially necessary for linear models and distance-based models.</a:t>
            </a:r>
            <a:endParaRPr lang="zh-CN" altLang="en-US"/>
          </a:p>
          <a:p>
            <a:endParaRPr lang="zh-CN" altLang="en-US"/>
          </a:p>
          <a:p>
            <a:r>
              <a:rPr lang="zh-CN" altLang="en-US">
                <a:sym typeface="+mn-ea"/>
              </a:rPr>
              <a:t>Dimensionality Reduction:</a:t>
            </a:r>
            <a:endParaRPr lang="zh-CN" altLang="en-US"/>
          </a:p>
          <a:p>
            <a:endParaRPr lang="zh-CN" altLang="en-US"/>
          </a:p>
          <a:p>
            <a:r>
              <a:rPr lang="zh-CN" altLang="en-US">
                <a:sym typeface="+mn-ea"/>
              </a:rPr>
              <a:t>Remove Columns in Training and Validation Sets: Remove 'row_id', 'time_id', 'date_id' columns. These features do not directly contribute to predicting the target or may lead to data leakage.</a:t>
            </a:r>
            <a:endParaRPr lang="zh-CN" altLang="en-US"/>
          </a:p>
          <a:p>
            <a:r>
              <a:rPr lang="zh-CN" altLang="en-US">
                <a:sym typeface="+mn-ea"/>
              </a:rPr>
              <a:t>Feature Construction:</a:t>
            </a:r>
            <a:endParaRPr lang="zh-CN" altLang="en-US"/>
          </a:p>
          <a:p>
            <a:endParaRPr lang="zh-CN" altLang="en-US"/>
          </a:p>
          <a:p>
            <a:r>
              <a:rPr lang="zh-CN" altLang="en-US">
                <a:sym typeface="+mn-ea"/>
              </a:rPr>
              <a:t>Price Difference Feature: Calculate the difference between ask_price and bid_price as a new feature to capture the market pressure difference between buyers and sellers.</a:t>
            </a:r>
            <a:endParaRPr lang="zh-CN" altLang="en-US"/>
          </a:p>
          <a:p>
            <a:r>
              <a:rPr lang="zh-CN" altLang="en-US">
                <a:sym typeface="+mn-ea"/>
              </a:rPr>
              <a:t>Interaction Features: Consider creating interaction features between imbalance_size and imbalance_buy_sell_flag to integrate these two related pieces of information.</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Multicollinearity Handling: Ridge Regression effectively addresses issues of multicollinearity in data features.</a:t>
            </a:r>
            <a:endParaRPr>
              <a:sym typeface="+mn-ea"/>
            </a:endParaRPr>
          </a:p>
          <a:p>
            <a:r>
              <a:rPr>
                <a:sym typeface="+mn-ea"/>
              </a:rPr>
              <a:t>Preventing Overfitting: It incorporates regularization, which helps in preventing the model from overfitting.</a:t>
            </a:r>
            <a:endParaRPr>
              <a:sym typeface="+mn-ea"/>
            </a:endParaRPr>
          </a:p>
          <a:p>
            <a:r>
              <a:rPr>
                <a:sym typeface="+mn-ea"/>
              </a:rPr>
              <a:t>Enhanced Robustness and Generalization: The model becomes more robust and its ability to generalize on unseen data improves.</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residual plot</a:t>
            </a:r>
            <a:r>
              <a:rPr lang="en-US" altLang="zh-CN"/>
              <a:t>:</a:t>
            </a:r>
            <a:r>
              <a:rPr lang="zh-CN" altLang="en-US"/>
              <a:t>Most of the residuals are clustered around the zero line, but there seems to be larger fluctuations in residuals within certain ranges of predicted values.  This may indicate that the model's predictive performance is not very stable in those specific regions.</a:t>
            </a:r>
            <a:endParaRPr lang="zh-CN" altLang="en-US"/>
          </a:p>
          <a:p>
            <a:endParaRPr lang="zh-CN" altLang="en-US"/>
          </a:p>
          <a:p>
            <a:r>
              <a:rPr lang="zh-CN" altLang="en-US"/>
              <a:t>Q-Q (Quantile-Quantile) plot is used to compare the actual distribution of data with a theoretical distribution, typically a normal distribution in regression analysis.  This plot is generated by comparing the quantiles of sample data with the quantiles of a theoretical distribution.</a:t>
            </a:r>
            <a:endParaRPr lang="zh-CN" altLang="en-US"/>
          </a:p>
          <a:p>
            <a:endParaRPr lang="zh-CN" altLang="en-US"/>
          </a:p>
          <a:p>
            <a:r>
              <a:rPr lang="zh-CN" altLang="en-US"/>
              <a:t>In a perfect normal distribution, these points should fall on the red diagonal line, which represents the theoretical distribution.  The points shown in the plot deviate from this line, especially at both ends, indicating that the data distribution has heavy tails and does not follow a perfect normal distribution.</a:t>
            </a:r>
            <a:endParaRPr lang="zh-CN" altLang="en-US"/>
          </a:p>
          <a:p>
            <a:endParaRPr lang="zh-CN" altLang="en-US"/>
          </a:p>
          <a:p>
            <a:r>
              <a:rPr lang="zh-CN" altLang="en-US"/>
              <a:t>Interpreting the shape of the Q-Q plot:</a:t>
            </a:r>
            <a:endParaRPr lang="zh-CN" altLang="en-US"/>
          </a:p>
          <a:p>
            <a:endParaRPr lang="zh-CN" altLang="en-US"/>
          </a:p>
          <a:p>
            <a:r>
              <a:rPr lang="zh-CN" altLang="en-US"/>
              <a:t>If the data points are mainly near the line (the red line), it suggests that the data distribution is close to a normal distribution.</a:t>
            </a:r>
            <a:endParaRPr lang="zh-CN" altLang="en-US"/>
          </a:p>
          <a:p>
            <a:r>
              <a:rPr lang="zh-CN" altLang="en-US"/>
              <a:t>If the data points deviate from the line at both ends, especially at the extreme quantiles, it indicates that the data distribution has heavy tails, implying the presence of many outliers or extreme variations.</a:t>
            </a:r>
            <a:endParaRPr lang="zh-CN" altLang="en-US"/>
          </a:p>
          <a:p>
            <a:r>
              <a:rPr lang="zh-CN" altLang="en-US"/>
              <a:t>In your Q-Q plot, the data points are relatively close to the line in the middle quantiles but deviate noticeably at both ends, indicating a heavy-tailed distribution.  This suggests that the residuals of the model are not completely normally distributed, especially in the extreme values of the data, and the model's performance may deteriorate.</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Model Summary:</a:t>
            </a:r>
            <a:endParaRPr lang="zh-CN" altLang="en-US"/>
          </a:p>
          <a:p>
            <a:r>
              <a:rPr lang="zh-CN" altLang="en-US"/>
              <a:t>The LightGBM model, while capable of handling complex non-linear relationships within large datasets, may still have issues with overfitting or underfitting, as suggested by the spread of residuals.  The model's reliance on particular features such as 'matched_size' suggests it may not generalize well to unseen data where different features could be more informative.  Additionally, the limited computing resources for parameter tuning and the preset parameters in the code may not yield the most optimal model configuration.</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Feature Engineering:</a:t>
            </a:r>
            <a:endParaRPr>
              <a:sym typeface="+mn-ea"/>
            </a:endParaRPr>
          </a:p>
          <a:p>
            <a:r>
              <a:rPr>
                <a:sym typeface="+mn-ea"/>
              </a:rPr>
              <a:t>New Features: Introduced features like 'imbalance_ratio', 'imbl_size1', and 'imbl_size2'.</a:t>
            </a:r>
            <a:endParaRPr>
              <a:sym typeface="+mn-ea"/>
            </a:endParaRPr>
          </a:p>
          <a:p>
            <a:r>
              <a:rPr>
                <a:sym typeface="+mn-ea"/>
              </a:rPr>
              <a:t>Purpose: These features are designed to capture the dynamics between bid and ask sizes and the overall market imbalance, which are crucial for predicting stock movements.</a:t>
            </a:r>
            <a:endParaRPr>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LightGBM Residual Plot:</a:t>
            </a:r>
            <a:endParaRPr lang="zh-CN" altLang="en-US"/>
          </a:p>
          <a:p>
            <a:endParaRPr lang="zh-CN" altLang="en-US"/>
          </a:p>
          <a:p>
            <a:r>
              <a:rPr lang="zh-CN" altLang="en-US"/>
              <a:t>The residuals from the LightGBM model are more centered around zero compared to the linear regression, indicating better prediction accuracy.</a:t>
            </a:r>
            <a:endParaRPr lang="zh-CN" altLang="en-US"/>
          </a:p>
          <a:p>
            <a:r>
              <a:rPr lang="zh-CN" altLang="en-US"/>
              <a:t>However, there is a visible spread of residuals across the actual values, suggesting some degree of model error, possibly from non-linear relationships not fully captured by the model.</a:t>
            </a:r>
            <a:endParaRPr lang="zh-CN" altLang="en-US"/>
          </a:p>
          <a:p>
            <a:r>
              <a:rPr lang="zh-CN" altLang="en-US"/>
              <a:t>Feature Importance Plot Analysis:</a:t>
            </a:r>
            <a:endParaRPr lang="zh-CN" altLang="en-US"/>
          </a:p>
          <a:p>
            <a:r>
              <a:rPr lang="zh-CN" altLang="en-US"/>
              <a:t>The feature importance plot indicates that 'matched_size' and 'seconds_in_bucket' are the most influential factors for the model's predictions, while features like 'imbalance_buy_sell_flag' and 'imbalance_size_log' have the least influence.</a:t>
            </a:r>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Model Summary:</a:t>
            </a:r>
            <a:endParaRPr lang="zh-CN" altLang="en-US"/>
          </a:p>
          <a:p>
            <a:r>
              <a:rPr lang="zh-CN" altLang="en-US"/>
              <a:t>The LightGBM model, while capable of handling complex non-linear relationships within large datasets, may still have issues with overfitting or underfitting, as suggested by the spread of residuals.  The model's reliance on particular features such as 'matched_size' suggests it may not generalize well to unseen data where different features could be more informative.  Additionally, the limited computing resources for parameter tuning and the preset parameters in the code may not yield the most optimal model configuration.</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endParaRPr lang="en-US"/>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00" indent="0" algn="ctr">
              <a:buNone/>
              <a:defRPr>
                <a:solidFill>
                  <a:schemeClr val="tx1">
                    <a:tint val="75000"/>
                  </a:schemeClr>
                </a:solidFill>
              </a:defRPr>
            </a:lvl2pPr>
            <a:lvl3pPr marL="609600" indent="0" algn="ctr">
              <a:buNone/>
              <a:defRPr>
                <a:solidFill>
                  <a:schemeClr val="tx1">
                    <a:tint val="75000"/>
                  </a:schemeClr>
                </a:solidFill>
              </a:defRPr>
            </a:lvl3pPr>
            <a:lvl4pPr marL="914400" indent="0" algn="ctr">
              <a:buNone/>
              <a:defRPr>
                <a:solidFill>
                  <a:schemeClr val="tx1">
                    <a:tint val="75000"/>
                  </a:schemeClr>
                </a:solidFill>
              </a:defRPr>
            </a:lvl4pPr>
            <a:lvl5pPr marL="1219200" indent="0" algn="ctr">
              <a:buNone/>
              <a:defRPr>
                <a:solidFill>
                  <a:schemeClr val="tx1">
                    <a:tint val="75000"/>
                  </a:schemeClr>
                </a:solidFill>
              </a:defRPr>
            </a:lvl5pPr>
            <a:lvl6pPr marL="1524000" indent="0" algn="ctr">
              <a:buNone/>
              <a:defRPr>
                <a:solidFill>
                  <a:schemeClr val="tx1">
                    <a:tint val="75000"/>
                  </a:schemeClr>
                </a:solidFill>
              </a:defRPr>
            </a:lvl6pPr>
            <a:lvl7pPr marL="1828800" indent="0" algn="ctr">
              <a:buNone/>
              <a:defRPr>
                <a:solidFill>
                  <a:schemeClr val="tx1">
                    <a:tint val="75000"/>
                  </a:schemeClr>
                </a:solidFill>
              </a:defRPr>
            </a:lvl7pPr>
            <a:lvl8pPr marL="2133600" indent="0" algn="ctr">
              <a:buNone/>
              <a:defRPr>
                <a:solidFill>
                  <a:schemeClr val="tx1">
                    <a:tint val="75000"/>
                  </a:schemeClr>
                </a:solidFill>
              </a:defRPr>
            </a:lvl8pPr>
            <a:lvl9pPr marL="24384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5" b="1" cap="all"/>
            </a:lvl1pPr>
          </a:lstStyle>
          <a:p>
            <a:r>
              <a:rPr lang="en-US"/>
              <a:t>Click to edit Master title style</a:t>
            </a:r>
            <a:endParaRPr lang="en-US"/>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5">
                <a:solidFill>
                  <a:schemeClr val="tx1">
                    <a:tint val="75000"/>
                  </a:schemeClr>
                </a:solidFill>
              </a:defRPr>
            </a:lvl1pPr>
            <a:lvl2pPr marL="304800" indent="0">
              <a:buNone/>
              <a:defRPr sz="1200">
                <a:solidFill>
                  <a:schemeClr val="tx1">
                    <a:tint val="75000"/>
                  </a:schemeClr>
                </a:solidFill>
              </a:defRPr>
            </a:lvl2pPr>
            <a:lvl3pPr marL="609600" indent="0">
              <a:buNone/>
              <a:defRPr sz="1065">
                <a:solidFill>
                  <a:schemeClr val="tx1">
                    <a:tint val="75000"/>
                  </a:schemeClr>
                </a:solidFill>
              </a:defRPr>
            </a:lvl3pPr>
            <a:lvl4pPr marL="914400" indent="0">
              <a:buNone/>
              <a:defRPr sz="935">
                <a:solidFill>
                  <a:schemeClr val="tx1">
                    <a:tint val="75000"/>
                  </a:schemeClr>
                </a:solidFill>
              </a:defRPr>
            </a:lvl4pPr>
            <a:lvl5pPr marL="1219200" indent="0">
              <a:buNone/>
              <a:defRPr sz="935">
                <a:solidFill>
                  <a:schemeClr val="tx1">
                    <a:tint val="75000"/>
                  </a:schemeClr>
                </a:solidFill>
              </a:defRPr>
            </a:lvl5pPr>
            <a:lvl6pPr marL="1524000" indent="0">
              <a:buNone/>
              <a:defRPr sz="935">
                <a:solidFill>
                  <a:schemeClr val="tx1">
                    <a:tint val="75000"/>
                  </a:schemeClr>
                </a:solidFill>
              </a:defRPr>
            </a:lvl6pPr>
            <a:lvl7pPr marL="1828800" indent="0">
              <a:buNone/>
              <a:defRPr sz="935">
                <a:solidFill>
                  <a:schemeClr val="tx1">
                    <a:tint val="75000"/>
                  </a:schemeClr>
                </a:solidFill>
              </a:defRPr>
            </a:lvl7pPr>
            <a:lvl8pPr marL="2133600" indent="0">
              <a:buNone/>
              <a:defRPr sz="935">
                <a:solidFill>
                  <a:schemeClr val="tx1">
                    <a:tint val="75000"/>
                  </a:schemeClr>
                </a:solidFill>
              </a:defRPr>
            </a:lvl8pPr>
            <a:lvl9pPr marL="2438400" indent="0">
              <a:buNone/>
              <a:defRPr sz="93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304800" y="1066800"/>
            <a:ext cx="2692400" cy="3017309"/>
          </a:xfrm>
        </p:spPr>
        <p:txBody>
          <a:bodyPr/>
          <a:lstStyle>
            <a:lvl1pPr>
              <a:defRPr sz="1865"/>
            </a:lvl1pPr>
            <a:lvl2pPr>
              <a:defRPr sz="1600"/>
            </a:lvl2pPr>
            <a:lvl3pPr>
              <a:defRPr sz="1335"/>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3098800" y="1066800"/>
            <a:ext cx="2692400" cy="3017309"/>
          </a:xfrm>
        </p:spPr>
        <p:txBody>
          <a:bodyPr/>
          <a:lstStyle>
            <a:lvl1pPr>
              <a:defRPr sz="1865"/>
            </a:lvl1pPr>
            <a:lvl2pPr>
              <a:defRPr sz="1600"/>
            </a:lvl2pPr>
            <a:lvl3pPr>
              <a:defRPr sz="1335"/>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00" indent="0">
              <a:buNone/>
              <a:defRPr sz="1335" b="1"/>
            </a:lvl2pPr>
            <a:lvl3pPr marL="609600" indent="0">
              <a:buNone/>
              <a:defRPr sz="1200" b="1"/>
            </a:lvl3pPr>
            <a:lvl4pPr marL="914400" indent="0">
              <a:buNone/>
              <a:defRPr sz="1065" b="1"/>
            </a:lvl4pPr>
            <a:lvl5pPr marL="1219200" indent="0">
              <a:buNone/>
              <a:defRPr sz="1065" b="1"/>
            </a:lvl5pPr>
            <a:lvl6pPr marL="1524000" indent="0">
              <a:buNone/>
              <a:defRPr sz="1065" b="1"/>
            </a:lvl6pPr>
            <a:lvl7pPr marL="1828800" indent="0">
              <a:buNone/>
              <a:defRPr sz="1065" b="1"/>
            </a:lvl7pPr>
            <a:lvl8pPr marL="2133600" indent="0">
              <a:buNone/>
              <a:defRPr sz="1065" b="1"/>
            </a:lvl8pPr>
            <a:lvl9pPr marL="2438400" indent="0">
              <a:buNone/>
              <a:defRPr sz="1065" b="1"/>
            </a:lvl9pPr>
          </a:lstStyle>
          <a:p>
            <a:pPr lvl="0"/>
            <a:r>
              <a:rPr lang="en-US"/>
              <a:t>Click to edit Master text styles</a:t>
            </a:r>
            <a:endParaRPr lang="en-US"/>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5"/>
            </a:lvl2pPr>
            <a:lvl3pPr>
              <a:defRPr sz="1200"/>
            </a:lvl3pPr>
            <a:lvl4pPr>
              <a:defRPr sz="1065"/>
            </a:lvl4pPr>
            <a:lvl5pPr>
              <a:defRPr sz="1065"/>
            </a:lvl5pPr>
            <a:lvl6pPr>
              <a:defRPr sz="1065"/>
            </a:lvl6pPr>
            <a:lvl7pPr>
              <a:defRPr sz="1065"/>
            </a:lvl7pPr>
            <a:lvl8pPr>
              <a:defRPr sz="1065"/>
            </a:lvl8pPr>
            <a:lvl9pPr>
              <a:defRPr sz="106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00" indent="0">
              <a:buNone/>
              <a:defRPr sz="1335" b="1"/>
            </a:lvl2pPr>
            <a:lvl3pPr marL="609600" indent="0">
              <a:buNone/>
              <a:defRPr sz="1200" b="1"/>
            </a:lvl3pPr>
            <a:lvl4pPr marL="914400" indent="0">
              <a:buNone/>
              <a:defRPr sz="1065" b="1"/>
            </a:lvl4pPr>
            <a:lvl5pPr marL="1219200" indent="0">
              <a:buNone/>
              <a:defRPr sz="1065" b="1"/>
            </a:lvl5pPr>
            <a:lvl6pPr marL="1524000" indent="0">
              <a:buNone/>
              <a:defRPr sz="1065" b="1"/>
            </a:lvl6pPr>
            <a:lvl7pPr marL="1828800" indent="0">
              <a:buNone/>
              <a:defRPr sz="1065" b="1"/>
            </a:lvl7pPr>
            <a:lvl8pPr marL="2133600" indent="0">
              <a:buNone/>
              <a:defRPr sz="1065" b="1"/>
            </a:lvl8pPr>
            <a:lvl9pPr marL="2438400" indent="0">
              <a:buNone/>
              <a:defRPr sz="1065" b="1"/>
            </a:lvl9pPr>
          </a:lstStyle>
          <a:p>
            <a:pPr lvl="0"/>
            <a:r>
              <a:rPr lang="en-US"/>
              <a:t>Click to edit Master text styles</a:t>
            </a:r>
            <a:endParaRPr lang="en-US"/>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5"/>
            </a:lvl2pPr>
            <a:lvl3pPr>
              <a:defRPr sz="1200"/>
            </a:lvl3pPr>
            <a:lvl4pPr>
              <a:defRPr sz="1065"/>
            </a:lvl4pPr>
            <a:lvl5pPr>
              <a:defRPr sz="1065"/>
            </a:lvl5pPr>
            <a:lvl6pPr>
              <a:defRPr sz="1065"/>
            </a:lvl6pPr>
            <a:lvl7pPr>
              <a:defRPr sz="1065"/>
            </a:lvl7pPr>
            <a:lvl8pPr>
              <a:defRPr sz="1065"/>
            </a:lvl8pPr>
            <a:lvl9pPr>
              <a:defRPr sz="106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5" b="1"/>
            </a:lvl1pPr>
          </a:lstStyle>
          <a:p>
            <a:r>
              <a:rPr lang="en-US"/>
              <a:t>Click to edit Master title style</a:t>
            </a:r>
            <a:endParaRPr lang="en-US"/>
          </a:p>
        </p:txBody>
      </p:sp>
      <p:sp>
        <p:nvSpPr>
          <p:cNvPr id="3" name="Content Placeholder 2"/>
          <p:cNvSpPr>
            <a:spLocks noGrp="1"/>
          </p:cNvSpPr>
          <p:nvPr>
            <p:ph idx="1"/>
          </p:nvPr>
        </p:nvSpPr>
        <p:spPr>
          <a:xfrm>
            <a:off x="2383367" y="182034"/>
            <a:ext cx="3407833" cy="3902075"/>
          </a:xfrm>
        </p:spPr>
        <p:txBody>
          <a:bodyPr/>
          <a:lstStyle>
            <a:lvl1pPr>
              <a:defRPr sz="2135"/>
            </a:lvl1pPr>
            <a:lvl2pPr>
              <a:defRPr sz="1865"/>
            </a:lvl2pPr>
            <a:lvl3pPr>
              <a:defRPr sz="1600"/>
            </a:lvl3pPr>
            <a:lvl4pPr>
              <a:defRPr sz="1335"/>
            </a:lvl4pPr>
            <a:lvl5pPr>
              <a:defRPr sz="1335"/>
            </a:lvl5pPr>
            <a:lvl6pPr>
              <a:defRPr sz="1335"/>
            </a:lvl6pPr>
            <a:lvl7pPr>
              <a:defRPr sz="1335"/>
            </a:lvl7pPr>
            <a:lvl8pPr>
              <a:defRPr sz="1335"/>
            </a:lvl8pPr>
            <a:lvl9pPr>
              <a:defRPr sz="133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5"/>
            </a:lvl1pPr>
            <a:lvl2pPr marL="304800" indent="0">
              <a:buNone/>
              <a:defRPr sz="800"/>
            </a:lvl2pPr>
            <a:lvl3pPr marL="609600" indent="0">
              <a:buNone/>
              <a:defRPr sz="665"/>
            </a:lvl3pPr>
            <a:lvl4pPr marL="914400" indent="0">
              <a:buNone/>
              <a:defRPr sz="600"/>
            </a:lvl4pPr>
            <a:lvl5pPr marL="1219200" indent="0">
              <a:buNone/>
              <a:defRPr sz="600"/>
            </a:lvl5pPr>
            <a:lvl6pPr marL="1524000" indent="0">
              <a:buNone/>
              <a:defRPr sz="600"/>
            </a:lvl6pPr>
            <a:lvl7pPr marL="1828800" indent="0">
              <a:buNone/>
              <a:defRPr sz="600"/>
            </a:lvl7pPr>
            <a:lvl8pPr marL="2133600" indent="0">
              <a:buNone/>
              <a:defRPr sz="600"/>
            </a:lvl8pPr>
            <a:lvl9pPr marL="2438400" indent="0">
              <a:buNone/>
              <a:defRPr sz="6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5" b="1"/>
            </a:lvl1pPr>
          </a:lstStyle>
          <a:p>
            <a:r>
              <a:rPr lang="en-US"/>
              <a:t>Click to edit Master title style</a:t>
            </a:r>
            <a:endParaRPr lang="en-US"/>
          </a:p>
        </p:txBody>
      </p:sp>
      <p:sp>
        <p:nvSpPr>
          <p:cNvPr id="3" name="Picture Placeholder 2"/>
          <p:cNvSpPr>
            <a:spLocks noGrp="1"/>
          </p:cNvSpPr>
          <p:nvPr>
            <p:ph type="pic" idx="1"/>
          </p:nvPr>
        </p:nvSpPr>
        <p:spPr>
          <a:xfrm>
            <a:off x="1194859" y="408517"/>
            <a:ext cx="3657600" cy="2743200"/>
          </a:xfrm>
        </p:spPr>
        <p:txBody>
          <a:bodyPr/>
          <a:lstStyle>
            <a:lvl1pPr marL="0" indent="0">
              <a:buNone/>
              <a:defRPr sz="2135"/>
            </a:lvl1pPr>
            <a:lvl2pPr marL="304800" indent="0">
              <a:buNone/>
              <a:defRPr sz="1865"/>
            </a:lvl2pPr>
            <a:lvl3pPr marL="609600" indent="0">
              <a:buNone/>
              <a:defRPr sz="1600"/>
            </a:lvl3pPr>
            <a:lvl4pPr marL="914400" indent="0">
              <a:buNone/>
              <a:defRPr sz="1335"/>
            </a:lvl4pPr>
            <a:lvl5pPr marL="1219200" indent="0">
              <a:buNone/>
              <a:defRPr sz="1335"/>
            </a:lvl5pPr>
            <a:lvl6pPr marL="1524000" indent="0">
              <a:buNone/>
              <a:defRPr sz="1335"/>
            </a:lvl6pPr>
            <a:lvl7pPr marL="1828800" indent="0">
              <a:buNone/>
              <a:defRPr sz="1335"/>
            </a:lvl7pPr>
            <a:lvl8pPr marL="2133600" indent="0">
              <a:buNone/>
              <a:defRPr sz="1335"/>
            </a:lvl8pPr>
            <a:lvl9pPr marL="2438400" indent="0">
              <a:buNone/>
              <a:defRPr sz="1335"/>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5"/>
            </a:lvl1pPr>
            <a:lvl2pPr marL="304800" indent="0">
              <a:buNone/>
              <a:defRPr sz="800"/>
            </a:lvl2pPr>
            <a:lvl3pPr marL="609600" indent="0">
              <a:buNone/>
              <a:defRPr sz="665"/>
            </a:lvl3pPr>
            <a:lvl4pPr marL="914400" indent="0">
              <a:buNone/>
              <a:defRPr sz="600"/>
            </a:lvl4pPr>
            <a:lvl5pPr marL="1219200" indent="0">
              <a:buNone/>
              <a:defRPr sz="600"/>
            </a:lvl5pPr>
            <a:lvl6pPr marL="1524000" indent="0">
              <a:buNone/>
              <a:defRPr sz="600"/>
            </a:lvl6pPr>
            <a:lvl7pPr marL="1828800" indent="0">
              <a:buNone/>
              <a:defRPr sz="600"/>
            </a:lvl7pPr>
            <a:lvl8pPr marL="2133600" indent="0">
              <a:buNone/>
              <a:defRPr sz="600"/>
            </a:lvl8pPr>
            <a:lvl9pPr marL="2438400" indent="0">
              <a:buNone/>
              <a:defRPr sz="6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09600" rtl="0" eaLnBrk="1" latinLnBrk="0" hangingPunct="1">
        <a:spcBef>
          <a:spcPct val="0"/>
        </a:spcBef>
        <a:buNone/>
        <a:defRPr sz="2935" kern="1200">
          <a:solidFill>
            <a:schemeClr val="tx1"/>
          </a:solidFill>
          <a:latin typeface="+mj-lt"/>
          <a:ea typeface="+mj-ea"/>
          <a:cs typeface="+mj-cs"/>
        </a:defRPr>
      </a:lvl1pPr>
    </p:titleStyle>
    <p:bodyStyle>
      <a:lvl1pPr marL="228600" indent="-228600" algn="l" defTabSz="609600" rtl="0" eaLnBrk="1" latinLnBrk="0" hangingPunct="1">
        <a:spcBef>
          <a:spcPct val="20000"/>
        </a:spcBef>
        <a:buFont typeface="Arial" panose="020B0604020202020204" pitchFamily="34" charset="0"/>
        <a:buChar char="•"/>
        <a:defRPr sz="2135" kern="1200">
          <a:solidFill>
            <a:schemeClr val="tx1"/>
          </a:solidFill>
          <a:latin typeface="+mn-lt"/>
          <a:ea typeface="+mn-ea"/>
          <a:cs typeface="+mn-cs"/>
        </a:defRPr>
      </a:lvl1pPr>
      <a:lvl2pPr marL="495300" indent="-190500" algn="l" defTabSz="609600" rtl="0" eaLnBrk="1" latinLnBrk="0" hangingPunct="1">
        <a:spcBef>
          <a:spcPct val="20000"/>
        </a:spcBef>
        <a:buFont typeface="Arial" panose="020B0604020202020204" pitchFamily="34" charset="0"/>
        <a:buChar char="–"/>
        <a:defRPr sz="1865" kern="1200">
          <a:solidFill>
            <a:schemeClr val="tx1"/>
          </a:solidFill>
          <a:latin typeface="+mn-lt"/>
          <a:ea typeface="+mn-ea"/>
          <a:cs typeface="+mn-cs"/>
        </a:defRPr>
      </a:lvl2pPr>
      <a:lvl3pPr marL="762000" indent="-152400" algn="l" defTabSz="6096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3pPr>
      <a:lvl4pPr marL="1066800" indent="-152400" algn="l" defTabSz="609600" rtl="0" eaLnBrk="1" latinLnBrk="0" hangingPunct="1">
        <a:spcBef>
          <a:spcPct val="20000"/>
        </a:spcBef>
        <a:buFont typeface="Arial" panose="020B0604020202020204" pitchFamily="34" charset="0"/>
        <a:buChar char="–"/>
        <a:defRPr sz="1335" kern="1200">
          <a:solidFill>
            <a:schemeClr val="tx1"/>
          </a:solidFill>
          <a:latin typeface="+mn-lt"/>
          <a:ea typeface="+mn-ea"/>
          <a:cs typeface="+mn-cs"/>
        </a:defRPr>
      </a:lvl4pPr>
      <a:lvl5pPr marL="1371600" indent="-152400" algn="l" defTabSz="609600" rtl="0" eaLnBrk="1" latinLnBrk="0" hangingPunct="1">
        <a:spcBef>
          <a:spcPct val="20000"/>
        </a:spcBef>
        <a:buFont typeface="Arial" panose="020B0604020202020204" pitchFamily="34" charset="0"/>
        <a:buChar char="»"/>
        <a:defRPr sz="1335" kern="1200">
          <a:solidFill>
            <a:schemeClr val="tx1"/>
          </a:solidFill>
          <a:latin typeface="+mn-lt"/>
          <a:ea typeface="+mn-ea"/>
          <a:cs typeface="+mn-cs"/>
        </a:defRPr>
      </a:lvl5pPr>
      <a:lvl6pPr marL="1676400" indent="-152400" algn="l" defTabSz="609600" rtl="0" eaLnBrk="1" latinLnBrk="0" hangingPunct="1">
        <a:spcBef>
          <a:spcPct val="20000"/>
        </a:spcBef>
        <a:buFont typeface="Arial" panose="020B0604020202020204" pitchFamily="34" charset="0"/>
        <a:buChar char="•"/>
        <a:defRPr sz="1335" kern="1200">
          <a:solidFill>
            <a:schemeClr val="tx1"/>
          </a:solidFill>
          <a:latin typeface="+mn-lt"/>
          <a:ea typeface="+mn-ea"/>
          <a:cs typeface="+mn-cs"/>
        </a:defRPr>
      </a:lvl6pPr>
      <a:lvl7pPr marL="1981200" indent="-152400" algn="l" defTabSz="609600" rtl="0" eaLnBrk="1" latinLnBrk="0" hangingPunct="1">
        <a:spcBef>
          <a:spcPct val="20000"/>
        </a:spcBef>
        <a:buFont typeface="Arial" panose="020B0604020202020204" pitchFamily="34" charset="0"/>
        <a:buChar char="•"/>
        <a:defRPr sz="1335" kern="1200">
          <a:solidFill>
            <a:schemeClr val="tx1"/>
          </a:solidFill>
          <a:latin typeface="+mn-lt"/>
          <a:ea typeface="+mn-ea"/>
          <a:cs typeface="+mn-cs"/>
        </a:defRPr>
      </a:lvl7pPr>
      <a:lvl8pPr marL="2286000" indent="-152400" algn="l" defTabSz="609600" rtl="0" eaLnBrk="1" latinLnBrk="0" hangingPunct="1">
        <a:spcBef>
          <a:spcPct val="20000"/>
        </a:spcBef>
        <a:buFont typeface="Arial" panose="020B0604020202020204" pitchFamily="34" charset="0"/>
        <a:buChar char="•"/>
        <a:defRPr sz="1335" kern="1200">
          <a:solidFill>
            <a:schemeClr val="tx1"/>
          </a:solidFill>
          <a:latin typeface="+mn-lt"/>
          <a:ea typeface="+mn-ea"/>
          <a:cs typeface="+mn-cs"/>
        </a:defRPr>
      </a:lvl8pPr>
      <a:lvl9pPr marL="2590800" indent="-152400" algn="l" defTabSz="609600" rtl="0" eaLnBrk="1" latinLnBrk="0" hangingPunct="1">
        <a:spcBef>
          <a:spcPct val="20000"/>
        </a:spcBef>
        <a:buFont typeface="Arial" panose="020B0604020202020204" pitchFamily="34" charset="0"/>
        <a:buChar char="•"/>
        <a:defRPr sz="1335" kern="1200">
          <a:solidFill>
            <a:schemeClr val="tx1"/>
          </a:solidFill>
          <a:latin typeface="+mn-lt"/>
          <a:ea typeface="+mn-ea"/>
          <a:cs typeface="+mn-cs"/>
        </a:defRPr>
      </a:lvl9pPr>
    </p:bodyStyle>
    <p:other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20.svg"/><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sv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sv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sv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20.svg"/><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E7E5"/>
        </a:solidFill>
        <a:effectLst/>
      </p:bgPr>
    </p:bg>
    <p:spTree>
      <p:nvGrpSpPr>
        <p:cNvPr id="1" name=""/>
        <p:cNvGrpSpPr/>
        <p:nvPr/>
      </p:nvGrpSpPr>
      <p:grpSpPr>
        <a:xfrm>
          <a:off x="0" y="0"/>
          <a:ext cx="0" cy="0"/>
          <a:chOff x="0" y="0"/>
          <a:chExt cx="0" cy="0"/>
        </a:xfrm>
      </p:grpSpPr>
      <p:sp>
        <p:nvSpPr>
          <p:cNvPr id="2" name="Freeform 2"/>
          <p:cNvSpPr/>
          <p:nvPr/>
        </p:nvSpPr>
        <p:spPr>
          <a:xfrm>
            <a:off x="6096000" y="1122288"/>
            <a:ext cx="5410200" cy="4613425"/>
          </a:xfrm>
          <a:custGeom>
            <a:avLst/>
            <a:gdLst/>
            <a:ahLst/>
            <a:cxnLst/>
            <a:rect l="l" t="t" r="r" b="b"/>
            <a:pathLst>
              <a:path w="8115300" h="6920138">
                <a:moveTo>
                  <a:pt x="0" y="0"/>
                </a:moveTo>
                <a:lnTo>
                  <a:pt x="8115300" y="0"/>
                </a:lnTo>
                <a:lnTo>
                  <a:pt x="8115300" y="6920138"/>
                </a:lnTo>
                <a:lnTo>
                  <a:pt x="0" y="692013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txBody>
          <a:bodyPr/>
          <a:lstStyle/>
          <a:p>
            <a:pPr defTabSz="609600"/>
            <a:endParaRPr lang="zh-CN" altLang="en-US" sz="1200">
              <a:solidFill>
                <a:prstClr val="black"/>
              </a:solidFill>
              <a:latin typeface="Calibri"/>
              <a:ea typeface="宋体" pitchFamily="2" charset="-122"/>
            </a:endParaRPr>
          </a:p>
        </p:txBody>
      </p:sp>
      <p:grpSp>
        <p:nvGrpSpPr>
          <p:cNvPr id="3" name="Group 3"/>
          <p:cNvGrpSpPr/>
          <p:nvPr/>
        </p:nvGrpSpPr>
        <p:grpSpPr>
          <a:xfrm>
            <a:off x="372979" y="488625"/>
            <a:ext cx="5420076" cy="5247088"/>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923838"/>
            </a:solidFill>
          </p:spPr>
          <p:txBody>
            <a:bodyPr/>
            <a:lstStyle/>
            <a:p>
              <a:pPr defTabSz="609600"/>
              <a:endParaRPr lang="zh-CN" altLang="en-US" sz="1200">
                <a:solidFill>
                  <a:prstClr val="black"/>
                </a:solidFill>
                <a:latin typeface="Calibri"/>
                <a:ea typeface="宋体" pitchFamily="2" charset="-122"/>
              </a:endParaRPr>
            </a:p>
          </p:txBody>
        </p:sp>
      </p:grpSp>
      <p:sp>
        <p:nvSpPr>
          <p:cNvPr id="5" name="TextBox 5"/>
          <p:cNvSpPr txBox="1"/>
          <p:nvPr/>
        </p:nvSpPr>
        <p:spPr>
          <a:xfrm>
            <a:off x="685786" y="1759946"/>
            <a:ext cx="4786413" cy="586740"/>
          </a:xfrm>
          <a:prstGeom prst="rect">
            <a:avLst/>
          </a:prstGeom>
        </p:spPr>
        <p:txBody>
          <a:bodyPr lIns="0" tIns="0" rIns="0" bIns="0" rtlCol="0" anchor="t">
            <a:spAutoFit/>
          </a:bodyPr>
          <a:lstStyle/>
          <a:p>
            <a:pPr algn="ctr" defTabSz="609600">
              <a:lnSpc>
                <a:spcPts val="4580"/>
              </a:lnSpc>
            </a:pPr>
            <a:r>
              <a:rPr lang="en-US" sz="4400" b="1" spc="65">
                <a:solidFill>
                  <a:srgbClr val="FFFFFF"/>
                </a:solidFill>
                <a:latin typeface="Sinhala Sangam MN Bold" panose="00000500000000000000" charset="0"/>
                <a:cs typeface="Sinhala Sangam MN Bold" panose="00000500000000000000" charset="0"/>
              </a:rPr>
              <a:t>Trading at close</a:t>
            </a:r>
            <a:endParaRPr lang="en-US" sz="4400" b="1" spc="65">
              <a:solidFill>
                <a:srgbClr val="FFFFFF"/>
              </a:solidFill>
              <a:latin typeface="Sinhala Sangam MN Bold" panose="00000500000000000000" charset="0"/>
              <a:cs typeface="Sinhala Sangam MN Bold" panose="00000500000000000000" charset="0"/>
            </a:endParaRPr>
          </a:p>
        </p:txBody>
      </p:sp>
      <p:grpSp>
        <p:nvGrpSpPr>
          <p:cNvPr id="11" name="组合 10"/>
          <p:cNvGrpSpPr/>
          <p:nvPr/>
        </p:nvGrpSpPr>
        <p:grpSpPr>
          <a:xfrm>
            <a:off x="1635168" y="3589638"/>
            <a:ext cx="3170712" cy="553720"/>
            <a:chOff x="1510145" y="2969145"/>
            <a:chExt cx="3170712" cy="553720"/>
          </a:xfrm>
        </p:grpSpPr>
        <p:sp>
          <p:nvSpPr>
            <p:cNvPr id="9" name="TextBox 5"/>
            <p:cNvSpPr txBox="1"/>
            <p:nvPr/>
          </p:nvSpPr>
          <p:spPr>
            <a:xfrm>
              <a:off x="1510145" y="2969145"/>
              <a:ext cx="1690255" cy="553720"/>
            </a:xfrm>
            <a:prstGeom prst="rect">
              <a:avLst/>
            </a:prstGeom>
          </p:spPr>
          <p:txBody>
            <a:bodyPr wrap="square" lIns="0" tIns="0" rIns="0" bIns="0" rtlCol="0" anchor="t">
              <a:spAutoFit/>
            </a:bodyPr>
            <a:lstStyle/>
            <a:p>
              <a:pPr algn="just" defTabSz="609600"/>
              <a:r>
                <a:rPr lang="en-US" spc="65">
                  <a:solidFill>
                    <a:srgbClr val="FFFFFF"/>
                  </a:solidFill>
                  <a:latin typeface="Times New Roman" panose="02020603050405020304"/>
                  <a:cs typeface="Times New Roman" panose="02020603050405020304"/>
                </a:rPr>
                <a:t>CHEN M</a:t>
              </a:r>
              <a:r>
                <a:rPr lang="en-US" spc="65">
                  <a:solidFill>
                    <a:srgbClr val="FFFFFF"/>
                  </a:solidFill>
                  <a:latin typeface="Times New Roman" panose="02020603050405020304"/>
                  <a:cs typeface="Times New Roman" panose="02020603050405020304"/>
                </a:rPr>
                <a:t>eng</a:t>
              </a:r>
              <a:endParaRPr lang="en-US" spc="65">
                <a:solidFill>
                  <a:srgbClr val="FFFFFF"/>
                </a:solidFill>
                <a:latin typeface="Times New Roman" panose="02020603050405020304"/>
                <a:cs typeface="Times New Roman" panose="02020603050405020304"/>
              </a:endParaRPr>
            </a:p>
            <a:p>
              <a:pPr algn="just" defTabSz="609600"/>
              <a:r>
                <a:rPr lang="en-US" spc="65">
                  <a:solidFill>
                    <a:srgbClr val="FFFFFF"/>
                  </a:solidFill>
                  <a:latin typeface="Times New Roman" panose="02020603050405020304"/>
                  <a:cs typeface="Times New Roman" panose="02020603050405020304"/>
                </a:rPr>
                <a:t>LIANG T</a:t>
              </a:r>
              <a:r>
                <a:rPr lang="en-US" spc="65">
                  <a:solidFill>
                    <a:srgbClr val="FFFFFF"/>
                  </a:solidFill>
                  <a:latin typeface="Times New Roman" panose="02020603050405020304"/>
                  <a:cs typeface="Times New Roman" panose="02020603050405020304"/>
                </a:rPr>
                <a:t>ianyi</a:t>
              </a:r>
              <a:endParaRPr lang="en-US" spc="65">
                <a:solidFill>
                  <a:srgbClr val="FFFFFF"/>
                </a:solidFill>
                <a:latin typeface="Times New Roman" panose="02020603050405020304"/>
                <a:cs typeface="Times New Roman" panose="02020603050405020304"/>
              </a:endParaRPr>
            </a:p>
          </p:txBody>
        </p:sp>
        <p:sp>
          <p:nvSpPr>
            <p:cNvPr id="10" name="TextBox 5"/>
            <p:cNvSpPr txBox="1"/>
            <p:nvPr/>
          </p:nvSpPr>
          <p:spPr>
            <a:xfrm>
              <a:off x="3079006" y="2969145"/>
              <a:ext cx="1601851" cy="553720"/>
            </a:xfrm>
            <a:prstGeom prst="rect">
              <a:avLst/>
            </a:prstGeom>
          </p:spPr>
          <p:txBody>
            <a:bodyPr wrap="square" lIns="0" tIns="0" rIns="0" bIns="0" rtlCol="0" anchor="t">
              <a:spAutoFit/>
            </a:bodyPr>
            <a:lstStyle/>
            <a:p>
              <a:pPr algn="ctr" defTabSz="609600"/>
              <a:r>
                <a:rPr lang="en-US" spc="65">
                  <a:solidFill>
                    <a:srgbClr val="FFFFFF"/>
                  </a:solidFill>
                  <a:latin typeface="Times New Roman" panose="02020603050405020304"/>
                  <a:cs typeface="Times New Roman" panose="02020603050405020304"/>
                </a:rPr>
                <a:t>58340501</a:t>
              </a:r>
              <a:endParaRPr lang="en-US" spc="65">
                <a:solidFill>
                  <a:srgbClr val="FFFFFF"/>
                </a:solidFill>
                <a:latin typeface="Times New Roman" panose="02020603050405020304"/>
                <a:cs typeface="Times New Roman" panose="02020603050405020304"/>
              </a:endParaRPr>
            </a:p>
            <a:p>
              <a:pPr algn="ctr" defTabSz="609600"/>
              <a:r>
                <a:rPr lang="en-US" spc="65">
                  <a:solidFill>
                    <a:srgbClr val="FFFFFF"/>
                  </a:solidFill>
                  <a:latin typeface="Times New Roman" panose="02020603050405020304"/>
                  <a:cs typeface="Times New Roman" panose="02020603050405020304"/>
                </a:rPr>
                <a:t>58276105</a:t>
              </a:r>
              <a:endParaRPr lang="en-US" spc="65">
                <a:solidFill>
                  <a:srgbClr val="FFFFFF"/>
                </a:solidFill>
                <a:latin typeface="Times New Roman" panose="02020603050405020304"/>
                <a:cs typeface="Times New Roman" panose="02020603050405020304"/>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8E7E5"/>
        </a:solidFill>
        <a:effectLst/>
      </p:bgPr>
    </p:bg>
    <p:spTree>
      <p:nvGrpSpPr>
        <p:cNvPr id="1" name=""/>
        <p:cNvGrpSpPr/>
        <p:nvPr/>
      </p:nvGrpSpPr>
      <p:grpSpPr>
        <a:xfrm>
          <a:off x="0" y="0"/>
          <a:ext cx="0" cy="0"/>
          <a:chOff x="0" y="0"/>
          <a:chExt cx="0" cy="0"/>
        </a:xfrm>
      </p:grpSpPr>
      <p:sp>
        <p:nvSpPr>
          <p:cNvPr id="14" name="TextBox 14"/>
          <p:cNvSpPr txBox="1"/>
          <p:nvPr/>
        </p:nvSpPr>
        <p:spPr>
          <a:xfrm>
            <a:off x="8227133" y="50282"/>
            <a:ext cx="3828327" cy="681990"/>
          </a:xfrm>
          <a:prstGeom prst="rect">
            <a:avLst/>
          </a:prstGeom>
        </p:spPr>
        <p:txBody>
          <a:bodyPr wrap="square" lIns="0" tIns="0" rIns="0" bIns="0" rtlCol="0" anchor="t">
            <a:spAutoFit/>
          </a:bodyPr>
          <a:lstStyle/>
          <a:p>
            <a:pPr algn="ctr" defTabSz="609600">
              <a:lnSpc>
                <a:spcPts val="5320"/>
              </a:lnSpc>
            </a:pPr>
            <a:r>
              <a:rPr lang="en-US" altLang="zh-CN" sz="2800" spc="-95">
                <a:latin typeface="Times New Roman" panose="02020603050405020304"/>
                <a:ea typeface="宋体"/>
                <a:cs typeface="Times New Roman" panose="02020603050405020304"/>
              </a:rPr>
              <a:t>LightGBM</a:t>
            </a:r>
            <a:endParaRPr lang="en-US" altLang="zh-CN" sz="2800" spc="-95">
              <a:latin typeface="Times New Roman" panose="02020603050405020304"/>
              <a:ea typeface="宋体"/>
              <a:cs typeface="Times New Roman" panose="02020603050405020304"/>
            </a:endParaRPr>
          </a:p>
        </p:txBody>
      </p:sp>
      <p:sp>
        <p:nvSpPr>
          <p:cNvPr id="16" name="矩形 15"/>
          <p:cNvSpPr/>
          <p:nvPr/>
        </p:nvSpPr>
        <p:spPr>
          <a:xfrm>
            <a:off x="11582400" y="5854700"/>
            <a:ext cx="609600" cy="406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lumMod val="50000"/>
                  </a:schemeClr>
                </a:solidFill>
              </a:rPr>
              <a:t>3</a:t>
            </a:r>
            <a:endParaRPr lang="zh-CN" altLang="en-US">
              <a:solidFill>
                <a:schemeClr val="bg1">
                  <a:lumMod val="50000"/>
                </a:schemeClr>
              </a:solidFill>
            </a:endParaRPr>
          </a:p>
        </p:txBody>
      </p:sp>
      <p:sp>
        <p:nvSpPr>
          <p:cNvPr id="3" name="TextBox 14"/>
          <p:cNvSpPr txBox="1"/>
          <p:nvPr/>
        </p:nvSpPr>
        <p:spPr>
          <a:xfrm>
            <a:off x="103505" y="164465"/>
            <a:ext cx="4197350" cy="464820"/>
          </a:xfrm>
          <a:prstGeom prst="rect">
            <a:avLst/>
          </a:prstGeom>
        </p:spPr>
        <p:txBody>
          <a:bodyPr wrap="square" lIns="0" tIns="0" rIns="0" bIns="0" rtlCol="0" anchor="t">
            <a:noAutofit/>
          </a:bodyPr>
          <a:lstStyle/>
          <a:p>
            <a:pPr algn="ctr" defTabSz="609600">
              <a:lnSpc>
                <a:spcPts val="5320"/>
              </a:lnSpc>
            </a:pPr>
            <a:r>
              <a:rPr lang="en-US" altLang="zh-CN" sz="3800" b="1" spc="-95">
                <a:latin typeface="Times New Roman" panose="02020603050405020304"/>
                <a:ea typeface="宋体"/>
                <a:cs typeface="Times New Roman" panose="02020603050405020304"/>
                <a:sym typeface="+mn-ea"/>
              </a:rPr>
              <a:t>Model Training</a:t>
            </a:r>
            <a:endParaRPr lang="en-US" sz="3800" b="1" spc="-95">
              <a:latin typeface="Times New Roman Bold" panose="02020603050405020304" charset="0"/>
              <a:ea typeface="宋体"/>
              <a:cs typeface="Times New Roman Bold" panose="02020603050405020304" charset="0"/>
            </a:endParaRPr>
          </a:p>
        </p:txBody>
      </p:sp>
      <p:sp>
        <p:nvSpPr>
          <p:cNvPr id="5" name="TextBox 6"/>
          <p:cNvSpPr txBox="1"/>
          <p:nvPr/>
        </p:nvSpPr>
        <p:spPr>
          <a:xfrm>
            <a:off x="269552" y="2140565"/>
            <a:ext cx="3867219" cy="233680"/>
          </a:xfrm>
          <a:prstGeom prst="rect">
            <a:avLst/>
          </a:prstGeom>
        </p:spPr>
        <p:txBody>
          <a:bodyPr wrap="square" lIns="0" tIns="0" rIns="0" bIns="0" rtlCol="0" anchor="t">
            <a:spAutoFit/>
          </a:bodyPr>
          <a:p>
            <a:pPr marL="285750" marR="0" lvl="0" indent="-285750" algn="just" defTabSz="609600" rtl="0" eaLnBrk="1" fontAlgn="auto" latinLnBrk="0" hangingPunct="1">
              <a:lnSpc>
                <a:spcPts val="1825"/>
              </a:lnSpc>
              <a:spcBef>
                <a:spcPts val="0"/>
              </a:spcBef>
              <a:spcAft>
                <a:spcPts val="0"/>
              </a:spcAft>
              <a:buClrTx/>
              <a:buSzTx/>
              <a:buFont typeface="Wingdings" panose="05000000000000000000" charset="0"/>
              <a:buChar char=""/>
              <a:defRPr/>
            </a:pPr>
            <a:r>
              <a:rPr lang="zh-CN" altLang="en-US" b="1">
                <a:sym typeface="+mn-ea"/>
              </a:rPr>
              <a:t>Feature Engineering</a:t>
            </a:r>
            <a:r>
              <a:rPr lang="en-US" altLang="zh-CN" b="1">
                <a:sym typeface="+mn-ea"/>
              </a:rPr>
              <a:t>:</a:t>
            </a:r>
            <a:endParaRPr lang="en-US" altLang="zh-CN" b="1">
              <a:sym typeface="+mn-ea"/>
            </a:endParaRPr>
          </a:p>
        </p:txBody>
      </p:sp>
      <p:grpSp>
        <p:nvGrpSpPr>
          <p:cNvPr id="10" name="组合 9"/>
          <p:cNvGrpSpPr/>
          <p:nvPr/>
        </p:nvGrpSpPr>
        <p:grpSpPr>
          <a:xfrm>
            <a:off x="137795" y="2630805"/>
            <a:ext cx="6278245" cy="904875"/>
            <a:chOff x="216" y="2867"/>
            <a:chExt cx="17532" cy="732"/>
          </a:xfrm>
        </p:grpSpPr>
        <p:sp>
          <p:nvSpPr>
            <p:cNvPr id="11" name="矩形: 圆角 14"/>
            <p:cNvSpPr/>
            <p:nvPr/>
          </p:nvSpPr>
          <p:spPr>
            <a:xfrm>
              <a:off x="216" y="2867"/>
              <a:ext cx="17375" cy="732"/>
            </a:xfrm>
            <a:prstGeom prst="roundRect">
              <a:avLst/>
            </a:prstGeom>
            <a:noFill/>
            <a:ln w="9525">
              <a:solidFill>
                <a:srgbClr val="923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373" y="2867"/>
              <a:ext cx="17375" cy="522"/>
            </a:xfrm>
            <a:prstGeom prst="rect">
              <a:avLst/>
            </a:prstGeom>
            <a:noFill/>
          </p:spPr>
          <p:txBody>
            <a:bodyPr wrap="square" rtlCol="0">
              <a:spAutoFit/>
            </a:bodyPr>
            <a:p>
              <a:r>
                <a:rPr b="1"/>
                <a:t>New Features: </a:t>
              </a:r>
              <a:r>
                <a:t>Introduced features like 'imbalance_ratio', 'imbl_size1', and 'imbl_size2'.</a:t>
              </a:r>
            </a:p>
          </p:txBody>
        </p:sp>
      </p:grpSp>
      <p:sp>
        <p:nvSpPr>
          <p:cNvPr id="18" name="TextBox 6"/>
          <p:cNvSpPr txBox="1"/>
          <p:nvPr/>
        </p:nvSpPr>
        <p:spPr>
          <a:xfrm>
            <a:off x="237490" y="3806825"/>
            <a:ext cx="5432425" cy="233680"/>
          </a:xfrm>
          <a:prstGeom prst="rect">
            <a:avLst/>
          </a:prstGeom>
        </p:spPr>
        <p:txBody>
          <a:bodyPr wrap="square" lIns="0" tIns="0" rIns="0" bIns="0" rtlCol="0" anchor="t">
            <a:spAutoFit/>
          </a:bodyPr>
          <a:p>
            <a:pPr marL="285750" marR="0" lvl="0" indent="-285750" algn="l" defTabSz="609600" rtl="0" eaLnBrk="1" fontAlgn="auto" latinLnBrk="0" hangingPunct="1">
              <a:lnSpc>
                <a:spcPts val="1825"/>
              </a:lnSpc>
              <a:spcBef>
                <a:spcPts val="0"/>
              </a:spcBef>
              <a:spcAft>
                <a:spcPts val="0"/>
              </a:spcAft>
              <a:buClrTx/>
              <a:buSzTx/>
              <a:buFont typeface="Wingdings" panose="05000000000000000000" charset="0"/>
              <a:buChar char=""/>
              <a:defRPr/>
            </a:pPr>
            <a:r>
              <a:rPr lang="zh-CN" altLang="en-US" b="1">
                <a:sym typeface="+mn-ea"/>
              </a:rPr>
              <a:t>Model Implementation with LightGBM:</a:t>
            </a:r>
            <a:endParaRPr lang="zh-CN" altLang="en-US" b="1">
              <a:sym typeface="+mn-ea"/>
            </a:endParaRPr>
          </a:p>
        </p:txBody>
      </p:sp>
      <p:grpSp>
        <p:nvGrpSpPr>
          <p:cNvPr id="19" name="组合 18"/>
          <p:cNvGrpSpPr/>
          <p:nvPr/>
        </p:nvGrpSpPr>
        <p:grpSpPr>
          <a:xfrm>
            <a:off x="137795" y="4269105"/>
            <a:ext cx="6278245" cy="2080260"/>
            <a:chOff x="216" y="2867"/>
            <a:chExt cx="17375" cy="1889"/>
          </a:xfrm>
        </p:grpSpPr>
        <p:sp>
          <p:nvSpPr>
            <p:cNvPr id="20" name="矩形: 圆角 14"/>
            <p:cNvSpPr/>
            <p:nvPr/>
          </p:nvSpPr>
          <p:spPr>
            <a:xfrm>
              <a:off x="216" y="2867"/>
              <a:ext cx="17375" cy="1889"/>
            </a:xfrm>
            <a:prstGeom prst="roundRect">
              <a:avLst/>
            </a:prstGeom>
            <a:noFill/>
            <a:ln w="9525">
              <a:solidFill>
                <a:srgbClr val="923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372" y="2867"/>
              <a:ext cx="16765" cy="1889"/>
            </a:xfrm>
            <a:prstGeom prst="rect">
              <a:avLst/>
            </a:prstGeom>
            <a:noFill/>
          </p:spPr>
          <p:txBody>
            <a:bodyPr wrap="square" rtlCol="0">
              <a:noAutofit/>
            </a:bodyPr>
            <a:p>
              <a:pPr marL="285750" indent="-285750">
                <a:buFont typeface="Arial" panose="020B0604020202020204" pitchFamily="34" charset="0"/>
                <a:buChar char="•"/>
              </a:pPr>
              <a:r>
                <a:rPr b="1"/>
                <a:t>Model Optimization: </a:t>
              </a:r>
              <a:r>
                <a:t>Utilized grid search for optimal parameter selection. </a:t>
              </a:r>
              <a:r>
                <a:rPr i="1"/>
                <a:t>Due to limited computing resources, parameter tuning was performed </a:t>
              </a:r>
              <a:r>
                <a:rPr b="1" i="1"/>
                <a:t>locally</a:t>
              </a:r>
              <a:r>
                <a:rPr i="1"/>
                <a:t> for efficiency.</a:t>
              </a:r>
              <a:endParaRPr i="1"/>
            </a:p>
            <a:p>
              <a:pPr marL="285750" indent="-285750">
                <a:buFont typeface="Arial" panose="020B0604020202020204" pitchFamily="34" charset="0"/>
                <a:buChar char="•"/>
              </a:pPr>
              <a:r>
                <a:rPr b="1"/>
                <a:t>Selected Parameters:</a:t>
              </a:r>
              <a:r>
                <a:t> The best set of parameters, including 'num_leaves', 'learning_rate', etc., was chosen (refer to</a:t>
              </a:r>
              <a:r>
                <a:rPr lang="en-US"/>
                <a:t> picture</a:t>
              </a:r>
              <a:r>
                <a:t> for details).</a:t>
              </a:r>
            </a:p>
          </p:txBody>
        </p:sp>
      </p:grpSp>
      <p:sp>
        <p:nvSpPr>
          <p:cNvPr id="2" name="文本框 1"/>
          <p:cNvSpPr txBox="1"/>
          <p:nvPr/>
        </p:nvSpPr>
        <p:spPr>
          <a:xfrm>
            <a:off x="296545" y="1135380"/>
            <a:ext cx="11417300" cy="922020"/>
          </a:xfrm>
          <a:prstGeom prst="rect">
            <a:avLst/>
          </a:prstGeom>
          <a:noFill/>
        </p:spPr>
        <p:txBody>
          <a:bodyPr wrap="square" rtlCol="0">
            <a:spAutoFit/>
          </a:bodyPr>
          <a:p>
            <a:r>
              <a:rPr lang="zh-CN" altLang="en-US"/>
              <a:t>Given certain limitations observed in the logistic regression model's predictions</a:t>
            </a:r>
            <a:endParaRPr lang="zh-CN" altLang="en-US"/>
          </a:p>
          <a:p>
            <a:r>
              <a:rPr lang="zh-CN" altLang="en-US" b="1"/>
              <a:t>LightGBM</a:t>
            </a:r>
            <a:r>
              <a:rPr lang="en-US" altLang="zh-CN" b="1"/>
              <a:t>:</a:t>
            </a:r>
            <a:r>
              <a:rPr lang="en-US" altLang="zh-CN"/>
              <a:t>good at</a:t>
            </a:r>
            <a:r>
              <a:rPr lang="en-US" altLang="zh-CN" b="1"/>
              <a:t> </a:t>
            </a:r>
            <a:r>
              <a:rPr lang="zh-CN" altLang="en-US"/>
              <a:t>handling</a:t>
            </a:r>
            <a:r>
              <a:rPr lang="zh-CN" altLang="en-US" b="1"/>
              <a:t> large-scale data</a:t>
            </a:r>
            <a:r>
              <a:rPr lang="zh-CN" altLang="en-US"/>
              <a:t>, effectively </a:t>
            </a:r>
            <a:r>
              <a:rPr lang="zh-CN" altLang="en-US" b="1"/>
              <a:t>capturing non-linear relationships</a:t>
            </a:r>
            <a:r>
              <a:rPr lang="zh-CN" altLang="en-US"/>
              <a:t>, and rapid </a:t>
            </a:r>
            <a:r>
              <a:rPr lang="zh-CN" altLang="en-US" b="1"/>
              <a:t>learning capabilities</a:t>
            </a:r>
            <a:r>
              <a:rPr lang="zh-CN" altLang="en-US"/>
              <a:t>, making it more apt for complex financial market forecasting</a:t>
            </a:r>
            <a:endParaRPr lang="zh-CN" altLang="en-US"/>
          </a:p>
        </p:txBody>
      </p:sp>
      <p:pic>
        <p:nvPicPr>
          <p:cNvPr id="6" name="图片 5" descr="attachment1"/>
          <p:cNvPicPr>
            <a:picLocks noChangeAspect="1"/>
          </p:cNvPicPr>
          <p:nvPr/>
        </p:nvPicPr>
        <p:blipFill>
          <a:blip r:embed="rId1"/>
          <a:srcRect l="6339" r="37089" b="7247"/>
          <a:stretch>
            <a:fillRect/>
          </a:stretch>
        </p:blipFill>
        <p:spPr>
          <a:xfrm>
            <a:off x="7019290" y="2284730"/>
            <a:ext cx="4563110" cy="4064635"/>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8E7E5"/>
        </a:solidFill>
        <a:effectLst/>
      </p:bgPr>
    </p:bg>
    <p:spTree>
      <p:nvGrpSpPr>
        <p:cNvPr id="1" name=""/>
        <p:cNvGrpSpPr/>
        <p:nvPr/>
      </p:nvGrpSpPr>
      <p:grpSpPr>
        <a:xfrm>
          <a:off x="0" y="0"/>
          <a:ext cx="0" cy="0"/>
          <a:chOff x="0" y="0"/>
          <a:chExt cx="0" cy="0"/>
        </a:xfrm>
      </p:grpSpPr>
      <p:sp>
        <p:nvSpPr>
          <p:cNvPr id="14" name="TextBox 14"/>
          <p:cNvSpPr txBox="1"/>
          <p:nvPr/>
        </p:nvSpPr>
        <p:spPr>
          <a:xfrm>
            <a:off x="355673" y="281422"/>
            <a:ext cx="3828327" cy="681990"/>
          </a:xfrm>
          <a:prstGeom prst="rect">
            <a:avLst/>
          </a:prstGeom>
        </p:spPr>
        <p:txBody>
          <a:bodyPr wrap="square" lIns="0" tIns="0" rIns="0" bIns="0" rtlCol="0" anchor="t">
            <a:spAutoFit/>
          </a:bodyPr>
          <a:lstStyle/>
          <a:p>
            <a:pPr algn="ctr" defTabSz="609600">
              <a:lnSpc>
                <a:spcPts val="5320"/>
              </a:lnSpc>
            </a:pPr>
            <a:r>
              <a:rPr lang="en-US" altLang="zh-CN" sz="3800" b="1" spc="-95">
                <a:latin typeface="Times New Roman" panose="02020603050405020304"/>
                <a:ea typeface="宋体"/>
                <a:cs typeface="Times New Roman" panose="02020603050405020304"/>
              </a:rPr>
              <a:t>Results Analysis</a:t>
            </a:r>
            <a:endParaRPr lang="en-US" altLang="zh-CN" sz="3800" b="1" spc="-95">
              <a:latin typeface="Times New Roman" panose="02020603050405020304"/>
              <a:ea typeface="宋体"/>
              <a:cs typeface="Times New Roman" panose="02020603050405020304"/>
            </a:endParaRPr>
          </a:p>
        </p:txBody>
      </p:sp>
      <p:sp>
        <p:nvSpPr>
          <p:cNvPr id="2" name="文本框 1"/>
          <p:cNvSpPr txBox="1"/>
          <p:nvPr/>
        </p:nvSpPr>
        <p:spPr>
          <a:xfrm>
            <a:off x="355600" y="5723890"/>
            <a:ext cx="5310505" cy="1076325"/>
          </a:xfrm>
          <a:prstGeom prst="rect">
            <a:avLst/>
          </a:prstGeom>
          <a:noFill/>
        </p:spPr>
        <p:txBody>
          <a:bodyPr wrap="square" rtlCol="0">
            <a:spAutoFit/>
          </a:bodyPr>
          <a:p>
            <a:pPr marL="285750" indent="-285750">
              <a:buFont typeface="Wingdings" panose="05000000000000000000" charset="0"/>
              <a:buChar char=""/>
            </a:pPr>
            <a:r>
              <a:rPr lang="zh-CN" altLang="en-US" sz="1600"/>
              <a:t>Compared with linear regression model, it shows that the prediction </a:t>
            </a:r>
            <a:r>
              <a:rPr lang="zh-CN" altLang="en-US" sz="1600" b="1"/>
              <a:t>accuracy is better.</a:t>
            </a:r>
            <a:endParaRPr lang="zh-CN" altLang="en-US" sz="1600" b="1"/>
          </a:p>
          <a:p>
            <a:pPr marL="285750" indent="-285750">
              <a:buFont typeface="Wingdings" panose="05000000000000000000" charset="0"/>
              <a:buChar char=""/>
            </a:pPr>
            <a:r>
              <a:rPr lang="zh-CN" altLang="en-US" sz="1600"/>
              <a:t>The distribution of the residual indicates that it may </a:t>
            </a:r>
            <a:r>
              <a:rPr lang="zh-CN" altLang="en-US" sz="1600" b="1"/>
              <a:t>not fully capture all complex patterns</a:t>
            </a:r>
            <a:r>
              <a:rPr lang="zh-CN" altLang="en-US" sz="1600"/>
              <a:t> in the data</a:t>
            </a:r>
            <a:endParaRPr lang="zh-CN" altLang="en-US" sz="1600"/>
          </a:p>
        </p:txBody>
      </p:sp>
      <p:sp>
        <p:nvSpPr>
          <p:cNvPr id="3" name="文本框 2"/>
          <p:cNvSpPr txBox="1"/>
          <p:nvPr/>
        </p:nvSpPr>
        <p:spPr>
          <a:xfrm>
            <a:off x="6696075" y="5545455"/>
            <a:ext cx="5495925" cy="1568450"/>
          </a:xfrm>
          <a:prstGeom prst="rect">
            <a:avLst/>
          </a:prstGeom>
          <a:noFill/>
        </p:spPr>
        <p:txBody>
          <a:bodyPr wrap="square" rtlCol="0">
            <a:spAutoFit/>
          </a:bodyPr>
          <a:p>
            <a:pPr marL="285750" indent="-285750">
              <a:buFont typeface="Wingdings" panose="05000000000000000000" charset="0"/>
              <a:buChar char=""/>
            </a:pPr>
            <a:r>
              <a:rPr lang="zh-CN" altLang="en-US" sz="1600" b="1"/>
              <a:t> 'matched_size' </a:t>
            </a:r>
            <a:r>
              <a:rPr lang="zh-CN" altLang="en-US" sz="1600"/>
              <a:t>and</a:t>
            </a:r>
            <a:r>
              <a:rPr lang="zh-CN" altLang="en-US" sz="1600" b="1"/>
              <a:t> 'seconds_in_bucket'</a:t>
            </a:r>
            <a:r>
              <a:rPr lang="zh-CN" altLang="en-US" sz="1600"/>
              <a:t> are the most influential factors for the model's predictions</a:t>
            </a:r>
            <a:endParaRPr lang="zh-CN" altLang="en-US" sz="1600"/>
          </a:p>
          <a:p>
            <a:pPr marL="285750" indent="-285750">
              <a:buFont typeface="Wingdings" panose="05000000000000000000" charset="0"/>
              <a:buChar char=""/>
            </a:pPr>
            <a:endParaRPr lang="zh-CN" altLang="en-US" sz="1600"/>
          </a:p>
          <a:p>
            <a:pPr marL="285750" indent="-285750">
              <a:buFont typeface="Wingdings" panose="05000000000000000000" charset="0"/>
              <a:buChar char=""/>
            </a:pPr>
            <a:r>
              <a:rPr lang="zh-CN" altLang="en-US" sz="1600" b="1"/>
              <a:t>'imbalance_buy_sell_flag' </a:t>
            </a:r>
            <a:r>
              <a:rPr lang="zh-CN" altLang="en-US" sz="1600"/>
              <a:t>and </a:t>
            </a:r>
            <a:r>
              <a:rPr lang="zh-CN" altLang="en-US" sz="1600" b="1"/>
              <a:t>'imbalance_size_log' </a:t>
            </a:r>
            <a:r>
              <a:rPr lang="zh-CN" altLang="en-US" sz="1600"/>
              <a:t>have the least influence.</a:t>
            </a:r>
            <a:endParaRPr lang="zh-CN" altLang="en-US" sz="1600"/>
          </a:p>
          <a:p>
            <a:endParaRPr lang="zh-CN" altLang="en-US" sz="1600"/>
          </a:p>
        </p:txBody>
      </p:sp>
      <p:sp>
        <p:nvSpPr>
          <p:cNvPr id="4" name="文本框 3"/>
          <p:cNvSpPr txBox="1"/>
          <p:nvPr/>
        </p:nvSpPr>
        <p:spPr>
          <a:xfrm>
            <a:off x="1470025" y="5386705"/>
            <a:ext cx="4064000" cy="337185"/>
          </a:xfrm>
          <a:prstGeom prst="rect">
            <a:avLst/>
          </a:prstGeom>
          <a:noFill/>
        </p:spPr>
        <p:txBody>
          <a:bodyPr wrap="square" rtlCol="0">
            <a:spAutoFit/>
          </a:bodyPr>
          <a:p>
            <a:r>
              <a:rPr lang="zh-CN" altLang="en-US" sz="1600" b="1">
                <a:sym typeface="+mn-ea"/>
              </a:rPr>
              <a:t>The residual plot</a:t>
            </a:r>
            <a:endParaRPr lang="zh-CN" altLang="en-US" sz="1600" b="1">
              <a:sym typeface="+mn-ea"/>
            </a:endParaRPr>
          </a:p>
        </p:txBody>
      </p:sp>
      <p:sp>
        <p:nvSpPr>
          <p:cNvPr id="5" name="文本框 4"/>
          <p:cNvSpPr txBox="1"/>
          <p:nvPr/>
        </p:nvSpPr>
        <p:spPr>
          <a:xfrm>
            <a:off x="7700010" y="5259070"/>
            <a:ext cx="4064000" cy="337185"/>
          </a:xfrm>
          <a:prstGeom prst="rect">
            <a:avLst/>
          </a:prstGeom>
          <a:noFill/>
        </p:spPr>
        <p:txBody>
          <a:bodyPr wrap="square" rtlCol="0">
            <a:spAutoFit/>
          </a:bodyPr>
          <a:p>
            <a:r>
              <a:rPr sz="1600" b="1">
                <a:sym typeface="+mn-ea"/>
              </a:rPr>
              <a:t>Feature importance plot</a:t>
            </a:r>
            <a:endParaRPr lang="en-US" sz="1600" b="1">
              <a:sym typeface="+mn-ea"/>
            </a:endParaRPr>
          </a:p>
        </p:txBody>
      </p:sp>
      <p:pic>
        <p:nvPicPr>
          <p:cNvPr id="6" name="图片 5"/>
          <p:cNvPicPr>
            <a:picLocks noChangeAspect="1"/>
          </p:cNvPicPr>
          <p:nvPr/>
        </p:nvPicPr>
        <p:blipFill>
          <a:blip r:embed="rId1"/>
          <a:srcRect r="1580"/>
          <a:stretch>
            <a:fillRect/>
          </a:stretch>
        </p:blipFill>
        <p:spPr>
          <a:xfrm>
            <a:off x="0" y="1223010"/>
            <a:ext cx="6301105" cy="4036060"/>
          </a:xfrm>
          <a:prstGeom prst="rect">
            <a:avLst/>
          </a:prstGeom>
        </p:spPr>
      </p:pic>
      <p:pic>
        <p:nvPicPr>
          <p:cNvPr id="7" name="图片 6"/>
          <p:cNvPicPr>
            <a:picLocks noChangeAspect="1"/>
          </p:cNvPicPr>
          <p:nvPr/>
        </p:nvPicPr>
        <p:blipFill>
          <a:blip r:embed="rId2"/>
          <a:stretch>
            <a:fillRect/>
          </a:stretch>
        </p:blipFill>
        <p:spPr>
          <a:xfrm>
            <a:off x="6409055" y="150495"/>
            <a:ext cx="5046345" cy="51085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8E7E5"/>
        </a:solidFill>
        <a:effectLst/>
      </p:bgPr>
    </p:bg>
    <p:spTree>
      <p:nvGrpSpPr>
        <p:cNvPr id="1" name=""/>
        <p:cNvGrpSpPr/>
        <p:nvPr/>
      </p:nvGrpSpPr>
      <p:grpSpPr>
        <a:xfrm>
          <a:off x="0" y="0"/>
          <a:ext cx="0" cy="0"/>
          <a:chOff x="0" y="0"/>
          <a:chExt cx="0" cy="0"/>
        </a:xfrm>
      </p:grpSpPr>
      <p:sp>
        <p:nvSpPr>
          <p:cNvPr id="14" name="TextBox 14"/>
          <p:cNvSpPr txBox="1"/>
          <p:nvPr/>
        </p:nvSpPr>
        <p:spPr>
          <a:xfrm>
            <a:off x="355673" y="281422"/>
            <a:ext cx="3828327" cy="681990"/>
          </a:xfrm>
          <a:prstGeom prst="rect">
            <a:avLst/>
          </a:prstGeom>
        </p:spPr>
        <p:txBody>
          <a:bodyPr wrap="square" lIns="0" tIns="0" rIns="0" bIns="0" rtlCol="0" anchor="t">
            <a:spAutoFit/>
          </a:bodyPr>
          <a:lstStyle/>
          <a:p>
            <a:pPr algn="l" defTabSz="609600">
              <a:lnSpc>
                <a:spcPts val="5320"/>
              </a:lnSpc>
            </a:pPr>
            <a:r>
              <a:rPr lang="en-US" altLang="zh-CN" sz="3800" b="1" spc="-95">
                <a:latin typeface="Times New Roman" panose="02020603050405020304"/>
                <a:ea typeface="宋体"/>
                <a:cs typeface="Times New Roman" panose="02020603050405020304"/>
              </a:rPr>
              <a:t>Summary</a:t>
            </a:r>
            <a:endParaRPr lang="en-US" altLang="zh-CN" sz="3800" b="1" spc="-95">
              <a:latin typeface="Times New Roman" panose="02020603050405020304"/>
              <a:ea typeface="宋体"/>
              <a:cs typeface="Times New Roman" panose="02020603050405020304"/>
            </a:endParaRPr>
          </a:p>
        </p:txBody>
      </p:sp>
      <p:sp>
        <p:nvSpPr>
          <p:cNvPr id="6" name="文本框 5"/>
          <p:cNvSpPr txBox="1"/>
          <p:nvPr/>
        </p:nvSpPr>
        <p:spPr>
          <a:xfrm>
            <a:off x="457835" y="1378585"/>
            <a:ext cx="6398260" cy="3415030"/>
          </a:xfrm>
          <a:prstGeom prst="rect">
            <a:avLst/>
          </a:prstGeom>
          <a:noFill/>
        </p:spPr>
        <p:txBody>
          <a:bodyPr wrap="square" rtlCol="0">
            <a:spAutoFit/>
          </a:bodyPr>
          <a:p>
            <a:pPr marL="285750" indent="-285750">
              <a:buFont typeface="Wingdings" panose="05000000000000000000" charset="0"/>
              <a:buChar char=""/>
            </a:pPr>
            <a:r>
              <a:rPr lang="zh-CN" altLang="en-US"/>
              <a:t>The LightGBM model, while capable of handling complex non-linear relationships within large datasets, may still have issues with </a:t>
            </a:r>
            <a:r>
              <a:rPr lang="zh-CN" altLang="en-US" b="1"/>
              <a:t>overfitting or underfitting</a:t>
            </a:r>
            <a:r>
              <a:rPr lang="zh-CN" altLang="en-US"/>
              <a:t>, as suggested by the spread of residuals. </a:t>
            </a:r>
            <a:endParaRPr lang="zh-CN" altLang="en-US"/>
          </a:p>
          <a:p>
            <a:pPr marL="285750" indent="-285750">
              <a:buFont typeface="Wingdings" panose="05000000000000000000" charset="0"/>
              <a:buChar char=""/>
            </a:pPr>
            <a:r>
              <a:rPr lang="zh-CN" altLang="en-US"/>
              <a:t>The model's reliance on particular features such as 'matched_size' suggests </a:t>
            </a:r>
            <a:r>
              <a:rPr lang="zh-CN" altLang="en-US" b="1"/>
              <a:t>it may not generalize well</a:t>
            </a:r>
            <a:r>
              <a:rPr lang="zh-CN" altLang="en-US"/>
              <a:t> to unseen data where different features could be more informative.</a:t>
            </a:r>
            <a:endParaRPr lang="zh-CN" altLang="en-US"/>
          </a:p>
          <a:p>
            <a:pPr marL="285750" indent="-285750">
              <a:buFont typeface="Wingdings" panose="05000000000000000000" charset="0"/>
              <a:buChar char=""/>
            </a:pPr>
            <a:r>
              <a:rPr lang="zh-CN" altLang="en-US"/>
              <a:t>The </a:t>
            </a:r>
            <a:r>
              <a:rPr lang="zh-CN" altLang="en-US" b="1"/>
              <a:t>lack of k-fold cross-validation</a:t>
            </a:r>
            <a:r>
              <a:rPr lang="zh-CN" altLang="en-US"/>
              <a:t> during parameter tuning can lead to </a:t>
            </a:r>
            <a:r>
              <a:rPr lang="zh-CN" altLang="en-US" b="1"/>
              <a:t>overfitting</a:t>
            </a:r>
            <a:r>
              <a:rPr lang="zh-CN" altLang="en-US"/>
              <a:t>, as the model's parameters may be too optimized for a specific training set and not generalize enough to unseen data.</a:t>
            </a:r>
            <a:endParaRPr lang="zh-CN" altLang="en-US"/>
          </a:p>
        </p:txBody>
      </p:sp>
      <p:sp>
        <p:nvSpPr>
          <p:cNvPr id="7" name="Freeform 4"/>
          <p:cNvSpPr/>
          <p:nvPr/>
        </p:nvSpPr>
        <p:spPr>
          <a:xfrm>
            <a:off x="7343640" y="411989"/>
            <a:ext cx="3897529" cy="5626354"/>
          </a:xfrm>
          <a:custGeom>
            <a:avLst/>
            <a:gdLst/>
            <a:ahLst/>
            <a:cxnLst/>
            <a:rect l="l" t="t" r="r" b="b"/>
            <a:pathLst>
              <a:path w="5846293" h="8439531">
                <a:moveTo>
                  <a:pt x="0" y="0"/>
                </a:moveTo>
                <a:lnTo>
                  <a:pt x="5846293" y="0"/>
                </a:lnTo>
                <a:lnTo>
                  <a:pt x="5846293" y="8439530"/>
                </a:lnTo>
                <a:lnTo>
                  <a:pt x="0" y="843953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txBody>
          <a:bodyPr/>
          <a:p>
            <a:pPr marL="0" marR="0" lvl="0" indent="0" algn="l" defTabSz="6096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8E7E5"/>
        </a:solidFill>
        <a:effectLst/>
      </p:bgPr>
    </p:bg>
    <p:spTree>
      <p:nvGrpSpPr>
        <p:cNvPr id="1" name=""/>
        <p:cNvGrpSpPr/>
        <p:nvPr/>
      </p:nvGrpSpPr>
      <p:grpSpPr>
        <a:xfrm>
          <a:off x="0" y="0"/>
          <a:ext cx="0" cy="0"/>
          <a:chOff x="0" y="0"/>
          <a:chExt cx="0" cy="0"/>
        </a:xfrm>
      </p:grpSpPr>
      <p:grpSp>
        <p:nvGrpSpPr>
          <p:cNvPr id="2" name="Group 2"/>
          <p:cNvGrpSpPr/>
          <p:nvPr/>
        </p:nvGrpSpPr>
        <p:grpSpPr>
          <a:xfrm>
            <a:off x="6478017" y="4891360"/>
            <a:ext cx="2545070" cy="558739"/>
            <a:chOff x="0" y="0"/>
            <a:chExt cx="3008136" cy="660400"/>
          </a:xfrm>
        </p:grpSpPr>
        <p:sp>
          <p:nvSpPr>
            <p:cNvPr id="3" name="Freeform 3"/>
            <p:cNvSpPr/>
            <p:nvPr/>
          </p:nvSpPr>
          <p:spPr>
            <a:xfrm>
              <a:off x="0" y="0"/>
              <a:ext cx="3008137" cy="660400"/>
            </a:xfrm>
            <a:custGeom>
              <a:avLst/>
              <a:gdLst/>
              <a:ahLst/>
              <a:cxnLst/>
              <a:rect l="l" t="t" r="r" b="b"/>
              <a:pathLst>
                <a:path w="3008137" h="660400">
                  <a:moveTo>
                    <a:pt x="2883676" y="660400"/>
                  </a:moveTo>
                  <a:lnTo>
                    <a:pt x="124460" y="660400"/>
                  </a:lnTo>
                  <a:cubicBezTo>
                    <a:pt x="55880" y="660400"/>
                    <a:pt x="0" y="604520"/>
                    <a:pt x="0" y="535940"/>
                  </a:cubicBezTo>
                  <a:lnTo>
                    <a:pt x="0" y="124460"/>
                  </a:lnTo>
                  <a:cubicBezTo>
                    <a:pt x="0" y="55880"/>
                    <a:pt x="55880" y="0"/>
                    <a:pt x="124460" y="0"/>
                  </a:cubicBezTo>
                  <a:lnTo>
                    <a:pt x="2883677" y="0"/>
                  </a:lnTo>
                  <a:cubicBezTo>
                    <a:pt x="2952256" y="0"/>
                    <a:pt x="3008137" y="55880"/>
                    <a:pt x="3008137" y="124460"/>
                  </a:cubicBezTo>
                  <a:lnTo>
                    <a:pt x="3008137" y="535940"/>
                  </a:lnTo>
                  <a:cubicBezTo>
                    <a:pt x="3008137" y="604520"/>
                    <a:pt x="2952256" y="660400"/>
                    <a:pt x="2883677" y="660400"/>
                  </a:cubicBezTo>
                  <a:close/>
                </a:path>
              </a:pathLst>
            </a:custGeom>
            <a:solidFill>
              <a:srgbClr val="923838"/>
            </a:solidFill>
          </p:spPr>
          <p:txBody>
            <a:bodyPr/>
            <a:lstStyle/>
            <a:p>
              <a:pPr marL="0" marR="0" lvl="0" indent="0" algn="l" defTabSz="6096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grpSp>
      <p:sp>
        <p:nvSpPr>
          <p:cNvPr id="5" name="TextBox 5"/>
          <p:cNvSpPr txBox="1"/>
          <p:nvPr/>
        </p:nvSpPr>
        <p:spPr>
          <a:xfrm>
            <a:off x="6431084" y="1325351"/>
            <a:ext cx="5642971" cy="310515"/>
          </a:xfrm>
          <a:prstGeom prst="rect">
            <a:avLst/>
          </a:prstGeom>
        </p:spPr>
        <p:txBody>
          <a:bodyPr lIns="0" tIns="0" rIns="0" bIns="0" rtlCol="0" anchor="t">
            <a:spAutoFit/>
          </a:bodyPr>
          <a:lstStyle/>
          <a:p>
            <a:pPr defTabSz="609600">
              <a:lnSpc>
                <a:spcPts val="2425"/>
              </a:lnSpc>
              <a:defRPr/>
            </a:pPr>
            <a:r>
              <a:rPr kumimoji="0" lang="en-US" altLang="zh-CN" sz="4000" i="0" u="none" strike="noStrike" kern="1200" cap="none" spc="35" normalizeH="0" baseline="0" noProof="0">
                <a:ln>
                  <a:noFill/>
                </a:ln>
                <a:solidFill>
                  <a:srgbClr val="A52721"/>
                </a:solidFill>
                <a:effectLst/>
                <a:uLnTx/>
                <a:uFillTx/>
                <a:latin typeface="Times New Roman" panose="02020603050405020304"/>
                <a:ea typeface="宋体"/>
                <a:cs typeface="Times New Roman" panose="02020603050405020304"/>
              </a:rPr>
              <a:t>S</a:t>
            </a:r>
            <a:r>
              <a:rPr kumimoji="0" lang="en-US" altLang="zh-CN" sz="4000" i="0" u="none" strike="noStrike" kern="1200" cap="none" spc="35" normalizeH="0" baseline="0" noProof="0">
                <a:ln>
                  <a:noFill/>
                </a:ln>
                <a:solidFill>
                  <a:srgbClr val="A52721"/>
                </a:solidFill>
                <a:effectLst/>
                <a:uLnTx/>
                <a:uFillTx/>
                <a:latin typeface="Times New Roman" panose="02020603050405020304"/>
                <a:ea typeface="宋体"/>
                <a:cs typeface="Times New Roman" panose="02020603050405020304"/>
              </a:rPr>
              <a:t>ubmission</a:t>
            </a:r>
            <a:endParaRPr kumimoji="0" lang="en-US" altLang="zh-CN" sz="4000" i="0" u="none" strike="noStrike" kern="1200" cap="none" spc="35" normalizeH="0" baseline="0" noProof="0">
              <a:ln>
                <a:noFill/>
              </a:ln>
              <a:solidFill>
                <a:srgbClr val="A52721"/>
              </a:solidFill>
              <a:effectLst/>
              <a:uLnTx/>
              <a:uFillTx/>
              <a:latin typeface="Times New Roman" panose="02020603050405020304"/>
              <a:ea typeface="宋体"/>
              <a:cs typeface="Times New Roman" panose="02020603050405020304"/>
            </a:endParaRPr>
          </a:p>
        </p:txBody>
      </p:sp>
      <p:sp>
        <p:nvSpPr>
          <p:cNvPr id="8" name="TextBox 8"/>
          <p:cNvSpPr txBox="1"/>
          <p:nvPr/>
        </p:nvSpPr>
        <p:spPr>
          <a:xfrm>
            <a:off x="6384151" y="5009400"/>
            <a:ext cx="2732800" cy="282257"/>
          </a:xfrm>
          <a:prstGeom prst="rect">
            <a:avLst/>
          </a:prstGeom>
        </p:spPr>
        <p:txBody>
          <a:bodyPr lIns="0" tIns="0" rIns="0" bIns="0" rtlCol="0" anchor="t">
            <a:spAutoFit/>
          </a:bodyPr>
          <a:lstStyle/>
          <a:p>
            <a:pPr marL="0" marR="0" lvl="0" indent="0" algn="ctr" defTabSz="609600" rtl="0" eaLnBrk="1" fontAlgn="auto" latinLnBrk="0" hangingPunct="1">
              <a:lnSpc>
                <a:spcPts val="2395"/>
              </a:lnSpc>
              <a:spcBef>
                <a:spcPts val="0"/>
              </a:spcBef>
              <a:spcAft>
                <a:spcPts val="0"/>
              </a:spcAft>
              <a:buClrTx/>
              <a:buSzTx/>
              <a:buFontTx/>
              <a:buNone/>
              <a:defRPr/>
            </a:pPr>
            <a:r>
              <a:rPr lang="en-US" sz="1700" spc="34">
                <a:solidFill>
                  <a:srgbClr val="FFFFFF"/>
                </a:solidFill>
                <a:latin typeface="Times New Roman" panose="02020603050405020304"/>
                <a:cs typeface="Times New Roman" panose="02020603050405020304"/>
              </a:rPr>
              <a:t>Let's</a:t>
            </a:r>
            <a:r>
              <a:rPr kumimoji="0" lang="en-US" sz="1700" b="0" i="0" u="none" strike="noStrike" kern="1200" cap="none" spc="34" normalizeH="0" baseline="0" noProof="0">
                <a:ln>
                  <a:noFill/>
                </a:ln>
                <a:solidFill>
                  <a:srgbClr val="FFFFFF"/>
                </a:solidFill>
                <a:effectLst/>
                <a:uLnTx/>
                <a:uFillTx/>
                <a:latin typeface="Times New Roman" panose="02020603050405020304"/>
                <a:cs typeface="Times New Roman" panose="02020603050405020304"/>
              </a:rPr>
              <a:t> Get Started</a:t>
            </a:r>
            <a:endParaRPr kumimoji="0" lang="en-US" sz="1700" b="0" i="0" u="none" strike="noStrike" kern="1200" cap="none" spc="34" normalizeH="0" baseline="0" noProof="0">
              <a:ln>
                <a:noFill/>
              </a:ln>
              <a:solidFill>
                <a:srgbClr val="FFFFFF"/>
              </a:solidFill>
              <a:effectLst/>
              <a:uLnTx/>
              <a:uFillTx/>
              <a:latin typeface="Times New Roman" panose="02020603050405020304"/>
              <a:cs typeface="Times New Roman" panose="02020603050405020304"/>
            </a:endParaRPr>
          </a:p>
        </p:txBody>
      </p:sp>
      <p:sp>
        <p:nvSpPr>
          <p:cNvPr id="10" name="TextBox 16"/>
          <p:cNvSpPr txBox="1"/>
          <p:nvPr/>
        </p:nvSpPr>
        <p:spPr>
          <a:xfrm>
            <a:off x="7069062" y="1923077"/>
            <a:ext cx="4282539" cy="399148"/>
          </a:xfrm>
          <a:prstGeom prst="rect">
            <a:avLst/>
          </a:prstGeom>
        </p:spPr>
        <p:txBody>
          <a:bodyPr wrap="square" lIns="0" tIns="0" rIns="0" bIns="0" rtlCol="0" anchor="t">
            <a:spAutoFit/>
          </a:bodyPr>
          <a:lstStyle/>
          <a:p>
            <a:pPr marL="0" marR="0" lvl="0" indent="0" algn="l" defTabSz="609600" rtl="0" eaLnBrk="1" fontAlgn="auto" latinLnBrk="0" hangingPunct="1">
              <a:lnSpc>
                <a:spcPts val="3390"/>
              </a:lnSpc>
              <a:spcBef>
                <a:spcPts val="0"/>
              </a:spcBef>
              <a:spcAft>
                <a:spcPts val="0"/>
              </a:spcAft>
              <a:buClrTx/>
              <a:buSzTx/>
              <a:buFontTx/>
              <a:buNone/>
              <a:defRPr/>
            </a:pPr>
            <a:r>
              <a:rPr lang="en-US" altLang="zh-CN" sz="2400" spc="48">
                <a:solidFill>
                  <a:prstClr val="black"/>
                </a:solidFill>
                <a:latin typeface="Times New Roman" panose="02020603050405020304"/>
                <a:ea typeface="宋体"/>
                <a:cs typeface="Times New Roman" panose="02020603050405020304"/>
              </a:rPr>
              <a:t>First-Cut</a:t>
            </a:r>
            <a:r>
              <a:rPr kumimoji="0" lang="en-US" altLang="zh-CN" sz="2400" b="0" i="0" u="none" strike="noStrike" kern="1200" cap="none" spc="48" normalizeH="0" baseline="0" noProof="0">
                <a:ln>
                  <a:noFill/>
                </a:ln>
                <a:solidFill>
                  <a:prstClr val="black"/>
                </a:solidFill>
                <a:effectLst/>
                <a:uLnTx/>
                <a:uFillTx/>
                <a:latin typeface="Times New Roman" panose="02020603050405020304"/>
                <a:ea typeface="宋体"/>
                <a:cs typeface="Times New Roman" panose="02020603050405020304"/>
              </a:rPr>
              <a:t> </a:t>
            </a:r>
            <a:r>
              <a:rPr lang="en-US" altLang="zh-CN" sz="2400" spc="48">
                <a:solidFill>
                  <a:prstClr val="black"/>
                </a:solidFill>
                <a:latin typeface="Times New Roman" panose="02020603050405020304"/>
                <a:ea typeface="宋体"/>
                <a:cs typeface="Times New Roman" panose="02020603050405020304"/>
              </a:rPr>
              <a:t>Design</a:t>
            </a:r>
            <a:r>
              <a:rPr kumimoji="0" lang="en-US" altLang="zh-CN" sz="2400" b="0" i="0" u="none" strike="noStrike" kern="1200" cap="none" spc="48" normalizeH="0" baseline="0" noProof="0">
                <a:ln>
                  <a:noFill/>
                </a:ln>
                <a:solidFill>
                  <a:prstClr val="black"/>
                </a:solidFill>
                <a:effectLst/>
                <a:uLnTx/>
                <a:uFillTx/>
                <a:latin typeface="Times New Roman" panose="02020603050405020304"/>
                <a:ea typeface="宋体"/>
                <a:cs typeface="Times New Roman" panose="02020603050405020304"/>
              </a:rPr>
              <a:t> </a:t>
            </a:r>
            <a:r>
              <a:rPr lang="en-US" altLang="zh-CN" sz="2400" spc="48">
                <a:solidFill>
                  <a:prstClr val="black"/>
                </a:solidFill>
                <a:latin typeface="Times New Roman" panose="02020603050405020304"/>
                <a:ea typeface="宋体"/>
                <a:cs typeface="Times New Roman" panose="02020603050405020304"/>
              </a:rPr>
              <a:t>Class</a:t>
            </a:r>
            <a:r>
              <a:rPr kumimoji="0" lang="en-US" altLang="zh-CN" sz="2400" b="0" i="0" u="none" strike="noStrike" kern="1200" cap="none" spc="48" normalizeH="0" baseline="0" noProof="0">
                <a:ln>
                  <a:noFill/>
                </a:ln>
                <a:solidFill>
                  <a:prstClr val="black"/>
                </a:solidFill>
                <a:effectLst/>
                <a:uLnTx/>
                <a:uFillTx/>
                <a:latin typeface="Times New Roman" panose="02020603050405020304"/>
                <a:ea typeface="宋体"/>
                <a:cs typeface="Times New Roman" panose="02020603050405020304"/>
              </a:rPr>
              <a:t> </a:t>
            </a:r>
            <a:r>
              <a:rPr lang="en-US" altLang="zh-CN" sz="2400" spc="48">
                <a:solidFill>
                  <a:prstClr val="black"/>
                </a:solidFill>
                <a:latin typeface="Times New Roman" panose="02020603050405020304"/>
                <a:ea typeface="宋体"/>
                <a:cs typeface="Times New Roman" panose="02020603050405020304"/>
              </a:rPr>
              <a:t>Diagram</a:t>
            </a:r>
            <a:endParaRPr kumimoji="0" lang="en-US" altLang="zh-CN" sz="2400" b="0" i="0" u="none" strike="noStrike" kern="1200" cap="none" spc="48" normalizeH="0" baseline="0" noProof="0">
              <a:ln>
                <a:noFill/>
              </a:ln>
              <a:solidFill>
                <a:prstClr val="black"/>
              </a:solidFill>
              <a:effectLst/>
              <a:uLnTx/>
              <a:uFillTx/>
              <a:latin typeface="Times New Roman" panose="02020603050405020304"/>
              <a:ea typeface="宋体"/>
              <a:cs typeface="Times New Roman" panose="02020603050405020304"/>
            </a:endParaRPr>
          </a:p>
        </p:txBody>
      </p:sp>
      <p:sp>
        <p:nvSpPr>
          <p:cNvPr id="15" name="椭圆 14"/>
          <p:cNvSpPr/>
          <p:nvPr/>
        </p:nvSpPr>
        <p:spPr>
          <a:xfrm>
            <a:off x="6431084" y="1942196"/>
            <a:ext cx="386763" cy="386763"/>
          </a:xfrm>
          <a:prstGeom prst="ellipse">
            <a:avLst/>
          </a:prstGeom>
          <a:solidFill>
            <a:srgbClr val="9238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a:ln>
                  <a:noFill/>
                </a:ln>
                <a:solidFill>
                  <a:prstClr val="white"/>
                </a:solidFill>
                <a:effectLst/>
                <a:uLnTx/>
                <a:uFillTx/>
                <a:latin typeface="Times New Roman" panose="02020603050405020304"/>
                <a:ea typeface="宋体" pitchFamily="2" charset="-122"/>
                <a:cs typeface="Times New Roman" panose="02020603050405020304"/>
              </a:rPr>
              <a:t>1</a:t>
            </a:r>
            <a:endParaRPr kumimoji="0" lang="zh-CN" altLang="en-US" sz="1800" b="1" i="0" u="none" strike="noStrike" kern="1200" cap="none" spc="0" normalizeH="0" baseline="0" noProof="0">
              <a:ln>
                <a:noFill/>
              </a:ln>
              <a:solidFill>
                <a:prstClr val="white"/>
              </a:solidFill>
              <a:effectLst/>
              <a:uLnTx/>
              <a:uFillTx/>
              <a:latin typeface="Times New Roman" panose="02020603050405020304"/>
              <a:ea typeface="宋体" pitchFamily="2" charset="-122"/>
              <a:cs typeface="Times New Roman" panose="02020603050405020304"/>
            </a:endParaRPr>
          </a:p>
        </p:txBody>
      </p:sp>
      <p:sp>
        <p:nvSpPr>
          <p:cNvPr id="19" name="Freeform 2"/>
          <p:cNvSpPr/>
          <p:nvPr/>
        </p:nvSpPr>
        <p:spPr>
          <a:xfrm>
            <a:off x="1298581" y="685800"/>
            <a:ext cx="4568675" cy="5486400"/>
          </a:xfrm>
          <a:custGeom>
            <a:avLst/>
            <a:gdLst/>
            <a:ahLst/>
            <a:cxnLst/>
            <a:rect l="l" t="t" r="r" b="b"/>
            <a:pathLst>
              <a:path w="6853012" h="8229600">
                <a:moveTo>
                  <a:pt x="0" y="0"/>
                </a:moveTo>
                <a:lnTo>
                  <a:pt x="6853012" y="0"/>
                </a:lnTo>
                <a:lnTo>
                  <a:pt x="6853012" y="8229600"/>
                </a:lnTo>
                <a:lnTo>
                  <a:pt x="0" y="82296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txBody>
          <a:bodyPr/>
          <a:p>
            <a:pPr defTabSz="609600"/>
            <a:endParaRPr lang="zh-CN" altLang="en-US" sz="1200">
              <a:solidFill>
                <a:prstClr val="black"/>
              </a:solidFill>
              <a:latin typeface="Calibri"/>
              <a:ea typeface="宋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8E7E5"/>
        </a:solidFill>
        <a:effectLst/>
      </p:bgPr>
    </p:bg>
    <p:spTree>
      <p:nvGrpSpPr>
        <p:cNvPr id="1" name=""/>
        <p:cNvGrpSpPr/>
        <p:nvPr/>
      </p:nvGrpSpPr>
      <p:grpSpPr>
        <a:xfrm>
          <a:off x="0" y="0"/>
          <a:ext cx="0" cy="0"/>
          <a:chOff x="0" y="0"/>
          <a:chExt cx="0" cy="0"/>
        </a:xfrm>
      </p:grpSpPr>
      <p:grpSp>
        <p:nvGrpSpPr>
          <p:cNvPr id="3" name="组合 2"/>
          <p:cNvGrpSpPr/>
          <p:nvPr/>
        </p:nvGrpSpPr>
        <p:grpSpPr>
          <a:xfrm>
            <a:off x="-1" y="335295"/>
            <a:ext cx="3287489" cy="1351990"/>
            <a:chOff x="-67820" y="2719267"/>
            <a:chExt cx="3287489" cy="1351990"/>
          </a:xfrm>
        </p:grpSpPr>
        <p:grpSp>
          <p:nvGrpSpPr>
            <p:cNvPr id="4" name="Group 17"/>
            <p:cNvGrpSpPr/>
            <p:nvPr/>
          </p:nvGrpSpPr>
          <p:grpSpPr>
            <a:xfrm rot="10800000">
              <a:off x="-67820" y="2719267"/>
              <a:ext cx="3287489" cy="1351990"/>
              <a:chOff x="0" y="0"/>
              <a:chExt cx="9989438" cy="4282556"/>
            </a:xfrm>
          </p:grpSpPr>
          <p:sp>
            <p:nvSpPr>
              <p:cNvPr id="6" name="Freeform 18"/>
              <p:cNvSpPr/>
              <p:nvPr/>
            </p:nvSpPr>
            <p:spPr>
              <a:xfrm rot="5400000" flipH="1" flipV="1">
                <a:off x="0" y="0"/>
                <a:ext cx="4282556" cy="4282556"/>
              </a:xfrm>
              <a:custGeom>
                <a:avLst/>
                <a:gdLst/>
                <a:ahLst/>
                <a:cxnLst/>
                <a:rect l="l" t="t" r="r" b="b"/>
                <a:pathLst>
                  <a:path w="4282556" h="4282556">
                    <a:moveTo>
                      <a:pt x="4282556" y="4282556"/>
                    </a:moveTo>
                    <a:lnTo>
                      <a:pt x="0" y="4282556"/>
                    </a:lnTo>
                    <a:lnTo>
                      <a:pt x="0" y="0"/>
                    </a:lnTo>
                    <a:lnTo>
                      <a:pt x="4282556" y="0"/>
                    </a:lnTo>
                    <a:lnTo>
                      <a:pt x="4282556" y="4282556"/>
                    </a:lnTo>
                    <a:close/>
                  </a:path>
                </a:pathLst>
              </a:custGeom>
              <a:blipFill>
                <a:blip r:embed="rId1"/>
                <a:stretch>
                  <a:fillRect/>
                </a:stretch>
              </a:blipFill>
            </p:spPr>
            <p:txBody>
              <a:bodyPr/>
              <a:lstStyle/>
              <a:p>
                <a:pPr marL="0" marR="0" lvl="0" indent="0" algn="l" defTabSz="6096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grpSp>
            <p:nvGrpSpPr>
              <p:cNvPr id="13" name="Group 19"/>
              <p:cNvGrpSpPr/>
              <p:nvPr/>
            </p:nvGrpSpPr>
            <p:grpSpPr>
              <a:xfrm>
                <a:off x="4269582" y="0"/>
                <a:ext cx="5719856" cy="4282556"/>
                <a:chOff x="1" y="0"/>
                <a:chExt cx="1420125" cy="1063272"/>
              </a:xfrm>
            </p:grpSpPr>
            <p:sp>
              <p:nvSpPr>
                <p:cNvPr id="14" name="Freeform 20"/>
                <p:cNvSpPr/>
                <p:nvPr/>
              </p:nvSpPr>
              <p:spPr>
                <a:xfrm>
                  <a:off x="1" y="0"/>
                  <a:ext cx="1420125" cy="1063272"/>
                </a:xfrm>
                <a:custGeom>
                  <a:avLst/>
                  <a:gdLst/>
                  <a:ahLst/>
                  <a:cxnLst/>
                  <a:rect l="l" t="t" r="r" b="b"/>
                  <a:pathLst>
                    <a:path w="1797897" h="1063272">
                      <a:moveTo>
                        <a:pt x="0" y="0"/>
                      </a:moveTo>
                      <a:lnTo>
                        <a:pt x="1797897" y="0"/>
                      </a:lnTo>
                      <a:lnTo>
                        <a:pt x="1797897" y="1063272"/>
                      </a:lnTo>
                      <a:lnTo>
                        <a:pt x="0" y="1063272"/>
                      </a:lnTo>
                      <a:close/>
                    </a:path>
                  </a:pathLst>
                </a:custGeom>
                <a:solidFill>
                  <a:srgbClr val="923838"/>
                </a:solidFill>
              </p:spPr>
              <p:txBody>
                <a:bodyPr/>
                <a:lstStyle/>
                <a:p>
                  <a:pPr marL="0" marR="0" lvl="0" indent="0" algn="l" defTabSz="6096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grpSp>
        </p:grpSp>
        <p:sp>
          <p:nvSpPr>
            <p:cNvPr id="5" name="TextBox 50"/>
            <p:cNvSpPr txBox="1"/>
            <p:nvPr/>
          </p:nvSpPr>
          <p:spPr>
            <a:xfrm>
              <a:off x="46916" y="3149200"/>
              <a:ext cx="3058019" cy="492125"/>
            </a:xfrm>
            <a:prstGeom prst="rect">
              <a:avLst/>
            </a:prstGeom>
          </p:spPr>
          <p:txBody>
            <a:bodyPr wrap="square" lIns="0" tIns="0" rIns="0" bIns="0" rtlCol="0" anchor="ctr" anchorCtr="1">
              <a:spAutoFit/>
            </a:bodyPr>
            <a:lstStyle/>
            <a:p>
              <a:pPr algn="ctr" defTabSz="609600">
                <a:defRPr/>
              </a:pPr>
              <a:r>
                <a:rPr lang="en-US" sz="3200" spc="-95">
                  <a:solidFill>
                    <a:prstClr val="white"/>
                  </a:solidFill>
                  <a:latin typeface="Times New Roman" panose="02020603050405020304"/>
                  <a:cs typeface="Times New Roman" panose="02020603050405020304"/>
                </a:rPr>
                <a:t>S</a:t>
              </a:r>
              <a:r>
                <a:rPr lang="en-US" sz="3200" spc="-95">
                  <a:solidFill>
                    <a:prstClr val="white"/>
                  </a:solidFill>
                  <a:latin typeface="Times New Roman" panose="02020603050405020304"/>
                  <a:cs typeface="Times New Roman" panose="02020603050405020304"/>
                </a:rPr>
                <a:t>ubmission</a:t>
              </a:r>
              <a:endParaRPr lang="en-US" sz="3200" spc="-95">
                <a:solidFill>
                  <a:prstClr val="white"/>
                </a:solidFill>
                <a:latin typeface="Times New Roman" panose="02020603050405020304"/>
                <a:cs typeface="Times New Roman" panose="02020603050405020304"/>
              </a:endParaRPr>
            </a:p>
          </p:txBody>
        </p:sp>
      </p:grpSp>
      <p:sp>
        <p:nvSpPr>
          <p:cNvPr id="7" name="文本框 6"/>
          <p:cNvSpPr txBox="1"/>
          <p:nvPr/>
        </p:nvSpPr>
        <p:spPr>
          <a:xfrm>
            <a:off x="511810" y="2032000"/>
            <a:ext cx="11066145" cy="4056380"/>
          </a:xfrm>
          <a:prstGeom prst="rect">
            <a:avLst/>
          </a:prstGeom>
          <a:noFill/>
        </p:spPr>
        <p:txBody>
          <a:bodyPr wrap="square" rtlCol="0">
            <a:noAutofit/>
          </a:bodyPr>
          <a:p>
            <a:pPr>
              <a:lnSpc>
                <a:spcPct val="140000"/>
              </a:lnSpc>
            </a:pPr>
            <a:r>
              <a:rPr lang="zh-CN" altLang="en-US" b="1"/>
              <a:t>API Initialization:</a:t>
            </a:r>
            <a:r>
              <a:rPr lang="zh-CN" altLang="en-US"/>
              <a:t> Initialized the competition API to fetch the hidden test set, ensuring it's called only once for the session.</a:t>
            </a:r>
            <a:endParaRPr lang="zh-CN" altLang="en-US"/>
          </a:p>
          <a:p>
            <a:pPr>
              <a:lnSpc>
                <a:spcPct val="140000"/>
              </a:lnSpc>
            </a:pPr>
            <a:r>
              <a:rPr lang="zh-CN" altLang="en-US" b="1"/>
              <a:t>Feature Consistency: </a:t>
            </a:r>
            <a:r>
              <a:rPr lang="zh-CN" altLang="en-US"/>
              <a:t>Removed features not used in training and filled any missing values to maintain consistency with the training set.</a:t>
            </a:r>
            <a:endParaRPr lang="zh-CN" altLang="en-US"/>
          </a:p>
          <a:p>
            <a:pPr>
              <a:lnSpc>
                <a:spcPct val="140000"/>
              </a:lnSpc>
            </a:pPr>
            <a:r>
              <a:rPr lang="zh-CN" altLang="en-US" b="1"/>
              <a:t>Iterative Prediction: </a:t>
            </a:r>
            <a:r>
              <a:rPr lang="zh-CN" altLang="en-US"/>
              <a:t>Made predictions on the test set using the best model from the training phase in an iterative manner.</a:t>
            </a:r>
            <a:endParaRPr lang="zh-CN" altLang="en-US"/>
          </a:p>
          <a:p>
            <a:pPr>
              <a:lnSpc>
                <a:spcPct val="140000"/>
              </a:lnSpc>
            </a:pPr>
            <a:r>
              <a:rPr lang="zh-CN" altLang="en-US" b="1"/>
              <a:t>Result Submission: </a:t>
            </a:r>
            <a:r>
              <a:rPr lang="zh-CN" altLang="en-US"/>
              <a:t>Submitted the predictions to the competition environment to generate the required CSV output.</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8E7E5"/>
        </a:solidFill>
        <a:effectLst/>
      </p:bgPr>
    </p:bg>
    <p:spTree>
      <p:nvGrpSpPr>
        <p:cNvPr id="1" name=""/>
        <p:cNvGrpSpPr/>
        <p:nvPr/>
      </p:nvGrpSpPr>
      <p:grpSpPr>
        <a:xfrm>
          <a:off x="0" y="0"/>
          <a:ext cx="0" cy="0"/>
          <a:chOff x="0" y="0"/>
          <a:chExt cx="0" cy="0"/>
        </a:xfrm>
      </p:grpSpPr>
      <p:sp>
        <p:nvSpPr>
          <p:cNvPr id="2" name="Freeform 2"/>
          <p:cNvSpPr/>
          <p:nvPr/>
        </p:nvSpPr>
        <p:spPr>
          <a:xfrm>
            <a:off x="6096000" y="1122288"/>
            <a:ext cx="5410200" cy="4613425"/>
          </a:xfrm>
          <a:custGeom>
            <a:avLst/>
            <a:gdLst/>
            <a:ahLst/>
            <a:cxnLst/>
            <a:rect l="l" t="t" r="r" b="b"/>
            <a:pathLst>
              <a:path w="8115300" h="6920138">
                <a:moveTo>
                  <a:pt x="0" y="0"/>
                </a:moveTo>
                <a:lnTo>
                  <a:pt x="8115300" y="0"/>
                </a:lnTo>
                <a:lnTo>
                  <a:pt x="8115300" y="6920138"/>
                </a:lnTo>
                <a:lnTo>
                  <a:pt x="0" y="6920138"/>
                </a:lnTo>
                <a:lnTo>
                  <a:pt x="0" y="0"/>
                </a:lnTo>
                <a:close/>
              </a:path>
            </a:pathLst>
          </a:custGeom>
          <a:blipFill>
            <a:blip r:embed="rId1"/>
            <a:stretch>
              <a:fillRect/>
            </a:stretch>
          </a:blipFill>
        </p:spPr>
        <p:txBody>
          <a:bodyPr/>
          <a:lstStyle/>
          <a:p>
            <a:pPr defTabSz="609600"/>
            <a:endParaRPr lang="zh-CN" altLang="en-US" sz="1200">
              <a:solidFill>
                <a:prstClr val="black"/>
              </a:solidFill>
              <a:latin typeface="Calibri"/>
              <a:ea typeface="宋体" pitchFamily="2" charset="-122"/>
            </a:endParaRPr>
          </a:p>
        </p:txBody>
      </p:sp>
      <p:grpSp>
        <p:nvGrpSpPr>
          <p:cNvPr id="3" name="Group 3"/>
          <p:cNvGrpSpPr/>
          <p:nvPr/>
        </p:nvGrpSpPr>
        <p:grpSpPr>
          <a:xfrm>
            <a:off x="685800" y="1122288"/>
            <a:ext cx="4786413" cy="4613425"/>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923838"/>
            </a:solidFill>
          </p:spPr>
          <p:txBody>
            <a:bodyPr/>
            <a:lstStyle/>
            <a:p>
              <a:pPr defTabSz="609600"/>
              <a:endParaRPr lang="zh-CN" altLang="en-US" sz="1200">
                <a:solidFill>
                  <a:prstClr val="black"/>
                </a:solidFill>
                <a:latin typeface="Calibri"/>
                <a:ea typeface="宋体" pitchFamily="2" charset="-122"/>
              </a:endParaRPr>
            </a:p>
          </p:txBody>
        </p:sp>
      </p:grpSp>
      <p:sp>
        <p:nvSpPr>
          <p:cNvPr id="5" name="TextBox 5"/>
          <p:cNvSpPr txBox="1"/>
          <p:nvPr/>
        </p:nvSpPr>
        <p:spPr>
          <a:xfrm>
            <a:off x="1110764" y="2704113"/>
            <a:ext cx="3936486" cy="661015"/>
          </a:xfrm>
          <a:prstGeom prst="rect">
            <a:avLst/>
          </a:prstGeom>
        </p:spPr>
        <p:txBody>
          <a:bodyPr lIns="0" tIns="0" rIns="0" bIns="0" rtlCol="0" anchor="t">
            <a:spAutoFit/>
          </a:bodyPr>
          <a:lstStyle/>
          <a:p>
            <a:pPr algn="ctr" defTabSz="609600">
              <a:lnSpc>
                <a:spcPts val="5490"/>
              </a:lnSpc>
            </a:pPr>
            <a:r>
              <a:rPr lang="en-US" sz="3900" spc="-98">
                <a:solidFill>
                  <a:srgbClr val="FFFFFF"/>
                </a:solidFill>
                <a:latin typeface="Times New Roman" panose="02020603050405020304"/>
                <a:cs typeface="Times New Roman" panose="02020603050405020304"/>
              </a:rPr>
              <a:t>THANK YOU</a:t>
            </a:r>
            <a:endParaRPr lang="en-US" sz="3900">
              <a:latin typeface="Times New Roman" panose="02020603050405020304"/>
              <a:cs typeface="Times New Roman" panose="02020603050405020304"/>
            </a:endParaRPr>
          </a:p>
        </p:txBody>
      </p:sp>
      <p:sp>
        <p:nvSpPr>
          <p:cNvPr id="6" name="TextBox 6"/>
          <p:cNvSpPr txBox="1"/>
          <p:nvPr/>
        </p:nvSpPr>
        <p:spPr>
          <a:xfrm>
            <a:off x="2147354" y="3732315"/>
            <a:ext cx="1959557" cy="203835"/>
          </a:xfrm>
          <a:prstGeom prst="rect">
            <a:avLst/>
          </a:prstGeom>
        </p:spPr>
        <p:txBody>
          <a:bodyPr lIns="0" tIns="0" rIns="0" bIns="0" rtlCol="0" anchor="t">
            <a:spAutoFit/>
          </a:bodyPr>
          <a:lstStyle/>
          <a:p>
            <a:pPr algn="ctr" defTabSz="609600">
              <a:lnSpc>
                <a:spcPts val="1590"/>
              </a:lnSpc>
            </a:pPr>
            <a:endParaRPr lang="en-US" sz="3600" spc="23">
              <a:solidFill>
                <a:srgbClr val="FFFFFF"/>
              </a:solidFill>
              <a:latin typeface="Times New Roman" panose="02020603050405020304"/>
              <a:cs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E7E5"/>
        </a:solidFill>
        <a:effectLst/>
      </p:bgPr>
    </p:bg>
    <p:spTree>
      <p:nvGrpSpPr>
        <p:cNvPr id="1" name=""/>
        <p:cNvGrpSpPr/>
        <p:nvPr/>
      </p:nvGrpSpPr>
      <p:grpSpPr>
        <a:xfrm>
          <a:off x="0" y="0"/>
          <a:ext cx="0" cy="0"/>
          <a:chOff x="0" y="0"/>
          <a:chExt cx="0" cy="0"/>
        </a:xfrm>
      </p:grpSpPr>
      <p:sp>
        <p:nvSpPr>
          <p:cNvPr id="2" name="Freeform 2"/>
          <p:cNvSpPr/>
          <p:nvPr/>
        </p:nvSpPr>
        <p:spPr>
          <a:xfrm>
            <a:off x="6838303" y="685800"/>
            <a:ext cx="4269417" cy="5486400"/>
          </a:xfrm>
          <a:custGeom>
            <a:avLst/>
            <a:gdLst/>
            <a:ahLst/>
            <a:cxnLst/>
            <a:rect l="l" t="t" r="r" b="b"/>
            <a:pathLst>
              <a:path w="6404125" h="8229600">
                <a:moveTo>
                  <a:pt x="0" y="0"/>
                </a:moveTo>
                <a:lnTo>
                  <a:pt x="6404125" y="0"/>
                </a:lnTo>
                <a:lnTo>
                  <a:pt x="6404125" y="8229600"/>
                </a:lnTo>
                <a:lnTo>
                  <a:pt x="0" y="82296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txBody>
          <a:bodyPr/>
          <a:lstStyle/>
          <a:p>
            <a:pPr marL="0" marR="0" lvl="0" indent="0" algn="l" defTabSz="6096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
        <p:nvSpPr>
          <p:cNvPr id="3" name="TextBox 3"/>
          <p:cNvSpPr txBox="1"/>
          <p:nvPr/>
        </p:nvSpPr>
        <p:spPr>
          <a:xfrm>
            <a:off x="1420512" y="697177"/>
            <a:ext cx="4952849" cy="681990"/>
          </a:xfrm>
          <a:prstGeom prst="rect">
            <a:avLst/>
          </a:prstGeom>
        </p:spPr>
        <p:txBody>
          <a:bodyPr lIns="0" tIns="0" rIns="0" bIns="0" rtlCol="0" anchor="t">
            <a:spAutoFit/>
          </a:bodyPr>
          <a:lstStyle/>
          <a:p>
            <a:pPr marL="0" marR="0" lvl="0" indent="0" algn="l" defTabSz="609600" rtl="0" eaLnBrk="1" fontAlgn="auto" latinLnBrk="0" hangingPunct="1">
              <a:lnSpc>
                <a:spcPts val="5320"/>
              </a:lnSpc>
              <a:spcBef>
                <a:spcPts val="0"/>
              </a:spcBef>
              <a:spcAft>
                <a:spcPts val="0"/>
              </a:spcAft>
              <a:buClrTx/>
              <a:buSzTx/>
              <a:buFontTx/>
              <a:buNone/>
              <a:defRPr/>
            </a:pPr>
            <a:r>
              <a:rPr lang="en-US" sz="4000" spc="-95">
                <a:solidFill>
                  <a:srgbClr val="000000"/>
                </a:solidFill>
                <a:latin typeface="Times New Roman" panose="02020603050405020304"/>
                <a:cs typeface="Times New Roman" panose="02020603050405020304"/>
              </a:rPr>
              <a:t>Content</a:t>
            </a:r>
            <a:endParaRPr lang="en-US" sz="4000" b="0" i="0" u="none" strike="noStrike" kern="1200" cap="none" spc="-95" normalizeH="0" baseline="0" noProof="0">
              <a:ln>
                <a:noFill/>
              </a:ln>
              <a:solidFill>
                <a:srgbClr val="000000"/>
              </a:solidFill>
              <a:effectLst/>
              <a:uLnTx/>
              <a:uFillTx/>
              <a:latin typeface="Times New Roman" panose="02020603050405020304"/>
              <a:cs typeface="Times New Roman" panose="02020603050405020304"/>
            </a:endParaRPr>
          </a:p>
        </p:txBody>
      </p:sp>
      <p:grpSp>
        <p:nvGrpSpPr>
          <p:cNvPr id="4" name="Group 4"/>
          <p:cNvGrpSpPr/>
          <p:nvPr/>
        </p:nvGrpSpPr>
        <p:grpSpPr>
          <a:xfrm>
            <a:off x="1372386" y="1620717"/>
            <a:ext cx="887425" cy="855353"/>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923838"/>
            </a:solidFill>
          </p:spPr>
          <p:txBody>
            <a:bodyPr/>
            <a:lstStyle/>
            <a:p>
              <a:pPr marL="0" marR="0" lvl="0" indent="0" algn="l" defTabSz="6096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grpSp>
      <p:sp>
        <p:nvSpPr>
          <p:cNvPr id="6" name="TextBox 6"/>
          <p:cNvSpPr txBox="1"/>
          <p:nvPr/>
        </p:nvSpPr>
        <p:spPr>
          <a:xfrm>
            <a:off x="2461822" y="1942146"/>
            <a:ext cx="3237776" cy="467995"/>
          </a:xfrm>
          <a:prstGeom prst="rect">
            <a:avLst/>
          </a:prstGeom>
        </p:spPr>
        <p:txBody>
          <a:bodyPr lIns="0" tIns="0" rIns="0" bIns="0" rtlCol="0" anchor="t">
            <a:spAutoFit/>
          </a:bodyPr>
          <a:lstStyle/>
          <a:p>
            <a:pPr marL="285750" marR="0" lvl="0" indent="-285750" algn="l" defTabSz="609600" rtl="0" eaLnBrk="1" fontAlgn="auto" latinLnBrk="0" hangingPunct="1">
              <a:lnSpc>
                <a:spcPts val="1825"/>
              </a:lnSpc>
              <a:spcBef>
                <a:spcPts val="0"/>
              </a:spcBef>
              <a:spcAft>
                <a:spcPts val="0"/>
              </a:spcAft>
              <a:buClrTx/>
              <a:buSzTx/>
              <a:buFont typeface="Arial" panose="020B0604020202020204" pitchFamily="34" charset="0"/>
              <a:buChar char="•"/>
              <a:defRPr/>
            </a:pPr>
            <a:r>
              <a:rPr kumimoji="0" lang="en-US" b="0" i="0" u="none" strike="noStrike" kern="1200" cap="none" spc="26" normalizeH="0" baseline="0" noProof="0">
                <a:ln>
                  <a:noFill/>
                </a:ln>
                <a:solidFill>
                  <a:srgbClr val="000000"/>
                </a:solidFill>
                <a:effectLst/>
                <a:uLnTx/>
                <a:uFillTx/>
                <a:latin typeface="Times New Roman" panose="02020603050405020304"/>
                <a:cs typeface="Times New Roman" panose="02020603050405020304"/>
              </a:rPr>
              <a:t>Background</a:t>
            </a:r>
            <a:endParaRPr kumimoji="0" lang="en-US" b="0" i="0" u="none" strike="noStrike" kern="1200" cap="none" spc="26" normalizeH="0" baseline="0" noProof="0">
              <a:ln>
                <a:noFill/>
              </a:ln>
              <a:solidFill>
                <a:srgbClr val="000000"/>
              </a:solidFill>
              <a:effectLst/>
              <a:uLnTx/>
              <a:uFillTx/>
              <a:latin typeface="Times New Roman" panose="02020603050405020304"/>
              <a:cs typeface="Times New Roman" panose="02020603050405020304"/>
            </a:endParaRPr>
          </a:p>
          <a:p>
            <a:pPr marL="285750" marR="0" lvl="0" indent="-285750" algn="l" defTabSz="609600" rtl="0" eaLnBrk="1" fontAlgn="auto" latinLnBrk="0" hangingPunct="1">
              <a:lnSpc>
                <a:spcPts val="1825"/>
              </a:lnSpc>
              <a:spcBef>
                <a:spcPts val="0"/>
              </a:spcBef>
              <a:spcAft>
                <a:spcPts val="0"/>
              </a:spcAft>
              <a:buClrTx/>
              <a:buSzTx/>
              <a:buFont typeface="Arial" panose="020B0604020202020204" pitchFamily="34" charset="0"/>
              <a:buChar char="•"/>
              <a:defRPr/>
            </a:pPr>
            <a:r>
              <a:rPr kumimoji="0" lang="en-US" b="0" i="0" u="none" strike="noStrike" kern="1200" cap="none" spc="26" normalizeH="0" baseline="0" noProof="0">
                <a:ln>
                  <a:noFill/>
                </a:ln>
                <a:solidFill>
                  <a:srgbClr val="000000"/>
                </a:solidFill>
                <a:effectLst/>
                <a:uLnTx/>
                <a:uFillTx/>
                <a:latin typeface="Times New Roman" panose="02020603050405020304"/>
                <a:cs typeface="Times New Roman" panose="02020603050405020304"/>
              </a:rPr>
              <a:t>Our </a:t>
            </a:r>
            <a:r>
              <a:rPr kumimoji="0" lang="en-US" b="0" i="0" u="none" strike="noStrike" kern="1200" cap="none" spc="26" normalizeH="0" baseline="0" noProof="0">
                <a:ln>
                  <a:noFill/>
                </a:ln>
                <a:solidFill>
                  <a:srgbClr val="000000"/>
                </a:solidFill>
                <a:effectLst/>
                <a:uLnTx/>
                <a:uFillTx/>
                <a:latin typeface="Times New Roman" panose="02020603050405020304"/>
                <a:cs typeface="Times New Roman" panose="02020603050405020304"/>
              </a:rPr>
              <a:t>goal</a:t>
            </a:r>
            <a:endParaRPr kumimoji="0" lang="en-US" b="0" i="0" u="none" strike="noStrike" kern="1200" cap="none" spc="26" normalizeH="0" baseline="0" noProof="0">
              <a:ln>
                <a:noFill/>
              </a:ln>
              <a:solidFill>
                <a:srgbClr val="000000"/>
              </a:solidFill>
              <a:effectLst/>
              <a:uLnTx/>
              <a:uFillTx/>
              <a:latin typeface="Times New Roman" panose="02020603050405020304"/>
              <a:cs typeface="Times New Roman" panose="02020603050405020304"/>
            </a:endParaRPr>
          </a:p>
        </p:txBody>
      </p:sp>
      <p:sp>
        <p:nvSpPr>
          <p:cNvPr id="7" name="TextBox 7"/>
          <p:cNvSpPr txBox="1"/>
          <p:nvPr/>
        </p:nvSpPr>
        <p:spPr>
          <a:xfrm>
            <a:off x="2485885" y="1568904"/>
            <a:ext cx="3466309" cy="310515"/>
          </a:xfrm>
          <a:prstGeom prst="rect">
            <a:avLst/>
          </a:prstGeom>
        </p:spPr>
        <p:txBody>
          <a:bodyPr wrap="square" lIns="0" tIns="0" rIns="0" bIns="0" rtlCol="0" anchor="t">
            <a:spAutoFit/>
          </a:bodyPr>
          <a:lstStyle/>
          <a:p>
            <a:pPr defTabSz="609600">
              <a:lnSpc>
                <a:spcPts val="2425"/>
              </a:lnSpc>
              <a:defRPr/>
            </a:pPr>
            <a:r>
              <a:rPr lang="en-US" altLang="zh-CN" sz="2400" spc="35">
                <a:solidFill>
                  <a:srgbClr val="A52721"/>
                </a:solidFill>
                <a:latin typeface="Times New Roman" panose="02020603050405020304"/>
                <a:ea typeface="宋体"/>
                <a:cs typeface="Times New Roman" panose="02020603050405020304"/>
              </a:rPr>
              <a:t>Project O</a:t>
            </a:r>
            <a:r>
              <a:rPr lang="en-US" altLang="zh-CN" sz="2400" spc="35">
                <a:solidFill>
                  <a:srgbClr val="A52721"/>
                </a:solidFill>
                <a:latin typeface="Times New Roman" panose="02020603050405020304"/>
                <a:ea typeface="宋体"/>
                <a:cs typeface="Times New Roman" panose="02020603050405020304"/>
              </a:rPr>
              <a:t>verview</a:t>
            </a:r>
            <a:endParaRPr lang="en-US" altLang="zh-CN" sz="2400" spc="35">
              <a:solidFill>
                <a:srgbClr val="A52721"/>
              </a:solidFill>
              <a:latin typeface="Times New Roman" panose="02020603050405020304"/>
              <a:ea typeface="宋体"/>
              <a:cs typeface="Times New Roman" panose="02020603050405020304"/>
            </a:endParaRPr>
          </a:p>
        </p:txBody>
      </p:sp>
      <p:sp>
        <p:nvSpPr>
          <p:cNvPr id="8" name="TextBox 8"/>
          <p:cNvSpPr txBox="1"/>
          <p:nvPr/>
        </p:nvSpPr>
        <p:spPr>
          <a:xfrm>
            <a:off x="1372386" y="1776694"/>
            <a:ext cx="887425" cy="470578"/>
          </a:xfrm>
          <a:prstGeom prst="rect">
            <a:avLst/>
          </a:prstGeom>
        </p:spPr>
        <p:txBody>
          <a:bodyPr lIns="0" tIns="0" rIns="0" bIns="0" rtlCol="0" anchor="t">
            <a:spAutoFit/>
          </a:bodyPr>
          <a:lstStyle/>
          <a:p>
            <a:pPr marL="0" marR="0" lvl="0" indent="0" algn="ctr" defTabSz="609600" rtl="0" eaLnBrk="1" fontAlgn="auto" latinLnBrk="0" hangingPunct="1">
              <a:lnSpc>
                <a:spcPts val="4000"/>
              </a:lnSpc>
              <a:spcBef>
                <a:spcPts val="0"/>
              </a:spcBef>
              <a:spcAft>
                <a:spcPts val="0"/>
              </a:spcAft>
              <a:buClrTx/>
              <a:buSzTx/>
              <a:buFontTx/>
              <a:buNone/>
              <a:defRPr/>
            </a:pPr>
            <a:r>
              <a:rPr kumimoji="0" lang="en-US" sz="2855" b="0" i="0" u="none" strike="noStrike" kern="1200" cap="none" spc="57" normalizeH="0" baseline="0" noProof="0">
                <a:ln>
                  <a:noFill/>
                </a:ln>
                <a:solidFill>
                  <a:srgbClr val="FFFFFF"/>
                </a:solidFill>
                <a:effectLst/>
                <a:uLnTx/>
                <a:uFillTx/>
                <a:latin typeface="Times New Roman" panose="02020603050405020304"/>
                <a:cs typeface="Times New Roman" panose="02020603050405020304"/>
              </a:rPr>
              <a:t>01</a:t>
            </a:r>
            <a:endParaRPr kumimoji="0" lang="en-US" sz="2855" b="0" i="0" u="none" strike="noStrike" kern="1200" cap="none" spc="57" normalizeH="0" baseline="0" noProof="0">
              <a:ln>
                <a:noFill/>
              </a:ln>
              <a:solidFill>
                <a:srgbClr val="FFFFFF"/>
              </a:solidFill>
              <a:effectLst/>
              <a:uLnTx/>
              <a:uFillTx/>
              <a:latin typeface="Times New Roman" panose="02020603050405020304"/>
              <a:cs typeface="Times New Roman" panose="02020603050405020304"/>
            </a:endParaRPr>
          </a:p>
        </p:txBody>
      </p:sp>
      <p:grpSp>
        <p:nvGrpSpPr>
          <p:cNvPr id="9" name="Group 9"/>
          <p:cNvGrpSpPr/>
          <p:nvPr/>
        </p:nvGrpSpPr>
        <p:grpSpPr>
          <a:xfrm>
            <a:off x="1372386" y="3040613"/>
            <a:ext cx="887425" cy="855353"/>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923838"/>
            </a:solidFill>
          </p:spPr>
          <p:txBody>
            <a:bodyPr/>
            <a:lstStyle/>
            <a:p>
              <a:pPr marL="0" marR="0" lvl="0" indent="0" algn="l" defTabSz="6096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grpSp>
      <p:sp>
        <p:nvSpPr>
          <p:cNvPr id="11" name="TextBox 11"/>
          <p:cNvSpPr txBox="1"/>
          <p:nvPr/>
        </p:nvSpPr>
        <p:spPr>
          <a:xfrm>
            <a:off x="2461822" y="3434231"/>
            <a:ext cx="4697607" cy="935990"/>
          </a:xfrm>
          <a:prstGeom prst="rect">
            <a:avLst/>
          </a:prstGeom>
        </p:spPr>
        <p:txBody>
          <a:bodyPr wrap="square" lIns="0" tIns="0" rIns="0" bIns="0" rtlCol="0" anchor="t">
            <a:spAutoFit/>
          </a:bodyPr>
          <a:lstStyle/>
          <a:p>
            <a:pPr marL="285750" marR="0" lvl="0" indent="-285750" algn="l" defTabSz="609600" rtl="0" eaLnBrk="1" fontAlgn="auto" latinLnBrk="0" hangingPunct="1">
              <a:lnSpc>
                <a:spcPts val="1825"/>
              </a:lnSpc>
              <a:spcBef>
                <a:spcPts val="0"/>
              </a:spcBef>
              <a:spcAft>
                <a:spcPts val="0"/>
              </a:spcAft>
              <a:buClrTx/>
              <a:buSzTx/>
              <a:buFont typeface="Arial" panose="020B0604020202020204" pitchFamily="34" charset="0"/>
              <a:buChar char="•"/>
              <a:defRPr/>
            </a:pPr>
            <a:r>
              <a:rPr kumimoji="0" lang="en-US" b="0" i="0" u="none" strike="noStrike" cap="none" spc="26" normalizeH="0" baseline="0">
                <a:solidFill>
                  <a:srgbClr val="000000"/>
                </a:solidFill>
                <a:latin typeface="Times New Roman" panose="02020603050405020304"/>
                <a:cs typeface="Times New Roman" panose="02020603050405020304"/>
              </a:rPr>
              <a:t>Preprocess</a:t>
            </a:r>
            <a:r>
              <a:rPr kumimoji="0" lang="en-US" b="0" i="0" u="none" strike="noStrike" cap="none" spc="26" normalizeH="0" baseline="0">
                <a:solidFill>
                  <a:srgbClr val="000000"/>
                </a:solidFill>
                <a:latin typeface="Times New Roman" panose="02020603050405020304"/>
                <a:cs typeface="Times New Roman" panose="02020603050405020304"/>
              </a:rPr>
              <a:t>ing</a:t>
            </a:r>
            <a:endParaRPr kumimoji="0" lang="en-US" b="0" i="0" u="none" strike="noStrike" cap="none" spc="26" normalizeH="0" baseline="0">
              <a:solidFill>
                <a:srgbClr val="000000"/>
              </a:solidFill>
              <a:latin typeface="Times New Roman" panose="02020603050405020304"/>
              <a:cs typeface="Times New Roman" panose="02020603050405020304"/>
            </a:endParaRPr>
          </a:p>
          <a:p>
            <a:pPr marL="285750" marR="0" lvl="0" indent="-285750" algn="l" defTabSz="609600" rtl="0" eaLnBrk="1" fontAlgn="auto" latinLnBrk="0" hangingPunct="1">
              <a:lnSpc>
                <a:spcPts val="1825"/>
              </a:lnSpc>
              <a:spcBef>
                <a:spcPts val="0"/>
              </a:spcBef>
              <a:spcAft>
                <a:spcPts val="0"/>
              </a:spcAft>
              <a:buClrTx/>
              <a:buSzTx/>
              <a:buFont typeface="Arial" panose="020B0604020202020204" pitchFamily="34" charset="0"/>
              <a:buChar char="•"/>
              <a:defRPr/>
            </a:pPr>
            <a:r>
              <a:rPr kumimoji="0" lang="en-US" b="0" i="0" u="none" strike="noStrike" cap="none" spc="26" normalizeH="0" baseline="0">
                <a:solidFill>
                  <a:srgbClr val="000000"/>
                </a:solidFill>
                <a:latin typeface="Times New Roman" panose="02020603050405020304"/>
                <a:cs typeface="Times New Roman" panose="02020603050405020304"/>
              </a:rPr>
              <a:t>Logistic regression</a:t>
            </a:r>
            <a:endParaRPr kumimoji="0" lang="en-US" b="0" i="0" u="none" strike="noStrike" cap="none" spc="26" normalizeH="0" baseline="0">
              <a:solidFill>
                <a:srgbClr val="000000"/>
              </a:solidFill>
              <a:latin typeface="Times New Roman" panose="02020603050405020304"/>
              <a:cs typeface="Times New Roman" panose="02020603050405020304"/>
            </a:endParaRPr>
          </a:p>
          <a:p>
            <a:pPr marL="285750" marR="0" lvl="0" indent="-285750" algn="l" defTabSz="609600" rtl="0" eaLnBrk="1" fontAlgn="auto" latinLnBrk="0" hangingPunct="1">
              <a:lnSpc>
                <a:spcPts val="1825"/>
              </a:lnSpc>
              <a:spcBef>
                <a:spcPts val="0"/>
              </a:spcBef>
              <a:spcAft>
                <a:spcPts val="0"/>
              </a:spcAft>
              <a:buClrTx/>
              <a:buSzTx/>
              <a:buFont typeface="Arial" panose="020B0604020202020204" pitchFamily="34" charset="0"/>
              <a:buChar char="•"/>
              <a:defRPr/>
            </a:pPr>
            <a:r>
              <a:rPr kumimoji="0" lang="en-US" b="0" i="0" u="none" strike="noStrike" cap="none" spc="26" normalizeH="0" baseline="0">
                <a:solidFill>
                  <a:srgbClr val="000000"/>
                </a:solidFill>
                <a:latin typeface="Times New Roman" panose="02020603050405020304"/>
                <a:cs typeface="Times New Roman" panose="02020603050405020304"/>
              </a:rPr>
              <a:t>Lightgm</a:t>
            </a:r>
            <a:endParaRPr kumimoji="0" lang="en-US" b="0" i="0" u="none" strike="noStrike" cap="none" spc="26" normalizeH="0" baseline="0">
              <a:solidFill>
                <a:srgbClr val="000000"/>
              </a:solidFill>
              <a:latin typeface="Times New Roman" panose="02020603050405020304"/>
              <a:cs typeface="Times New Roman" panose="02020603050405020304"/>
            </a:endParaRPr>
          </a:p>
          <a:p>
            <a:pPr marL="285750" marR="0" lvl="0" indent="-285750" algn="l" defTabSz="609600" rtl="0" eaLnBrk="1" fontAlgn="auto" latinLnBrk="0" hangingPunct="1">
              <a:lnSpc>
                <a:spcPts val="1825"/>
              </a:lnSpc>
              <a:spcBef>
                <a:spcPts val="0"/>
              </a:spcBef>
              <a:spcAft>
                <a:spcPts val="0"/>
              </a:spcAft>
              <a:buClrTx/>
              <a:buSzTx/>
              <a:buFont typeface="Arial" panose="020B0604020202020204" pitchFamily="34" charset="0"/>
              <a:buChar char="•"/>
              <a:defRPr/>
            </a:pPr>
            <a:endParaRPr kumimoji="0" lang="en-US" b="0" i="0" u="none" strike="noStrike" cap="none" spc="26" normalizeH="0" baseline="0">
              <a:solidFill>
                <a:srgbClr val="000000"/>
              </a:solidFill>
              <a:latin typeface="Times New Roman" panose="02020603050405020304"/>
              <a:cs typeface="Times New Roman" panose="02020603050405020304"/>
            </a:endParaRPr>
          </a:p>
        </p:txBody>
      </p:sp>
      <p:sp>
        <p:nvSpPr>
          <p:cNvPr id="12" name="TextBox 12"/>
          <p:cNvSpPr txBox="1"/>
          <p:nvPr/>
        </p:nvSpPr>
        <p:spPr>
          <a:xfrm>
            <a:off x="2461822" y="3036926"/>
            <a:ext cx="2361579" cy="310515"/>
          </a:xfrm>
          <a:prstGeom prst="rect">
            <a:avLst/>
          </a:prstGeom>
        </p:spPr>
        <p:txBody>
          <a:bodyPr wrap="square" lIns="0" tIns="0" rIns="0" bIns="0" rtlCol="0" anchor="t">
            <a:spAutoFit/>
          </a:bodyPr>
          <a:lstStyle/>
          <a:p>
            <a:pPr marL="0" marR="0" lvl="0" indent="0" algn="l" defTabSz="609600" rtl="0" eaLnBrk="1" fontAlgn="auto" latinLnBrk="0" hangingPunct="1">
              <a:lnSpc>
                <a:spcPts val="2425"/>
              </a:lnSpc>
              <a:spcBef>
                <a:spcPts val="0"/>
              </a:spcBef>
              <a:spcAft>
                <a:spcPts val="0"/>
              </a:spcAft>
              <a:buClrTx/>
              <a:buSzTx/>
              <a:buFontTx/>
              <a:buNone/>
              <a:defRPr/>
            </a:pPr>
            <a:r>
              <a:rPr kumimoji="0" lang="en-US" sz="2400" i="0" u="none" strike="noStrike" kern="1200" cap="none" spc="35" normalizeH="0" baseline="0" noProof="0">
                <a:ln>
                  <a:noFill/>
                </a:ln>
                <a:solidFill>
                  <a:srgbClr val="A52721"/>
                </a:solidFill>
                <a:effectLst/>
                <a:uLnTx/>
                <a:uFillTx/>
                <a:latin typeface="Times New Roman" panose="02020603050405020304"/>
                <a:cs typeface="Times New Roman" panose="02020603050405020304"/>
              </a:rPr>
              <a:t>Realization Stage</a:t>
            </a:r>
            <a:endParaRPr kumimoji="0" lang="en-US" sz="2400" i="0" u="none" strike="noStrike" kern="1200" cap="none" spc="35" normalizeH="0" baseline="0" noProof="0">
              <a:ln>
                <a:noFill/>
              </a:ln>
              <a:solidFill>
                <a:srgbClr val="A52721"/>
              </a:solidFill>
              <a:effectLst/>
              <a:uLnTx/>
              <a:uFillTx/>
              <a:latin typeface="Times New Roman" panose="02020603050405020304"/>
              <a:cs typeface="Times New Roman" panose="02020603050405020304"/>
            </a:endParaRPr>
          </a:p>
        </p:txBody>
      </p:sp>
      <p:sp>
        <p:nvSpPr>
          <p:cNvPr id="13" name="TextBox 13"/>
          <p:cNvSpPr txBox="1"/>
          <p:nvPr/>
        </p:nvSpPr>
        <p:spPr>
          <a:xfrm>
            <a:off x="1432596" y="3196589"/>
            <a:ext cx="767005" cy="481222"/>
          </a:xfrm>
          <a:prstGeom prst="rect">
            <a:avLst/>
          </a:prstGeom>
        </p:spPr>
        <p:txBody>
          <a:bodyPr lIns="0" tIns="0" rIns="0" bIns="0" rtlCol="0" anchor="t">
            <a:spAutoFit/>
          </a:bodyPr>
          <a:lstStyle/>
          <a:p>
            <a:pPr marL="0" marR="0" lvl="0" indent="0" algn="ctr" defTabSz="609600" rtl="0" eaLnBrk="1" fontAlgn="auto" latinLnBrk="0" hangingPunct="1">
              <a:lnSpc>
                <a:spcPts val="4000"/>
              </a:lnSpc>
              <a:spcBef>
                <a:spcPts val="0"/>
              </a:spcBef>
              <a:spcAft>
                <a:spcPts val="0"/>
              </a:spcAft>
              <a:buClrTx/>
              <a:buSzTx/>
              <a:buFontTx/>
              <a:buNone/>
              <a:defRPr/>
            </a:pPr>
            <a:r>
              <a:rPr lang="en-US" sz="2850" spc="57">
                <a:solidFill>
                  <a:srgbClr val="FFFFFF"/>
                </a:solidFill>
                <a:latin typeface="Times New Roman" panose="02020603050405020304"/>
                <a:cs typeface="Times New Roman" panose="02020603050405020304"/>
              </a:rPr>
              <a:t>02</a:t>
            </a:r>
            <a:endParaRPr kumimoji="0" lang="en-US" sz="2855" b="0" i="0" u="none" strike="noStrike" kern="1200" cap="none" spc="57" normalizeH="0" baseline="0" noProof="0">
              <a:ln>
                <a:noFill/>
              </a:ln>
              <a:solidFill>
                <a:srgbClr val="FFFFFF"/>
              </a:solidFill>
              <a:effectLst/>
              <a:uLnTx/>
              <a:uFillTx/>
              <a:latin typeface="Times New Roman" panose="02020603050405020304"/>
              <a:cs typeface="Times New Roman" panose="02020603050405020304"/>
            </a:endParaRPr>
          </a:p>
        </p:txBody>
      </p:sp>
      <p:grpSp>
        <p:nvGrpSpPr>
          <p:cNvPr id="14" name="Group 14"/>
          <p:cNvGrpSpPr/>
          <p:nvPr/>
        </p:nvGrpSpPr>
        <p:grpSpPr>
          <a:xfrm>
            <a:off x="1372386" y="4529276"/>
            <a:ext cx="887425" cy="855353"/>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923838"/>
            </a:solidFill>
          </p:spPr>
          <p:txBody>
            <a:bodyPr/>
            <a:lstStyle/>
            <a:p>
              <a:pPr marL="0" marR="0" lvl="0" indent="0" algn="l" defTabSz="6096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grpSp>
      <p:sp>
        <p:nvSpPr>
          <p:cNvPr id="16" name="TextBox 16"/>
          <p:cNvSpPr txBox="1"/>
          <p:nvPr/>
        </p:nvSpPr>
        <p:spPr>
          <a:xfrm>
            <a:off x="2461822" y="4842684"/>
            <a:ext cx="3863418" cy="233680"/>
          </a:xfrm>
          <a:prstGeom prst="rect">
            <a:avLst/>
          </a:prstGeom>
        </p:spPr>
        <p:txBody>
          <a:bodyPr wrap="square" lIns="0" tIns="0" rIns="0" bIns="0" rtlCol="0" anchor="t">
            <a:spAutoFit/>
          </a:bodyPr>
          <a:lstStyle/>
          <a:p>
            <a:pPr marL="285750" marR="0" lvl="0" indent="-285750" algn="l" defTabSz="609600" rtl="0" eaLnBrk="1" fontAlgn="auto" latinLnBrk="0" hangingPunct="1">
              <a:lnSpc>
                <a:spcPts val="1825"/>
              </a:lnSpc>
              <a:spcBef>
                <a:spcPts val="0"/>
              </a:spcBef>
              <a:spcAft>
                <a:spcPts val="0"/>
              </a:spcAft>
              <a:buClrTx/>
              <a:buSzTx/>
              <a:buFont typeface="Arial" panose="020B0604020202020204" pitchFamily="34" charset="0"/>
              <a:buChar char="•"/>
              <a:defRPr/>
            </a:pPr>
            <a:r>
              <a:rPr lang="en-US">
                <a:latin typeface="Times New Roman" panose="02020603050405020304"/>
                <a:cs typeface="Times New Roman" panose="02020603050405020304"/>
              </a:rPr>
              <a:t>kaggla</a:t>
            </a:r>
            <a:endParaRPr lang="en-US">
              <a:latin typeface="Times New Roman" panose="02020603050405020304"/>
              <a:cs typeface="Times New Roman" panose="02020603050405020304"/>
            </a:endParaRPr>
          </a:p>
        </p:txBody>
      </p:sp>
      <p:sp>
        <p:nvSpPr>
          <p:cNvPr id="17" name="TextBox 17"/>
          <p:cNvSpPr txBox="1"/>
          <p:nvPr/>
        </p:nvSpPr>
        <p:spPr>
          <a:xfrm>
            <a:off x="2461822" y="4533609"/>
            <a:ext cx="3150622" cy="310515"/>
          </a:xfrm>
          <a:prstGeom prst="rect">
            <a:avLst/>
          </a:prstGeom>
        </p:spPr>
        <p:txBody>
          <a:bodyPr wrap="square" lIns="0" tIns="0" rIns="0" bIns="0" rtlCol="0" anchor="t">
            <a:spAutoFit/>
          </a:bodyPr>
          <a:lstStyle/>
          <a:p>
            <a:pPr defTabSz="609600">
              <a:lnSpc>
                <a:spcPts val="2425"/>
              </a:lnSpc>
              <a:defRPr/>
            </a:pPr>
            <a:r>
              <a:rPr kumimoji="0" lang="en-US" sz="2400" i="0" u="none" strike="noStrike" kern="1200" cap="none" spc="35" normalizeH="0" baseline="0" noProof="0">
                <a:ln>
                  <a:noFill/>
                </a:ln>
                <a:solidFill>
                  <a:srgbClr val="A52721"/>
                </a:solidFill>
                <a:effectLst/>
                <a:uLnTx/>
                <a:uFillTx/>
                <a:latin typeface="Times New Roman" panose="02020603050405020304"/>
                <a:cs typeface="Times New Roman" panose="02020603050405020304"/>
              </a:rPr>
              <a:t>Submi</a:t>
            </a:r>
            <a:r>
              <a:rPr kumimoji="0" lang="en-US" sz="2400" i="0" u="none" strike="noStrike" kern="1200" cap="none" spc="35" normalizeH="0" baseline="0" noProof="0">
                <a:ln>
                  <a:noFill/>
                </a:ln>
                <a:solidFill>
                  <a:srgbClr val="A52721"/>
                </a:solidFill>
                <a:effectLst/>
                <a:uLnTx/>
                <a:uFillTx/>
                <a:latin typeface="Times New Roman" panose="02020603050405020304"/>
                <a:cs typeface="Times New Roman" panose="02020603050405020304"/>
              </a:rPr>
              <a:t>ssion</a:t>
            </a:r>
            <a:endParaRPr kumimoji="0" lang="en-US" sz="2400" i="0" u="none" strike="noStrike" kern="1200" cap="none" spc="35" normalizeH="0" baseline="0" noProof="0">
              <a:ln>
                <a:noFill/>
              </a:ln>
              <a:solidFill>
                <a:srgbClr val="A52721"/>
              </a:solidFill>
              <a:effectLst/>
              <a:uLnTx/>
              <a:uFillTx/>
              <a:latin typeface="Times New Roman" panose="02020603050405020304"/>
              <a:cs typeface="Times New Roman" panose="02020603050405020304"/>
            </a:endParaRPr>
          </a:p>
        </p:txBody>
      </p:sp>
      <p:sp>
        <p:nvSpPr>
          <p:cNvPr id="18" name="TextBox 18"/>
          <p:cNvSpPr txBox="1"/>
          <p:nvPr/>
        </p:nvSpPr>
        <p:spPr>
          <a:xfrm>
            <a:off x="1372386" y="4685252"/>
            <a:ext cx="887425" cy="481414"/>
          </a:xfrm>
          <a:prstGeom prst="rect">
            <a:avLst/>
          </a:prstGeom>
        </p:spPr>
        <p:txBody>
          <a:bodyPr lIns="0" tIns="0" rIns="0" bIns="0" rtlCol="0" anchor="t">
            <a:spAutoFit/>
          </a:bodyPr>
          <a:lstStyle/>
          <a:p>
            <a:pPr marL="0" marR="0" lvl="0" indent="0" algn="ctr" defTabSz="609600" rtl="0" eaLnBrk="1" fontAlgn="auto" latinLnBrk="0" hangingPunct="1">
              <a:lnSpc>
                <a:spcPts val="4000"/>
              </a:lnSpc>
              <a:spcBef>
                <a:spcPts val="0"/>
              </a:spcBef>
              <a:spcAft>
                <a:spcPts val="0"/>
              </a:spcAft>
              <a:buClrTx/>
              <a:buSzTx/>
              <a:buFontTx/>
              <a:buNone/>
              <a:defRPr/>
            </a:pPr>
            <a:r>
              <a:rPr lang="en-US" sz="2850" spc="57">
                <a:solidFill>
                  <a:srgbClr val="FFFFFF"/>
                </a:solidFill>
                <a:latin typeface="Times New Roman" panose="02020603050405020304"/>
                <a:cs typeface="Times New Roman" panose="02020603050405020304"/>
              </a:rPr>
              <a:t>03</a:t>
            </a:r>
            <a:endParaRPr lang="en-US" sz="2850" b="0" i="0" u="none" strike="noStrike" kern="1200" cap="none" spc="57" normalizeH="0" baseline="0" noProof="0">
              <a:ln>
                <a:noFill/>
              </a:ln>
              <a:solidFill>
                <a:srgbClr val="FFFFFF"/>
              </a:solidFill>
              <a:effectLst/>
              <a:uLnTx/>
              <a:uFillTx/>
              <a:latin typeface="Times New Roman" panose="02020603050405020304"/>
              <a:cs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E7E5"/>
        </a:solidFill>
        <a:effectLst/>
      </p:bgPr>
    </p:bg>
    <p:spTree>
      <p:nvGrpSpPr>
        <p:cNvPr id="1" name=""/>
        <p:cNvGrpSpPr/>
        <p:nvPr/>
      </p:nvGrpSpPr>
      <p:grpSpPr>
        <a:xfrm>
          <a:off x="0" y="0"/>
          <a:ext cx="0" cy="0"/>
          <a:chOff x="0" y="0"/>
          <a:chExt cx="0" cy="0"/>
        </a:xfrm>
      </p:grpSpPr>
      <p:sp>
        <p:nvSpPr>
          <p:cNvPr id="3" name="Freeform 3"/>
          <p:cNvSpPr/>
          <p:nvPr/>
        </p:nvSpPr>
        <p:spPr>
          <a:xfrm rot="16200000" flipV="1">
            <a:off x="-1039838" y="1039837"/>
            <a:ext cx="6858000" cy="4778325"/>
          </a:xfrm>
          <a:custGeom>
            <a:avLst/>
            <a:gdLst/>
            <a:ahLst/>
            <a:cxnLst/>
            <a:rect l="l" t="t" r="r" b="b"/>
            <a:pathLst>
              <a:path w="13716000" h="13716000">
                <a:moveTo>
                  <a:pt x="13716000" y="13716000"/>
                </a:moveTo>
                <a:lnTo>
                  <a:pt x="0" y="13716000"/>
                </a:lnTo>
                <a:lnTo>
                  <a:pt x="0" y="0"/>
                </a:lnTo>
                <a:lnTo>
                  <a:pt x="13716000" y="0"/>
                </a:lnTo>
                <a:lnTo>
                  <a:pt x="13716000" y="13716000"/>
                </a:lnTo>
                <a:close/>
              </a:path>
            </a:pathLst>
          </a:custGeom>
          <a:blipFill>
            <a:blip r:embed="rId1">
              <a:extLst>
                <a:ext uri="{96DAC541-7B7A-43D3-8B79-37D633B846F1}">
                  <asvg:svgBlip xmlns:asvg="http://schemas.microsoft.com/office/drawing/2016/SVG/main" r:embed="rId2"/>
                </a:ext>
              </a:extLst>
            </a:blip>
            <a:stretch>
              <a:fillRect b="-35166"/>
            </a:stretch>
          </a:blipFill>
        </p:spPr>
        <p:txBody>
          <a:bodyPr/>
          <a:lstStyle/>
          <a:p>
            <a:pPr defTabSz="609600"/>
            <a:endParaRPr lang="zh-CN" altLang="en-US" sz="1200">
              <a:solidFill>
                <a:prstClr val="black"/>
              </a:solidFill>
              <a:latin typeface="Calibri"/>
              <a:ea typeface="宋体" pitchFamily="2" charset="-122"/>
            </a:endParaRPr>
          </a:p>
        </p:txBody>
      </p:sp>
      <p:sp>
        <p:nvSpPr>
          <p:cNvPr id="12" name="Freeform 12"/>
          <p:cNvSpPr/>
          <p:nvPr/>
        </p:nvSpPr>
        <p:spPr>
          <a:xfrm>
            <a:off x="5209960" y="1533768"/>
            <a:ext cx="427248" cy="484134"/>
          </a:xfrm>
          <a:custGeom>
            <a:avLst/>
            <a:gdLst/>
            <a:ahLst/>
            <a:cxnLst/>
            <a:rect l="l" t="t" r="r" b="b"/>
            <a:pathLst>
              <a:path w="640872" h="726201">
                <a:moveTo>
                  <a:pt x="0" y="0"/>
                </a:moveTo>
                <a:lnTo>
                  <a:pt x="640872" y="0"/>
                </a:lnTo>
                <a:lnTo>
                  <a:pt x="640872" y="726201"/>
                </a:lnTo>
                <a:lnTo>
                  <a:pt x="0" y="72620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609600"/>
            <a:endParaRPr lang="zh-CN" altLang="en-US" sz="1200">
              <a:latin typeface="Calibri"/>
              <a:ea typeface="宋体" pitchFamily="2" charset="-122"/>
            </a:endParaRPr>
          </a:p>
        </p:txBody>
      </p:sp>
      <p:sp>
        <p:nvSpPr>
          <p:cNvPr id="13" name="Freeform 13"/>
          <p:cNvSpPr/>
          <p:nvPr/>
        </p:nvSpPr>
        <p:spPr>
          <a:xfrm>
            <a:off x="5143676" y="4203256"/>
            <a:ext cx="559817" cy="310698"/>
          </a:xfrm>
          <a:custGeom>
            <a:avLst/>
            <a:gdLst/>
            <a:ahLst/>
            <a:cxnLst/>
            <a:rect l="l" t="t" r="r" b="b"/>
            <a:pathLst>
              <a:path w="839725" h="466047">
                <a:moveTo>
                  <a:pt x="0" y="0"/>
                </a:moveTo>
                <a:lnTo>
                  <a:pt x="839725" y="0"/>
                </a:lnTo>
                <a:lnTo>
                  <a:pt x="839725" y="466048"/>
                </a:lnTo>
                <a:lnTo>
                  <a:pt x="0" y="46604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defTabSz="609600"/>
            <a:endParaRPr lang="zh-CN" altLang="en-US" sz="1200">
              <a:latin typeface="Calibri"/>
              <a:ea typeface="宋体" pitchFamily="2" charset="-122"/>
            </a:endParaRPr>
          </a:p>
        </p:txBody>
      </p:sp>
      <p:grpSp>
        <p:nvGrpSpPr>
          <p:cNvPr id="28" name="组合 27"/>
          <p:cNvGrpSpPr/>
          <p:nvPr/>
        </p:nvGrpSpPr>
        <p:grpSpPr>
          <a:xfrm>
            <a:off x="6094499" y="1419468"/>
            <a:ext cx="5297401" cy="1737733"/>
            <a:chOff x="6094499" y="1833877"/>
            <a:chExt cx="5297401" cy="1737733"/>
          </a:xfrm>
        </p:grpSpPr>
        <p:sp>
          <p:nvSpPr>
            <p:cNvPr id="15" name="TextBox 15"/>
            <p:cNvSpPr txBox="1"/>
            <p:nvPr/>
          </p:nvSpPr>
          <p:spPr>
            <a:xfrm>
              <a:off x="6094499" y="2331455"/>
              <a:ext cx="5297401" cy="1240155"/>
            </a:xfrm>
            <a:prstGeom prst="rect">
              <a:avLst/>
            </a:prstGeom>
          </p:spPr>
          <p:txBody>
            <a:bodyPr wrap="square" lIns="0" tIns="0" rIns="0" bIns="0" rtlCol="0" anchor="t">
              <a:spAutoFit/>
            </a:bodyPr>
            <a:lstStyle/>
            <a:p>
              <a:pPr marL="285750" indent="-285750" algn="just" defTabSz="609600">
                <a:lnSpc>
                  <a:spcPts val="1935"/>
                </a:lnSpc>
                <a:buFont typeface="Arial" panose="020B0604020202020204"/>
                <a:buChar char="•"/>
              </a:pPr>
              <a:r>
                <a:rPr lang="en-US" sz="1600" spc="27">
                  <a:latin typeface="Times New Roman" panose="02020603050405020304"/>
                  <a:cs typeface="Times New Roman" panose="02020603050405020304"/>
                </a:rPr>
                <a:t>The NASDAQ Stock Exchange is a fast-paced, high-risk environment where every second counts, especially in the last ten minutes of the trading day. This period is critical in shaping global economic narratives with intensified fluctuations and rapid price movements.</a:t>
              </a:r>
              <a:endParaRPr lang="en-US" sz="1600" spc="27">
                <a:latin typeface="Times New Roman" panose="02020603050405020304"/>
                <a:cs typeface="Times New Roman" panose="02020603050405020304"/>
              </a:endParaRPr>
            </a:p>
          </p:txBody>
        </p:sp>
        <p:sp>
          <p:nvSpPr>
            <p:cNvPr id="16" name="TextBox 16"/>
            <p:cNvSpPr txBox="1"/>
            <p:nvPr/>
          </p:nvSpPr>
          <p:spPr>
            <a:xfrm>
              <a:off x="6094499" y="1833877"/>
              <a:ext cx="3396585" cy="434340"/>
            </a:xfrm>
            <a:prstGeom prst="rect">
              <a:avLst/>
            </a:prstGeom>
          </p:spPr>
          <p:txBody>
            <a:bodyPr wrap="square" lIns="0" tIns="0" rIns="0" bIns="0" rtlCol="0" anchor="t">
              <a:spAutoFit/>
            </a:bodyPr>
            <a:lstStyle/>
            <a:p>
              <a:pPr defTabSz="609600">
                <a:lnSpc>
                  <a:spcPts val="3390"/>
                </a:lnSpc>
              </a:pPr>
              <a:r>
                <a:rPr lang="en-US" altLang="zh-CN" sz="2400" spc="48">
                  <a:latin typeface="Times New Roman" panose="02020603050405020304"/>
                  <a:ea typeface="宋体"/>
                  <a:cs typeface="Times New Roman" panose="02020603050405020304"/>
                </a:rPr>
                <a:t>Background</a:t>
              </a:r>
              <a:endParaRPr lang="en-US" sz="2400" spc="48">
                <a:latin typeface="Times New Roman" panose="02020603050405020304"/>
                <a:ea typeface="宋体"/>
                <a:cs typeface="Times New Roman" panose="02020603050405020304"/>
              </a:endParaRPr>
            </a:p>
          </p:txBody>
        </p:sp>
      </p:grpSp>
      <p:sp>
        <p:nvSpPr>
          <p:cNvPr id="21" name="文本框 20"/>
          <p:cNvSpPr txBox="1"/>
          <p:nvPr/>
        </p:nvSpPr>
        <p:spPr>
          <a:xfrm>
            <a:off x="0" y="2497976"/>
            <a:ext cx="4778328" cy="1106805"/>
          </a:xfrm>
          <a:prstGeom prst="rect">
            <a:avLst/>
          </a:prstGeom>
          <a:noFill/>
        </p:spPr>
        <p:txBody>
          <a:bodyPr wrap="square" rtlCol="0">
            <a:spAutoFit/>
          </a:bodyPr>
          <a:lstStyle/>
          <a:p>
            <a:pPr algn="ctr"/>
            <a:r>
              <a:rPr lang="en-US" altLang="zh-CN" sz="6600" b="1" spc="-95">
                <a:solidFill>
                  <a:schemeClr val="bg1"/>
                </a:solidFill>
                <a:latin typeface="Times New Roman" panose="02020603050405020304"/>
                <a:ea typeface="宋体"/>
                <a:cs typeface="Times New Roman" panose="02020603050405020304"/>
                <a:sym typeface="+mn-ea"/>
              </a:rPr>
              <a:t>O</a:t>
            </a:r>
            <a:r>
              <a:rPr lang="en-US" altLang="zh-CN" sz="6600" b="1" spc="-95">
                <a:solidFill>
                  <a:schemeClr val="bg1"/>
                </a:solidFill>
                <a:latin typeface="Times New Roman" panose="02020603050405020304"/>
                <a:ea typeface="宋体"/>
                <a:cs typeface="Times New Roman" panose="02020603050405020304"/>
                <a:sym typeface="+mn-ea"/>
              </a:rPr>
              <a:t>verview</a:t>
            </a:r>
            <a:endParaRPr lang="en-US" altLang="zh-CN" sz="6600" b="1" spc="-95">
              <a:solidFill>
                <a:schemeClr val="bg1"/>
              </a:solidFill>
              <a:latin typeface="Times New Roman" panose="02020603050405020304"/>
              <a:ea typeface="宋体"/>
              <a:cs typeface="Times New Roman" panose="02020603050405020304"/>
              <a:sym typeface="+mn-ea"/>
            </a:endParaRPr>
          </a:p>
        </p:txBody>
      </p:sp>
      <p:grpSp>
        <p:nvGrpSpPr>
          <p:cNvPr id="27" name="组合 26"/>
          <p:cNvGrpSpPr/>
          <p:nvPr/>
        </p:nvGrpSpPr>
        <p:grpSpPr>
          <a:xfrm>
            <a:off x="6094499" y="4084483"/>
            <a:ext cx="5903454" cy="1065296"/>
            <a:chOff x="6094499" y="3973993"/>
            <a:chExt cx="5903454" cy="1065296"/>
          </a:xfrm>
        </p:grpSpPr>
        <p:sp>
          <p:nvSpPr>
            <p:cNvPr id="25" name="TextBox 15"/>
            <p:cNvSpPr txBox="1"/>
            <p:nvPr/>
          </p:nvSpPr>
          <p:spPr>
            <a:xfrm>
              <a:off x="6094499" y="4543354"/>
              <a:ext cx="5297401" cy="495935"/>
            </a:xfrm>
            <a:prstGeom prst="rect">
              <a:avLst/>
            </a:prstGeom>
          </p:spPr>
          <p:txBody>
            <a:bodyPr wrap="square" lIns="0" tIns="0" rIns="0" bIns="0" rtlCol="0" anchor="t">
              <a:spAutoFit/>
            </a:bodyPr>
            <a:lstStyle/>
            <a:p>
              <a:pPr marL="285750" indent="-285750" algn="just" defTabSz="609600">
                <a:lnSpc>
                  <a:spcPts val="1935"/>
                </a:lnSpc>
                <a:buFont typeface="Arial" panose="020B0604020202020204"/>
                <a:buChar char="•"/>
              </a:pPr>
              <a:r>
                <a:rPr lang="en-US" sz="1600" spc="27">
                  <a:latin typeface="Times New Roman" panose="02020603050405020304"/>
                  <a:cs typeface="Times New Roman" panose="02020603050405020304"/>
                </a:rPr>
                <a:t>Predict closing prices using auction and order book data.</a:t>
              </a:r>
              <a:endParaRPr lang="en-US" sz="1600" spc="27">
                <a:latin typeface="Times New Roman" panose="02020603050405020304"/>
                <a:cs typeface="Times New Roman" panose="02020603050405020304"/>
              </a:endParaRPr>
            </a:p>
            <a:p>
              <a:pPr marL="285750" indent="-285750" algn="just" defTabSz="609600">
                <a:lnSpc>
                  <a:spcPts val="1935"/>
                </a:lnSpc>
                <a:buFont typeface="Arial" panose="020B0604020202020204"/>
                <a:buChar char="•"/>
              </a:pPr>
              <a:r>
                <a:rPr lang="en-US" sz="1600" spc="27">
                  <a:latin typeface="Times New Roman" panose="02020603050405020304"/>
                  <a:cs typeface="Times New Roman" panose="02020603050405020304"/>
                </a:rPr>
                <a:t>Enhance market efficiency in critical trading moments.</a:t>
              </a:r>
              <a:endParaRPr lang="en-US" sz="1600" spc="27">
                <a:latin typeface="Times New Roman" panose="02020603050405020304"/>
                <a:cs typeface="Times New Roman" panose="02020603050405020304"/>
              </a:endParaRPr>
            </a:p>
          </p:txBody>
        </p:sp>
        <p:sp>
          <p:nvSpPr>
            <p:cNvPr id="26" name="TextBox 16"/>
            <p:cNvSpPr txBox="1"/>
            <p:nvPr/>
          </p:nvSpPr>
          <p:spPr>
            <a:xfrm>
              <a:off x="6094499" y="3973993"/>
              <a:ext cx="5903454" cy="434340"/>
            </a:xfrm>
            <a:prstGeom prst="rect">
              <a:avLst/>
            </a:prstGeom>
          </p:spPr>
          <p:txBody>
            <a:bodyPr wrap="square" lIns="0" tIns="0" rIns="0" bIns="0" rtlCol="0" anchor="t">
              <a:spAutoFit/>
            </a:bodyPr>
            <a:lstStyle/>
            <a:p>
              <a:pPr defTabSz="609600">
                <a:lnSpc>
                  <a:spcPts val="3390"/>
                </a:lnSpc>
              </a:pPr>
              <a:r>
                <a:rPr lang="en-US" altLang="zh-CN" sz="2400" spc="48">
                  <a:latin typeface="Times New Roman" panose="02020603050405020304"/>
                  <a:ea typeface="宋体"/>
                  <a:cs typeface="Times New Roman" panose="02020603050405020304"/>
                </a:rPr>
                <a:t>Our </a:t>
              </a:r>
              <a:r>
                <a:rPr lang="en-US" altLang="zh-CN" sz="2400" spc="48">
                  <a:latin typeface="Times New Roman" panose="02020603050405020304"/>
                  <a:ea typeface="宋体"/>
                  <a:cs typeface="Times New Roman" panose="02020603050405020304"/>
                </a:rPr>
                <a:t>goal</a:t>
              </a:r>
              <a:endParaRPr lang="en-US" altLang="zh-CN" sz="2400" spc="48">
                <a:latin typeface="Times New Roman" panose="02020603050405020304"/>
                <a:ea typeface="宋体"/>
                <a:cs typeface="Times New Roman" panose="02020603050405020304"/>
              </a:endParaRPr>
            </a:p>
          </p:txBody>
        </p:sp>
      </p:grpSp>
      <p:sp>
        <p:nvSpPr>
          <p:cNvPr id="31" name="任意多边形: 形状 30"/>
          <p:cNvSpPr/>
          <p:nvPr/>
        </p:nvSpPr>
        <p:spPr>
          <a:xfrm>
            <a:off x="4778325" y="3428293"/>
            <a:ext cx="7289800" cy="474088"/>
          </a:xfrm>
          <a:custGeom>
            <a:avLst/>
            <a:gdLst>
              <a:gd name="connsiteX0" fmla="*/ 0 w 7289800"/>
              <a:gd name="connsiteY0" fmla="*/ 0 h 751360"/>
              <a:gd name="connsiteX1" fmla="*/ 1879600 w 7289800"/>
              <a:gd name="connsiteY1" fmla="*/ 736600 h 751360"/>
              <a:gd name="connsiteX2" fmla="*/ 5702300 w 7289800"/>
              <a:gd name="connsiteY2" fmla="*/ 508000 h 751360"/>
              <a:gd name="connsiteX3" fmla="*/ 7289800 w 7289800"/>
              <a:gd name="connsiteY3" fmla="*/ 698500 h 751360"/>
              <a:gd name="connsiteX0-1" fmla="*/ 0 w 7289800"/>
              <a:gd name="connsiteY0-2" fmla="*/ 0 h 474088"/>
              <a:gd name="connsiteX1-3" fmla="*/ 1879600 w 7289800"/>
              <a:gd name="connsiteY1-4" fmla="*/ 469900 h 474088"/>
              <a:gd name="connsiteX2-5" fmla="*/ 5702300 w 7289800"/>
              <a:gd name="connsiteY2-6" fmla="*/ 241300 h 474088"/>
              <a:gd name="connsiteX3-7" fmla="*/ 7289800 w 7289800"/>
              <a:gd name="connsiteY3-8" fmla="*/ 431800 h 474088"/>
            </a:gdLst>
            <a:ahLst/>
            <a:cxnLst>
              <a:cxn ang="0">
                <a:pos x="connsiteX0-1" y="connsiteY0-2"/>
              </a:cxn>
              <a:cxn ang="0">
                <a:pos x="connsiteX1-3" y="connsiteY1-4"/>
              </a:cxn>
              <a:cxn ang="0">
                <a:pos x="connsiteX2-5" y="connsiteY2-6"/>
              </a:cxn>
              <a:cxn ang="0">
                <a:pos x="connsiteX3-7" y="connsiteY3-8"/>
              </a:cxn>
            </a:cxnLst>
            <a:rect l="l" t="t" r="r" b="b"/>
            <a:pathLst>
              <a:path w="7289800" h="474088">
                <a:moveTo>
                  <a:pt x="0" y="0"/>
                </a:moveTo>
                <a:cubicBezTo>
                  <a:pt x="464608" y="325966"/>
                  <a:pt x="929217" y="429683"/>
                  <a:pt x="1879600" y="469900"/>
                </a:cubicBezTo>
                <a:cubicBezTo>
                  <a:pt x="2829983" y="510117"/>
                  <a:pt x="4800600" y="247650"/>
                  <a:pt x="5702300" y="241300"/>
                </a:cubicBezTo>
                <a:cubicBezTo>
                  <a:pt x="6604000" y="234950"/>
                  <a:pt x="6946900" y="333375"/>
                  <a:pt x="7289800" y="431800"/>
                </a:cubicBezTo>
              </a:path>
            </a:pathLst>
          </a:custGeom>
          <a:ln>
            <a:prstDash val="lgDashDo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E7E5"/>
        </a:solidFill>
        <a:effectLst/>
      </p:bgPr>
    </p:bg>
    <p:spTree>
      <p:nvGrpSpPr>
        <p:cNvPr id="1" name=""/>
        <p:cNvGrpSpPr/>
        <p:nvPr/>
      </p:nvGrpSpPr>
      <p:grpSpPr>
        <a:xfrm>
          <a:off x="0" y="0"/>
          <a:ext cx="0" cy="0"/>
          <a:chOff x="0" y="0"/>
          <a:chExt cx="0" cy="0"/>
        </a:xfrm>
      </p:grpSpPr>
      <p:grpSp>
        <p:nvGrpSpPr>
          <p:cNvPr id="2" name="Group 2"/>
          <p:cNvGrpSpPr/>
          <p:nvPr/>
        </p:nvGrpSpPr>
        <p:grpSpPr>
          <a:xfrm>
            <a:off x="6431027" y="4204925"/>
            <a:ext cx="2545070" cy="558739"/>
            <a:chOff x="0" y="0"/>
            <a:chExt cx="3008136" cy="660400"/>
          </a:xfrm>
        </p:grpSpPr>
        <p:sp>
          <p:nvSpPr>
            <p:cNvPr id="3" name="Freeform 3"/>
            <p:cNvSpPr/>
            <p:nvPr/>
          </p:nvSpPr>
          <p:spPr>
            <a:xfrm>
              <a:off x="0" y="0"/>
              <a:ext cx="3008137" cy="660400"/>
            </a:xfrm>
            <a:custGeom>
              <a:avLst/>
              <a:gdLst/>
              <a:ahLst/>
              <a:cxnLst/>
              <a:rect l="l" t="t" r="r" b="b"/>
              <a:pathLst>
                <a:path w="3008137" h="660400">
                  <a:moveTo>
                    <a:pt x="2883676" y="660400"/>
                  </a:moveTo>
                  <a:lnTo>
                    <a:pt x="124460" y="660400"/>
                  </a:lnTo>
                  <a:cubicBezTo>
                    <a:pt x="55880" y="660400"/>
                    <a:pt x="0" y="604520"/>
                    <a:pt x="0" y="535940"/>
                  </a:cubicBezTo>
                  <a:lnTo>
                    <a:pt x="0" y="124460"/>
                  </a:lnTo>
                  <a:cubicBezTo>
                    <a:pt x="0" y="55880"/>
                    <a:pt x="55880" y="0"/>
                    <a:pt x="124460" y="0"/>
                  </a:cubicBezTo>
                  <a:lnTo>
                    <a:pt x="2883677" y="0"/>
                  </a:lnTo>
                  <a:cubicBezTo>
                    <a:pt x="2952256" y="0"/>
                    <a:pt x="3008137" y="55880"/>
                    <a:pt x="3008137" y="124460"/>
                  </a:cubicBezTo>
                  <a:lnTo>
                    <a:pt x="3008137" y="535940"/>
                  </a:lnTo>
                  <a:cubicBezTo>
                    <a:pt x="3008137" y="604520"/>
                    <a:pt x="2952256" y="660400"/>
                    <a:pt x="2883677" y="660400"/>
                  </a:cubicBezTo>
                  <a:close/>
                </a:path>
              </a:pathLst>
            </a:custGeom>
            <a:solidFill>
              <a:srgbClr val="923838"/>
            </a:solidFill>
          </p:spPr>
          <p:txBody>
            <a:bodyPr/>
            <a:lstStyle/>
            <a:p>
              <a:pPr marL="0" marR="0" lvl="0" indent="0" algn="l" defTabSz="6096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grpSp>
      <p:sp>
        <p:nvSpPr>
          <p:cNvPr id="5" name="TextBox 5"/>
          <p:cNvSpPr txBox="1"/>
          <p:nvPr/>
        </p:nvSpPr>
        <p:spPr>
          <a:xfrm>
            <a:off x="6431084" y="1325351"/>
            <a:ext cx="5642971" cy="310515"/>
          </a:xfrm>
          <a:prstGeom prst="rect">
            <a:avLst/>
          </a:prstGeom>
        </p:spPr>
        <p:txBody>
          <a:bodyPr lIns="0" tIns="0" rIns="0" bIns="0" rtlCol="0" anchor="t">
            <a:spAutoFit/>
          </a:bodyPr>
          <a:lstStyle/>
          <a:p>
            <a:pPr marL="0" marR="0" lvl="0" indent="0" algn="l" defTabSz="609600" rtl="0" eaLnBrk="1" fontAlgn="auto" latinLnBrk="0" hangingPunct="1">
              <a:lnSpc>
                <a:spcPts val="2425"/>
              </a:lnSpc>
              <a:spcBef>
                <a:spcPts val="0"/>
              </a:spcBef>
              <a:spcAft>
                <a:spcPts val="0"/>
              </a:spcAft>
              <a:buClrTx/>
              <a:buSzTx/>
              <a:buFontTx/>
              <a:buNone/>
              <a:defRPr/>
            </a:pPr>
            <a:r>
              <a:rPr lang="en-US" sz="4000" spc="35" noProof="0">
                <a:ln>
                  <a:noFill/>
                </a:ln>
                <a:solidFill>
                  <a:srgbClr val="A52721"/>
                </a:solidFill>
                <a:effectLst/>
                <a:uLnTx/>
                <a:uFillTx/>
                <a:latin typeface="Times New Roman" panose="02020603050405020304"/>
                <a:cs typeface="Times New Roman" panose="02020603050405020304"/>
                <a:sym typeface="+mn-ea"/>
              </a:rPr>
              <a:t>Realization Stage</a:t>
            </a:r>
            <a:endParaRPr kumimoji="0" lang="en-US" altLang="zh-CN" sz="4000" i="0" u="none" strike="noStrike" kern="1200" cap="none" spc="35" normalizeH="0" baseline="0" noProof="0">
              <a:ln>
                <a:noFill/>
              </a:ln>
              <a:solidFill>
                <a:srgbClr val="A52721"/>
              </a:solidFill>
              <a:effectLst/>
              <a:uLnTx/>
              <a:uFillTx/>
              <a:latin typeface="Now Medium"/>
              <a:ea typeface="+mn-ea"/>
              <a:cs typeface="+mn-cs"/>
            </a:endParaRPr>
          </a:p>
        </p:txBody>
      </p:sp>
      <p:sp>
        <p:nvSpPr>
          <p:cNvPr id="8" name="TextBox 8"/>
          <p:cNvSpPr txBox="1"/>
          <p:nvPr/>
        </p:nvSpPr>
        <p:spPr>
          <a:xfrm>
            <a:off x="6337161" y="4322965"/>
            <a:ext cx="2732800" cy="288412"/>
          </a:xfrm>
          <a:prstGeom prst="rect">
            <a:avLst/>
          </a:prstGeom>
        </p:spPr>
        <p:txBody>
          <a:bodyPr lIns="0" tIns="0" rIns="0" bIns="0" rtlCol="0" anchor="t">
            <a:spAutoFit/>
          </a:bodyPr>
          <a:lstStyle/>
          <a:p>
            <a:pPr marL="0" marR="0" lvl="0" indent="0" algn="ctr" defTabSz="609600" rtl="0" eaLnBrk="1" fontAlgn="auto" latinLnBrk="0" hangingPunct="1">
              <a:lnSpc>
                <a:spcPts val="2395"/>
              </a:lnSpc>
              <a:spcBef>
                <a:spcPts val="0"/>
              </a:spcBef>
              <a:spcAft>
                <a:spcPts val="0"/>
              </a:spcAft>
              <a:buClrTx/>
              <a:buSzTx/>
              <a:buFontTx/>
              <a:buNone/>
              <a:defRPr/>
            </a:pPr>
            <a:r>
              <a:rPr lang="en-US" sz="1700" spc="34">
                <a:solidFill>
                  <a:srgbClr val="FFFFFF"/>
                </a:solidFill>
                <a:latin typeface="Now Medium"/>
              </a:rPr>
              <a:t>Let's</a:t>
            </a:r>
            <a:r>
              <a:rPr kumimoji="0" lang="en-US" sz="1700" b="0" i="0" u="none" strike="noStrike" kern="1200" cap="none" spc="34" normalizeH="0" baseline="0" noProof="0">
                <a:ln>
                  <a:noFill/>
                </a:ln>
                <a:solidFill>
                  <a:srgbClr val="FFFFFF"/>
                </a:solidFill>
                <a:effectLst/>
                <a:uLnTx/>
                <a:uFillTx/>
                <a:latin typeface="Now Medium"/>
                <a:ea typeface="+mn-ea"/>
                <a:cs typeface="+mn-cs"/>
              </a:rPr>
              <a:t> Get Started</a:t>
            </a:r>
            <a:endParaRPr kumimoji="0" lang="en-US" sz="1700" b="0" i="0" u="none" strike="noStrike" kern="1200" cap="none" spc="34" normalizeH="0" baseline="0" noProof="0">
              <a:ln>
                <a:noFill/>
              </a:ln>
              <a:solidFill>
                <a:srgbClr val="FFFFFF"/>
              </a:solidFill>
              <a:effectLst/>
              <a:uLnTx/>
              <a:uFillTx/>
              <a:latin typeface="Now Medium"/>
              <a:ea typeface="+mn-ea"/>
              <a:cs typeface="+mn-cs"/>
            </a:endParaRPr>
          </a:p>
        </p:txBody>
      </p:sp>
      <p:sp>
        <p:nvSpPr>
          <p:cNvPr id="10" name="TextBox 16"/>
          <p:cNvSpPr txBox="1"/>
          <p:nvPr/>
        </p:nvSpPr>
        <p:spPr>
          <a:xfrm>
            <a:off x="7085104" y="2045398"/>
            <a:ext cx="3396585" cy="233680"/>
          </a:xfrm>
          <a:prstGeom prst="rect">
            <a:avLst/>
          </a:prstGeom>
        </p:spPr>
        <p:txBody>
          <a:bodyPr wrap="square" lIns="0" tIns="0" rIns="0" bIns="0" rtlCol="0" anchor="t">
            <a:spAutoFit/>
          </a:bodyPr>
          <a:lstStyle/>
          <a:p>
            <a:pPr marR="0" lvl="0" indent="0" algn="l" defTabSz="609600" rtl="0" eaLnBrk="1" fontAlgn="auto" latinLnBrk="0" hangingPunct="1">
              <a:lnSpc>
                <a:spcPts val="1825"/>
              </a:lnSpc>
              <a:spcBef>
                <a:spcPts val="0"/>
              </a:spcBef>
              <a:spcAft>
                <a:spcPts val="0"/>
              </a:spcAft>
              <a:buClrTx/>
              <a:buSzTx/>
              <a:buFont typeface="Arial" panose="020B0604020202020204" pitchFamily="34" charset="0"/>
              <a:buNone/>
              <a:defRPr/>
            </a:pPr>
            <a:r>
              <a:rPr lang="en-US" altLang="zh-CN" sz="2400" spc="48">
                <a:latin typeface="Now Medium"/>
                <a:ea typeface="宋体"/>
                <a:sym typeface="+mn-ea"/>
              </a:rPr>
              <a:t>Preprocessing</a:t>
            </a:r>
            <a:endParaRPr lang="en-US" altLang="zh-CN" sz="2400" spc="48">
              <a:latin typeface="Now Medium"/>
              <a:ea typeface="宋体"/>
            </a:endParaRPr>
          </a:p>
        </p:txBody>
      </p:sp>
      <p:sp>
        <p:nvSpPr>
          <p:cNvPr id="13" name="TextBox 16"/>
          <p:cNvSpPr txBox="1"/>
          <p:nvPr/>
        </p:nvSpPr>
        <p:spPr>
          <a:xfrm>
            <a:off x="7133230" y="3439186"/>
            <a:ext cx="3396585" cy="434340"/>
          </a:xfrm>
          <a:prstGeom prst="rect">
            <a:avLst/>
          </a:prstGeom>
        </p:spPr>
        <p:txBody>
          <a:bodyPr wrap="square" lIns="0" tIns="0" rIns="0" bIns="0" rtlCol="0" anchor="t">
            <a:spAutoFit/>
          </a:bodyPr>
          <a:lstStyle/>
          <a:p>
            <a:pPr defTabSz="609600">
              <a:lnSpc>
                <a:spcPts val="3390"/>
              </a:lnSpc>
            </a:pPr>
            <a:r>
              <a:rPr lang="en-US" altLang="zh-CN" sz="2400" spc="48">
                <a:latin typeface="Now Medium"/>
                <a:ea typeface="宋体"/>
              </a:rPr>
              <a:t>LightGBM</a:t>
            </a:r>
            <a:endParaRPr lang="en-US" altLang="zh-CN" sz="2420" spc="48">
              <a:latin typeface="Now Medium"/>
            </a:endParaRPr>
          </a:p>
        </p:txBody>
      </p:sp>
      <p:sp>
        <p:nvSpPr>
          <p:cNvPr id="14" name="TextBox 16"/>
          <p:cNvSpPr txBox="1"/>
          <p:nvPr/>
        </p:nvSpPr>
        <p:spPr>
          <a:xfrm>
            <a:off x="7085037" y="2465394"/>
            <a:ext cx="4896521" cy="681990"/>
          </a:xfrm>
          <a:prstGeom prst="rect">
            <a:avLst/>
          </a:prstGeom>
        </p:spPr>
        <p:txBody>
          <a:bodyPr wrap="square" lIns="0" tIns="0" rIns="0" bIns="0" rtlCol="0" anchor="t">
            <a:spAutoFit/>
          </a:bodyPr>
          <a:lstStyle/>
          <a:p>
            <a:pPr algn="l" defTabSz="609600">
              <a:lnSpc>
                <a:spcPts val="5320"/>
              </a:lnSpc>
            </a:pPr>
            <a:r>
              <a:rPr lang="en-US" altLang="zh-CN" sz="2400" spc="48">
                <a:latin typeface="Now Medium"/>
                <a:ea typeface="宋体"/>
                <a:sym typeface="+mn-ea"/>
              </a:rPr>
              <a:t>Linear R</a:t>
            </a:r>
            <a:r>
              <a:rPr lang="en-US" altLang="zh-CN" sz="2400" spc="48">
                <a:latin typeface="Now Medium"/>
                <a:ea typeface="宋体"/>
                <a:sym typeface="+mn-ea"/>
              </a:rPr>
              <a:t>egression Model </a:t>
            </a:r>
            <a:endParaRPr lang="en-US" altLang="zh-CN" sz="2400" spc="48">
              <a:latin typeface="Now Medium"/>
              <a:ea typeface="宋体"/>
              <a:sym typeface="+mn-ea"/>
            </a:endParaRPr>
          </a:p>
        </p:txBody>
      </p:sp>
      <p:sp>
        <p:nvSpPr>
          <p:cNvPr id="15" name="椭圆 14"/>
          <p:cNvSpPr/>
          <p:nvPr/>
        </p:nvSpPr>
        <p:spPr>
          <a:xfrm>
            <a:off x="6431084" y="1942196"/>
            <a:ext cx="386763" cy="386763"/>
          </a:xfrm>
          <a:prstGeom prst="ellipse">
            <a:avLst/>
          </a:prstGeom>
          <a:solidFill>
            <a:srgbClr val="9238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bg1"/>
                </a:solidFill>
              </a:rPr>
              <a:t>1</a:t>
            </a:r>
            <a:endParaRPr lang="zh-CN" altLang="en-US" b="1">
              <a:solidFill>
                <a:schemeClr val="bg1"/>
              </a:solidFill>
            </a:endParaRPr>
          </a:p>
        </p:txBody>
      </p:sp>
      <p:sp>
        <p:nvSpPr>
          <p:cNvPr id="16" name="椭圆 15"/>
          <p:cNvSpPr/>
          <p:nvPr/>
        </p:nvSpPr>
        <p:spPr>
          <a:xfrm>
            <a:off x="6431084" y="2696240"/>
            <a:ext cx="386763" cy="386763"/>
          </a:xfrm>
          <a:prstGeom prst="ellipse">
            <a:avLst/>
          </a:prstGeom>
          <a:solidFill>
            <a:srgbClr val="9238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bg1"/>
                </a:solidFill>
              </a:rPr>
              <a:t>2</a:t>
            </a:r>
            <a:endParaRPr lang="zh-CN" altLang="en-US" b="1">
              <a:solidFill>
                <a:schemeClr val="bg1"/>
              </a:solidFill>
            </a:endParaRPr>
          </a:p>
        </p:txBody>
      </p:sp>
      <p:sp>
        <p:nvSpPr>
          <p:cNvPr id="17" name="椭圆 16"/>
          <p:cNvSpPr/>
          <p:nvPr/>
        </p:nvSpPr>
        <p:spPr>
          <a:xfrm>
            <a:off x="6431084" y="3450284"/>
            <a:ext cx="386763" cy="386763"/>
          </a:xfrm>
          <a:prstGeom prst="ellipse">
            <a:avLst/>
          </a:prstGeom>
          <a:solidFill>
            <a:srgbClr val="9238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bg1"/>
                </a:solidFill>
              </a:rPr>
              <a:t>3</a:t>
            </a:r>
            <a:endParaRPr lang="zh-CN" altLang="en-US" b="1">
              <a:solidFill>
                <a:schemeClr val="bg1"/>
              </a:solidFill>
            </a:endParaRPr>
          </a:p>
        </p:txBody>
      </p:sp>
      <p:sp>
        <p:nvSpPr>
          <p:cNvPr id="19" name="Freeform 2"/>
          <p:cNvSpPr/>
          <p:nvPr/>
        </p:nvSpPr>
        <p:spPr>
          <a:xfrm>
            <a:off x="1298581" y="685800"/>
            <a:ext cx="4568675" cy="5486400"/>
          </a:xfrm>
          <a:custGeom>
            <a:avLst/>
            <a:gdLst/>
            <a:ahLst/>
            <a:cxnLst/>
            <a:rect l="l" t="t" r="r" b="b"/>
            <a:pathLst>
              <a:path w="6853012" h="8229600">
                <a:moveTo>
                  <a:pt x="0" y="0"/>
                </a:moveTo>
                <a:lnTo>
                  <a:pt x="6853012" y="0"/>
                </a:lnTo>
                <a:lnTo>
                  <a:pt x="6853012" y="8229600"/>
                </a:lnTo>
                <a:lnTo>
                  <a:pt x="0" y="82296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txBody>
          <a:bodyPr/>
          <a:lstStyle/>
          <a:p>
            <a:pPr defTabSz="609600"/>
            <a:endParaRPr lang="zh-CN" altLang="en-US" sz="1200">
              <a:solidFill>
                <a:prstClr val="black"/>
              </a:solidFill>
              <a:latin typeface="Calibri"/>
              <a:ea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8E7E5"/>
        </a:solidFill>
        <a:effectLst/>
      </p:bgPr>
    </p:bg>
    <p:spTree>
      <p:nvGrpSpPr>
        <p:cNvPr id="1" name=""/>
        <p:cNvGrpSpPr/>
        <p:nvPr/>
      </p:nvGrpSpPr>
      <p:grpSpPr>
        <a:xfrm>
          <a:off x="0" y="0"/>
          <a:ext cx="0" cy="0"/>
          <a:chOff x="0" y="0"/>
          <a:chExt cx="0" cy="0"/>
        </a:xfrm>
      </p:grpSpPr>
      <p:sp>
        <p:nvSpPr>
          <p:cNvPr id="16" name="TextBox 14"/>
          <p:cNvSpPr txBox="1"/>
          <p:nvPr/>
        </p:nvSpPr>
        <p:spPr>
          <a:xfrm>
            <a:off x="454025" y="408940"/>
            <a:ext cx="4197350" cy="464820"/>
          </a:xfrm>
          <a:prstGeom prst="rect">
            <a:avLst/>
          </a:prstGeom>
        </p:spPr>
        <p:txBody>
          <a:bodyPr wrap="square" lIns="0" tIns="0" rIns="0" bIns="0" rtlCol="0" anchor="t">
            <a:noAutofit/>
          </a:bodyPr>
          <a:lstStyle/>
          <a:p>
            <a:pPr marR="0" lvl="0" indent="0" algn="l" defTabSz="609600" rtl="0" eaLnBrk="1" fontAlgn="auto" latinLnBrk="0" hangingPunct="1">
              <a:lnSpc>
                <a:spcPts val="1825"/>
              </a:lnSpc>
              <a:spcBef>
                <a:spcPts val="0"/>
              </a:spcBef>
              <a:spcAft>
                <a:spcPts val="0"/>
              </a:spcAft>
              <a:buClrTx/>
              <a:buSzTx/>
              <a:buFont typeface="Arial" panose="020B0604020202020204" pitchFamily="34" charset="0"/>
              <a:buNone/>
              <a:defRPr/>
            </a:pPr>
            <a:r>
              <a:rPr lang="en-US" sz="3800" b="1" spc="26">
                <a:solidFill>
                  <a:srgbClr val="000000"/>
                </a:solidFill>
                <a:latin typeface="Times New Roman Bold" panose="02020603050405020304" charset="0"/>
                <a:cs typeface="Times New Roman Bold" panose="02020603050405020304" charset="0"/>
                <a:sym typeface="+mn-ea"/>
              </a:rPr>
              <a:t>Preprocessing</a:t>
            </a:r>
            <a:endParaRPr lang="en-US" sz="3800" b="1" spc="-95">
              <a:latin typeface="Times New Roman Bold" panose="02020603050405020304" charset="0"/>
              <a:ea typeface="宋体"/>
              <a:cs typeface="Times New Roman Bold" panose="02020603050405020304" charset="0"/>
            </a:endParaRPr>
          </a:p>
        </p:txBody>
      </p:sp>
      <p:sp>
        <p:nvSpPr>
          <p:cNvPr id="3" name="TextBox 6"/>
          <p:cNvSpPr txBox="1"/>
          <p:nvPr/>
        </p:nvSpPr>
        <p:spPr>
          <a:xfrm>
            <a:off x="3357245" y="1995170"/>
            <a:ext cx="4471670" cy="233680"/>
          </a:xfrm>
          <a:prstGeom prst="rect">
            <a:avLst/>
          </a:prstGeom>
        </p:spPr>
        <p:txBody>
          <a:bodyPr wrap="square" lIns="0" tIns="0" rIns="0" bIns="0" rtlCol="0" anchor="t">
            <a:spAutoFit/>
          </a:bodyPr>
          <a:lstStyle/>
          <a:p>
            <a:pPr marL="285750" indent="-285750" algn="just" defTabSz="609600">
              <a:lnSpc>
                <a:spcPts val="1825"/>
              </a:lnSpc>
              <a:buFont typeface="Arial" panose="020B0604020202020204" pitchFamily="34" charset="0"/>
              <a:buChar char="•"/>
              <a:defRPr/>
            </a:pPr>
            <a:r>
              <a:rPr lang="en-US" b="1">
                <a:latin typeface="Times New Roman Bold" panose="02020603050405020304" charset="0"/>
                <a:ea typeface="PingFang SC Regular" panose="020B0400000000000000" charset="-122"/>
                <a:cs typeface="Times New Roman Bold" panose="02020603050405020304" charset="0"/>
              </a:rPr>
              <a:t>Analyzes the 'Imbalance Size' distribution</a:t>
            </a:r>
            <a:endParaRPr lang="en-US" b="1">
              <a:latin typeface="Times New Roman Bold" panose="02020603050405020304" charset="0"/>
              <a:ea typeface="PingFang SC Regular" panose="020B0400000000000000" charset="-122"/>
              <a:cs typeface="Times New Roman Bold" panose="02020603050405020304" charset="0"/>
            </a:endParaRPr>
          </a:p>
        </p:txBody>
      </p:sp>
      <p:sp>
        <p:nvSpPr>
          <p:cNvPr id="5" name="文本框 4"/>
          <p:cNvSpPr txBox="1"/>
          <p:nvPr/>
        </p:nvSpPr>
        <p:spPr>
          <a:xfrm>
            <a:off x="153670" y="1925955"/>
            <a:ext cx="2950210" cy="645160"/>
          </a:xfrm>
          <a:prstGeom prst="rect">
            <a:avLst/>
          </a:prstGeom>
          <a:noFill/>
        </p:spPr>
        <p:txBody>
          <a:bodyPr wrap="square" rtlCol="0">
            <a:spAutoFit/>
          </a:bodyPr>
          <a:p>
            <a:pPr marL="285750" indent="-285750">
              <a:buFont typeface="Arial" panose="020B0604020202020204" pitchFamily="34" charset="0"/>
              <a:buChar char="•"/>
            </a:pPr>
            <a:r>
              <a:rPr lang="en-US" b="1">
                <a:latin typeface="Times New Roman Bold" panose="02020603050405020304" charset="0"/>
                <a:ea typeface="PingFang SC Regular" panose="020B0400000000000000" charset="-122"/>
                <a:cs typeface="Times New Roman Bold" panose="02020603050405020304" charset="0"/>
              </a:rPr>
              <a:t>Subjective Analysis  Based on Experience</a:t>
            </a:r>
            <a:endParaRPr lang="en-US" b="1">
              <a:latin typeface="Times New Roman Bold" panose="02020603050405020304" charset="0"/>
              <a:ea typeface="PingFang SC Regular" panose="020B0400000000000000" charset="-122"/>
              <a:cs typeface="Times New Roman Bold" panose="02020603050405020304" charset="0"/>
            </a:endParaRPr>
          </a:p>
        </p:txBody>
      </p:sp>
      <p:sp>
        <p:nvSpPr>
          <p:cNvPr id="6" name="文本框 5"/>
          <p:cNvSpPr txBox="1"/>
          <p:nvPr/>
        </p:nvSpPr>
        <p:spPr>
          <a:xfrm>
            <a:off x="667385" y="2652395"/>
            <a:ext cx="1143000" cy="737235"/>
          </a:xfrm>
          <a:prstGeom prst="rect">
            <a:avLst/>
          </a:prstGeom>
          <a:noFill/>
        </p:spPr>
        <p:txBody>
          <a:bodyPr wrap="square" rtlCol="0">
            <a:spAutoFit/>
          </a:bodyPr>
          <a:p>
            <a:r>
              <a:rPr lang="zh-CN" altLang="en-US" sz="1400" strike="sngStrike"/>
              <a:t>date_id</a:t>
            </a:r>
            <a:endParaRPr lang="zh-CN" altLang="en-US" sz="1400" strike="sngStrike"/>
          </a:p>
          <a:p>
            <a:r>
              <a:rPr lang="zh-CN" altLang="en-US" sz="1400" strike="sngStrike"/>
              <a:t>time_id</a:t>
            </a:r>
            <a:endParaRPr lang="zh-CN" altLang="en-US" sz="1400" strike="sngStrike"/>
          </a:p>
          <a:p>
            <a:r>
              <a:rPr lang="zh-CN" altLang="en-US" sz="1400" strike="sngStrike"/>
              <a:t>row_id</a:t>
            </a:r>
            <a:endParaRPr lang="zh-CN" altLang="en-US" sz="1400" strike="sngStrike"/>
          </a:p>
        </p:txBody>
      </p:sp>
      <p:sp>
        <p:nvSpPr>
          <p:cNvPr id="13" name="文本框 12"/>
          <p:cNvSpPr txBox="1"/>
          <p:nvPr/>
        </p:nvSpPr>
        <p:spPr>
          <a:xfrm>
            <a:off x="4363720" y="2436495"/>
            <a:ext cx="2292350" cy="953135"/>
          </a:xfrm>
          <a:prstGeom prst="rect">
            <a:avLst/>
          </a:prstGeom>
          <a:noFill/>
        </p:spPr>
        <p:txBody>
          <a:bodyPr wrap="square" rtlCol="0">
            <a:spAutoFit/>
          </a:bodyPr>
          <a:p>
            <a:pPr marL="285750" indent="-285750">
              <a:buFont typeface="Wingdings" panose="05000000000000000000" charset="0"/>
              <a:buChar char=""/>
            </a:pPr>
            <a:r>
              <a:rPr lang="zh-CN" altLang="en-US" sz="1400"/>
              <a:t>Peak Area</a:t>
            </a:r>
            <a:endParaRPr lang="zh-CN" altLang="en-US" sz="1400"/>
          </a:p>
          <a:p>
            <a:pPr marL="285750" indent="-285750">
              <a:buFont typeface="Wingdings" panose="05000000000000000000" charset="0"/>
              <a:buChar char=""/>
            </a:pPr>
            <a:r>
              <a:rPr lang="zh-CN" altLang="en-US" sz="1400"/>
              <a:t>Long Tail Distribution</a:t>
            </a:r>
            <a:endParaRPr lang="zh-CN" altLang="en-US" sz="1400"/>
          </a:p>
          <a:p>
            <a:pPr marL="285750" indent="-285750">
              <a:buFont typeface="Wingdings" panose="05000000000000000000" charset="0"/>
              <a:buChar char=""/>
            </a:pPr>
            <a:r>
              <a:rPr lang="zh-CN" altLang="en-US" sz="1400"/>
              <a:t>Possible Outliers</a:t>
            </a:r>
            <a:endParaRPr lang="zh-CN" altLang="en-US" sz="1400"/>
          </a:p>
          <a:p>
            <a:pPr marL="285750" indent="-285750">
              <a:buFont typeface="Wingdings" panose="05000000000000000000" charset="0"/>
              <a:buChar char=""/>
            </a:pPr>
            <a:endParaRPr lang="zh-CN" altLang="en-US" sz="1400"/>
          </a:p>
        </p:txBody>
      </p:sp>
      <p:sp>
        <p:nvSpPr>
          <p:cNvPr id="15" name="文本框 14"/>
          <p:cNvSpPr txBox="1"/>
          <p:nvPr/>
        </p:nvSpPr>
        <p:spPr>
          <a:xfrm>
            <a:off x="299720" y="1154430"/>
            <a:ext cx="4064000" cy="368300"/>
          </a:xfrm>
          <a:prstGeom prst="rect">
            <a:avLst/>
          </a:prstGeom>
          <a:noFill/>
        </p:spPr>
        <p:txBody>
          <a:bodyPr wrap="square" rtlCol="0">
            <a:spAutoFit/>
          </a:bodyPr>
          <a:p>
            <a:r>
              <a:rPr lang="en-US" altLang="zh-CN"/>
              <a:t> </a:t>
            </a:r>
            <a:r>
              <a:rPr lang="en-US" altLang="zh-CN" b="1"/>
              <a:t>Data Analys</a:t>
            </a:r>
            <a:r>
              <a:rPr lang="en-US" altLang="zh-CN" b="1"/>
              <a:t>is</a:t>
            </a:r>
            <a:endParaRPr lang="en-US" altLang="zh-CN" b="1"/>
          </a:p>
        </p:txBody>
      </p:sp>
      <p:sp>
        <p:nvSpPr>
          <p:cNvPr id="17" name="文本框 16"/>
          <p:cNvSpPr txBox="1"/>
          <p:nvPr/>
        </p:nvSpPr>
        <p:spPr>
          <a:xfrm>
            <a:off x="8176895" y="1925955"/>
            <a:ext cx="2830195" cy="368300"/>
          </a:xfrm>
          <a:prstGeom prst="rect">
            <a:avLst/>
          </a:prstGeom>
          <a:noFill/>
        </p:spPr>
        <p:txBody>
          <a:bodyPr wrap="square" rtlCol="0">
            <a:spAutoFit/>
          </a:bodyPr>
          <a:p>
            <a:pPr marL="285750" indent="-285750">
              <a:buFont typeface="Arial" panose="020B0604020202020204" pitchFamily="34" charset="0"/>
              <a:buChar char="•"/>
            </a:pPr>
            <a:r>
              <a:rPr lang="en-US" b="1">
                <a:latin typeface="Times New Roman Bold" panose="02020603050405020304" charset="0"/>
                <a:ea typeface="PingFang SC Regular" panose="020B0400000000000000" charset="-122"/>
                <a:cs typeface="Times New Roman Bold" panose="02020603050405020304" charset="0"/>
              </a:rPr>
              <a:t>Correlation Heatmap</a:t>
            </a:r>
            <a:endParaRPr lang="en-US" b="1">
              <a:latin typeface="Times New Roman Bold" panose="02020603050405020304" charset="0"/>
              <a:ea typeface="PingFang SC Regular" panose="020B0400000000000000" charset="-122"/>
              <a:cs typeface="Times New Roman Bold" panose="02020603050405020304" charset="0"/>
            </a:endParaRPr>
          </a:p>
        </p:txBody>
      </p:sp>
      <p:sp>
        <p:nvSpPr>
          <p:cNvPr id="23" name="文本框 22"/>
          <p:cNvSpPr txBox="1"/>
          <p:nvPr/>
        </p:nvSpPr>
        <p:spPr>
          <a:xfrm>
            <a:off x="8176895" y="2476500"/>
            <a:ext cx="3872865" cy="953135"/>
          </a:xfrm>
          <a:prstGeom prst="rect">
            <a:avLst/>
          </a:prstGeom>
          <a:noFill/>
        </p:spPr>
        <p:txBody>
          <a:bodyPr wrap="square" rtlCol="0">
            <a:spAutoFit/>
          </a:bodyPr>
          <a:p>
            <a:pPr marL="285750" indent="-285750">
              <a:buFont typeface="Wingdings" panose="05000000000000000000" charset="0"/>
              <a:buChar char=""/>
            </a:pPr>
            <a:r>
              <a:rPr lang="zh-CN" altLang="en-US" sz="1400"/>
              <a:t>High Correlation</a:t>
            </a:r>
            <a:endParaRPr lang="zh-CN" altLang="en-US" sz="1400"/>
          </a:p>
          <a:p>
            <a:pPr marL="285750" indent="-285750">
              <a:buFont typeface="Wingdings" panose="05000000000000000000" charset="0"/>
              <a:buChar char=""/>
            </a:pPr>
            <a:r>
              <a:rPr lang="zh-CN" altLang="en-US" sz="1400"/>
              <a:t>Low or No Correlation</a:t>
            </a:r>
            <a:endParaRPr lang="zh-CN" altLang="en-US" sz="1400"/>
          </a:p>
          <a:p>
            <a:pPr marL="285750" indent="-285750">
              <a:buFont typeface="Wingdings" panose="05000000000000000000" charset="0"/>
              <a:buChar char=""/>
            </a:pPr>
            <a:r>
              <a:rPr lang="zh-CN" altLang="en-US" sz="1400"/>
              <a:t>Self-correlation</a:t>
            </a:r>
            <a:endParaRPr lang="zh-CN" altLang="en-US" sz="1400"/>
          </a:p>
          <a:p>
            <a:pPr marL="285750" indent="-285750">
              <a:buFont typeface="Wingdings" panose="05000000000000000000" charset="0"/>
              <a:buChar char=""/>
            </a:pPr>
            <a:r>
              <a:rPr lang="zh-CN" altLang="en-US" sz="1400"/>
              <a:t>Log-Transformed Imbalance Size</a:t>
            </a:r>
            <a:endParaRPr lang="zh-CN" altLang="en-US" sz="1400"/>
          </a:p>
        </p:txBody>
      </p:sp>
      <p:sp>
        <p:nvSpPr>
          <p:cNvPr id="24" name="文本框 23"/>
          <p:cNvSpPr txBox="1"/>
          <p:nvPr/>
        </p:nvSpPr>
        <p:spPr>
          <a:xfrm>
            <a:off x="299720" y="3799205"/>
            <a:ext cx="3872865" cy="1291590"/>
          </a:xfrm>
          <a:prstGeom prst="rect">
            <a:avLst/>
          </a:prstGeom>
          <a:noFill/>
        </p:spPr>
        <p:txBody>
          <a:bodyPr wrap="square" rtlCol="0">
            <a:spAutoFit/>
          </a:bodyPr>
          <a:p>
            <a:r>
              <a:rPr lang="en-US" altLang="zh-CN" sz="3200"/>
              <a:t>...    </a:t>
            </a:r>
            <a:endParaRPr lang="en-US" altLang="zh-CN" sz="3200"/>
          </a:p>
          <a:p>
            <a:endParaRPr lang="en-US" altLang="zh-CN" sz="3200"/>
          </a:p>
          <a:p>
            <a:r>
              <a:rPr lang="zh-CN" altLang="en-US" sz="1400"/>
              <a:t>far_price</a:t>
            </a:r>
            <a:r>
              <a:rPr lang="en-US" altLang="zh-CN" sz="1400"/>
              <a:t>/near_price/bid_price/ask_price/wap</a:t>
            </a:r>
            <a:endParaRPr lang="en-US" altLang="zh-CN" sz="1400"/>
          </a:p>
        </p:txBody>
      </p:sp>
      <p:pic>
        <p:nvPicPr>
          <p:cNvPr id="2" name="图片 1"/>
          <p:cNvPicPr>
            <a:picLocks noChangeAspect="1"/>
          </p:cNvPicPr>
          <p:nvPr/>
        </p:nvPicPr>
        <p:blipFill>
          <a:blip r:embed="rId1"/>
          <a:stretch>
            <a:fillRect/>
          </a:stretch>
        </p:blipFill>
        <p:spPr>
          <a:xfrm>
            <a:off x="4048760" y="3717290"/>
            <a:ext cx="3764280" cy="2311400"/>
          </a:xfrm>
          <a:prstGeom prst="rect">
            <a:avLst/>
          </a:prstGeom>
        </p:spPr>
      </p:pic>
      <p:pic>
        <p:nvPicPr>
          <p:cNvPr id="28" name="图片 27"/>
          <p:cNvPicPr>
            <a:picLocks noChangeAspect="1"/>
          </p:cNvPicPr>
          <p:nvPr/>
        </p:nvPicPr>
        <p:blipFill>
          <a:blip r:embed="rId2"/>
          <a:stretch>
            <a:fillRect/>
          </a:stretch>
        </p:blipFill>
        <p:spPr>
          <a:xfrm>
            <a:off x="7999730" y="3391535"/>
            <a:ext cx="3872230" cy="30022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E7E5"/>
        </a:solidFill>
        <a:effectLst/>
      </p:bgPr>
    </p:bg>
    <p:spTree>
      <p:nvGrpSpPr>
        <p:cNvPr id="1" name=""/>
        <p:cNvGrpSpPr/>
        <p:nvPr/>
      </p:nvGrpSpPr>
      <p:grpSpPr>
        <a:xfrm>
          <a:off x="0" y="0"/>
          <a:ext cx="0" cy="0"/>
          <a:chOff x="0" y="0"/>
          <a:chExt cx="0" cy="0"/>
        </a:xfrm>
      </p:grpSpPr>
      <p:sp>
        <p:nvSpPr>
          <p:cNvPr id="16" name="TextBox 14"/>
          <p:cNvSpPr txBox="1"/>
          <p:nvPr/>
        </p:nvSpPr>
        <p:spPr>
          <a:xfrm>
            <a:off x="454025" y="408940"/>
            <a:ext cx="4197350" cy="464820"/>
          </a:xfrm>
          <a:prstGeom prst="rect">
            <a:avLst/>
          </a:prstGeom>
        </p:spPr>
        <p:txBody>
          <a:bodyPr wrap="square" lIns="0" tIns="0" rIns="0" bIns="0" rtlCol="0" anchor="t">
            <a:noAutofit/>
          </a:bodyPr>
          <a:lstStyle/>
          <a:p>
            <a:pPr marR="0" lvl="0" indent="0" algn="l" defTabSz="609600" rtl="0" eaLnBrk="1" fontAlgn="auto" latinLnBrk="0" hangingPunct="1">
              <a:lnSpc>
                <a:spcPts val="1825"/>
              </a:lnSpc>
              <a:spcBef>
                <a:spcPts val="0"/>
              </a:spcBef>
              <a:spcAft>
                <a:spcPts val="0"/>
              </a:spcAft>
              <a:buClrTx/>
              <a:buSzTx/>
              <a:buFont typeface="Arial" panose="020B0604020202020204" pitchFamily="34" charset="0"/>
              <a:buNone/>
              <a:defRPr/>
            </a:pPr>
            <a:r>
              <a:rPr lang="en-US" sz="3800" b="1" spc="26">
                <a:solidFill>
                  <a:srgbClr val="000000"/>
                </a:solidFill>
                <a:latin typeface="Times New Roman Bold" panose="02020603050405020304" charset="0"/>
                <a:cs typeface="Times New Roman Bold" panose="02020603050405020304" charset="0"/>
                <a:sym typeface="+mn-ea"/>
              </a:rPr>
              <a:t>Preprocessing</a:t>
            </a:r>
            <a:endParaRPr lang="en-US" sz="3800" b="1" spc="-95">
              <a:latin typeface="Times New Roman Bold" panose="02020603050405020304" charset="0"/>
              <a:ea typeface="宋体"/>
              <a:cs typeface="Times New Roman Bold" panose="02020603050405020304" charset="0"/>
            </a:endParaRPr>
          </a:p>
        </p:txBody>
      </p:sp>
      <p:sp>
        <p:nvSpPr>
          <p:cNvPr id="15" name="文本框 14"/>
          <p:cNvSpPr txBox="1"/>
          <p:nvPr/>
        </p:nvSpPr>
        <p:spPr>
          <a:xfrm>
            <a:off x="299720" y="1154430"/>
            <a:ext cx="4064000" cy="460375"/>
          </a:xfrm>
          <a:prstGeom prst="rect">
            <a:avLst/>
          </a:prstGeom>
          <a:noFill/>
        </p:spPr>
        <p:txBody>
          <a:bodyPr wrap="square" rtlCol="0">
            <a:spAutoFit/>
          </a:bodyPr>
          <a:p>
            <a:pPr algn="l"/>
            <a:r>
              <a:rPr lang="en-US" altLang="zh-CN" sz="2400"/>
              <a:t> </a:t>
            </a:r>
            <a:r>
              <a:rPr lang="en-US" altLang="zh-CN" sz="2400" b="1">
                <a:sym typeface="+mn-ea"/>
              </a:rPr>
              <a:t>Feature Engineering</a:t>
            </a:r>
            <a:endParaRPr lang="en-US" altLang="zh-CN" sz="2400" b="1">
              <a:sym typeface="+mn-ea"/>
            </a:endParaRPr>
          </a:p>
        </p:txBody>
      </p:sp>
      <p:sp>
        <p:nvSpPr>
          <p:cNvPr id="25" name="文本框 24"/>
          <p:cNvSpPr txBox="1"/>
          <p:nvPr/>
        </p:nvSpPr>
        <p:spPr>
          <a:xfrm>
            <a:off x="299720" y="1802765"/>
            <a:ext cx="12226925" cy="8884920"/>
          </a:xfrm>
          <a:prstGeom prst="rect">
            <a:avLst/>
          </a:prstGeom>
          <a:noFill/>
        </p:spPr>
        <p:txBody>
          <a:bodyPr wrap="square" rtlCol="0">
            <a:noAutofit/>
          </a:bodyPr>
          <a:p>
            <a:pPr marL="285750" indent="-285750" algn="l">
              <a:buFont typeface="Wingdings" panose="05000000000000000000" charset="0"/>
              <a:buChar char=""/>
            </a:pPr>
            <a:r>
              <a:rPr lang="zh-CN" altLang="en-US" b="1"/>
              <a:t>Data Cleaning:</a:t>
            </a:r>
            <a:endParaRPr lang="zh-CN" altLang="en-US" b="1"/>
          </a:p>
          <a:p>
            <a:pPr marL="342900" indent="-342900" algn="l">
              <a:buAutoNum type="arabicPeriod"/>
            </a:pPr>
            <a:r>
              <a:rPr lang="zh-CN" altLang="en-US" sz="1600"/>
              <a:t>Remove or Impute Missing Values</a:t>
            </a:r>
            <a:endParaRPr lang="zh-CN" altLang="en-US" sz="1600"/>
          </a:p>
          <a:p>
            <a:pPr marL="342900" indent="-342900" algn="l">
              <a:buAutoNum type="arabicPeriod"/>
            </a:pPr>
            <a:r>
              <a:rPr lang="zh-CN" altLang="en-US" sz="1600"/>
              <a:t>Handling Outliers</a:t>
            </a:r>
            <a:endParaRPr lang="zh-CN" altLang="en-US" sz="1600"/>
          </a:p>
          <a:p>
            <a:pPr algn="l"/>
            <a:endParaRPr lang="zh-CN" altLang="en-US"/>
          </a:p>
          <a:p>
            <a:pPr marL="285750" indent="-285750" algn="l">
              <a:buFont typeface="Wingdings" panose="05000000000000000000" charset="0"/>
              <a:buChar char=""/>
            </a:pPr>
            <a:r>
              <a:rPr lang="zh-CN" altLang="en-US" b="1"/>
              <a:t>Variable Transformation:</a:t>
            </a:r>
            <a:endParaRPr lang="zh-CN" altLang="en-US" b="1"/>
          </a:p>
          <a:p>
            <a:pPr marL="342900" indent="-342900" algn="l">
              <a:buAutoNum type="arabicPeriod"/>
            </a:pPr>
            <a:r>
              <a:rPr lang="zh-CN" altLang="en-US" sz="1600"/>
              <a:t>Log Transformation</a:t>
            </a:r>
            <a:endParaRPr lang="zh-CN" altLang="en-US" sz="1600"/>
          </a:p>
          <a:p>
            <a:pPr marL="342900" indent="-342900" algn="l">
              <a:buAutoNum type="arabicPeriod"/>
            </a:pPr>
            <a:r>
              <a:rPr lang="zh-CN" altLang="en-US" sz="1600"/>
              <a:t>Standardization</a:t>
            </a:r>
            <a:endParaRPr lang="zh-CN" altLang="en-US" sz="1600"/>
          </a:p>
          <a:p>
            <a:pPr marL="342900" indent="-342900" algn="l">
              <a:buAutoNum type="arabicPeriod"/>
            </a:pPr>
            <a:r>
              <a:rPr lang="zh-CN" altLang="en-US" sz="1600"/>
              <a:t>Dimensionality Reduction</a:t>
            </a:r>
            <a:endParaRPr lang="zh-CN" altLang="en-US" sz="1600"/>
          </a:p>
          <a:p>
            <a:pPr indent="0" algn="l">
              <a:buNone/>
            </a:pPr>
            <a:endParaRPr lang="zh-CN" altLang="en-US" sz="1600"/>
          </a:p>
          <a:p>
            <a:pPr marL="285750" indent="-285750" algn="l">
              <a:buFont typeface="Wingdings" panose="05000000000000000000" charset="0"/>
              <a:buChar char=""/>
            </a:pPr>
            <a:r>
              <a:rPr lang="zh-CN" altLang="en-US" b="1"/>
              <a:t>Feature Construction:</a:t>
            </a:r>
            <a:endParaRPr lang="zh-CN" altLang="en-US" b="1"/>
          </a:p>
          <a:p>
            <a:pPr marL="342900" indent="-342900" algn="l">
              <a:buAutoNum type="arabicPeriod"/>
            </a:pPr>
            <a:r>
              <a:rPr lang="zh-CN" altLang="en-US"/>
              <a:t>Price Difference Feature</a:t>
            </a:r>
            <a:endParaRPr lang="zh-CN" altLang="en-US"/>
          </a:p>
          <a:p>
            <a:pPr marL="342900" indent="-342900" algn="l">
              <a:buAutoNum type="arabicPeriod"/>
            </a:pPr>
            <a:r>
              <a:rPr lang="zh-CN" altLang="en-US"/>
              <a:t>Interaction Features</a:t>
            </a:r>
            <a:endParaRPr lang="zh-CN" altLang="en-US"/>
          </a:p>
        </p:txBody>
      </p:sp>
      <p:pic>
        <p:nvPicPr>
          <p:cNvPr id="26" name="图片 25"/>
          <p:cNvPicPr>
            <a:picLocks noChangeAspect="1"/>
          </p:cNvPicPr>
          <p:nvPr/>
        </p:nvPicPr>
        <p:blipFill>
          <a:blip r:embed="rId1"/>
          <a:stretch>
            <a:fillRect/>
          </a:stretch>
        </p:blipFill>
        <p:spPr>
          <a:xfrm>
            <a:off x="4651375" y="257175"/>
            <a:ext cx="5223510" cy="3268980"/>
          </a:xfrm>
          <a:prstGeom prst="rect">
            <a:avLst/>
          </a:prstGeom>
        </p:spPr>
      </p:pic>
      <p:pic>
        <p:nvPicPr>
          <p:cNvPr id="27" name="图片 26"/>
          <p:cNvPicPr>
            <a:picLocks noChangeAspect="1"/>
          </p:cNvPicPr>
          <p:nvPr/>
        </p:nvPicPr>
        <p:blipFill>
          <a:blip r:embed="rId2"/>
          <a:stretch>
            <a:fillRect/>
          </a:stretch>
        </p:blipFill>
        <p:spPr>
          <a:xfrm>
            <a:off x="4850130" y="3855720"/>
            <a:ext cx="4454525" cy="272542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E7E5"/>
        </a:solidFill>
        <a:effectLst/>
      </p:bgPr>
    </p:bg>
    <p:spTree>
      <p:nvGrpSpPr>
        <p:cNvPr id="1" name=""/>
        <p:cNvGrpSpPr/>
        <p:nvPr/>
      </p:nvGrpSpPr>
      <p:grpSpPr>
        <a:xfrm>
          <a:off x="0" y="0"/>
          <a:ext cx="0" cy="0"/>
          <a:chOff x="0" y="0"/>
          <a:chExt cx="0" cy="0"/>
        </a:xfrm>
      </p:grpSpPr>
      <p:sp>
        <p:nvSpPr>
          <p:cNvPr id="12" name="TextBox 6"/>
          <p:cNvSpPr txBox="1"/>
          <p:nvPr/>
        </p:nvSpPr>
        <p:spPr>
          <a:xfrm>
            <a:off x="268917" y="1397615"/>
            <a:ext cx="3867219" cy="233680"/>
          </a:xfrm>
          <a:prstGeom prst="rect">
            <a:avLst/>
          </a:prstGeom>
        </p:spPr>
        <p:txBody>
          <a:bodyPr wrap="square" lIns="0" tIns="0" rIns="0" bIns="0" rtlCol="0" anchor="t">
            <a:spAutoFit/>
          </a:bodyPr>
          <a:lstStyle/>
          <a:p>
            <a:pPr marL="285750" marR="0" lvl="0" indent="-285750" algn="just" defTabSz="609600" rtl="0" eaLnBrk="1" fontAlgn="auto" latinLnBrk="0" hangingPunct="1">
              <a:lnSpc>
                <a:spcPts val="1825"/>
              </a:lnSpc>
              <a:spcBef>
                <a:spcPts val="0"/>
              </a:spcBef>
              <a:spcAft>
                <a:spcPts val="0"/>
              </a:spcAft>
              <a:buClrTx/>
              <a:buSzTx/>
              <a:buFont typeface="Wingdings" panose="05000000000000000000" charset="0"/>
              <a:buChar char=""/>
              <a:defRPr/>
            </a:pPr>
            <a:r>
              <a:rPr lang="zh-CN" altLang="en-US" b="1">
                <a:sym typeface="+mn-ea"/>
              </a:rPr>
              <a:t>Data Splitting: </a:t>
            </a:r>
            <a:endParaRPr lang="zh-CN" altLang="en-US" b="1">
              <a:latin typeface="Times New Roman" panose="02020603050405020304"/>
              <a:ea typeface="PingFang SC Regular" panose="020B0400000000000000" charset="-122"/>
              <a:cs typeface="Times New Roman" panose="02020603050405020304"/>
              <a:sym typeface="+mn-ea"/>
            </a:endParaRPr>
          </a:p>
        </p:txBody>
      </p:sp>
      <p:sp>
        <p:nvSpPr>
          <p:cNvPr id="14" name="TextBox 14"/>
          <p:cNvSpPr txBox="1"/>
          <p:nvPr/>
        </p:nvSpPr>
        <p:spPr>
          <a:xfrm>
            <a:off x="8227133" y="50282"/>
            <a:ext cx="3828327" cy="681990"/>
          </a:xfrm>
          <a:prstGeom prst="rect">
            <a:avLst/>
          </a:prstGeom>
        </p:spPr>
        <p:txBody>
          <a:bodyPr wrap="square" lIns="0" tIns="0" rIns="0" bIns="0" rtlCol="0" anchor="t">
            <a:spAutoFit/>
          </a:bodyPr>
          <a:lstStyle/>
          <a:p>
            <a:pPr algn="ctr" defTabSz="609600">
              <a:lnSpc>
                <a:spcPts val="5320"/>
              </a:lnSpc>
            </a:pPr>
            <a:r>
              <a:rPr lang="en-US" altLang="zh-CN" sz="2800" spc="-95">
                <a:latin typeface="Times New Roman" panose="02020603050405020304"/>
                <a:ea typeface="宋体"/>
                <a:cs typeface="Times New Roman" panose="02020603050405020304"/>
              </a:rPr>
              <a:t>Linear Regression Model</a:t>
            </a:r>
            <a:endParaRPr lang="en-US" altLang="zh-CN" sz="2800" spc="-95">
              <a:latin typeface="Times New Roman" panose="02020603050405020304"/>
              <a:ea typeface="宋体"/>
              <a:cs typeface="Times New Roman" panose="02020603050405020304"/>
            </a:endParaRPr>
          </a:p>
        </p:txBody>
      </p:sp>
      <p:sp>
        <p:nvSpPr>
          <p:cNvPr id="16" name="矩形 15"/>
          <p:cNvSpPr/>
          <p:nvPr/>
        </p:nvSpPr>
        <p:spPr>
          <a:xfrm>
            <a:off x="11582400" y="6451600"/>
            <a:ext cx="609600" cy="406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lumMod val="50000"/>
                  </a:schemeClr>
                </a:solidFill>
              </a:rPr>
              <a:t>3</a:t>
            </a:r>
            <a:endParaRPr lang="zh-CN" altLang="en-US">
              <a:solidFill>
                <a:schemeClr val="bg1">
                  <a:lumMod val="50000"/>
                </a:schemeClr>
              </a:solidFill>
            </a:endParaRPr>
          </a:p>
        </p:txBody>
      </p:sp>
      <p:sp>
        <p:nvSpPr>
          <p:cNvPr id="3" name="TextBox 14"/>
          <p:cNvSpPr txBox="1"/>
          <p:nvPr/>
        </p:nvSpPr>
        <p:spPr>
          <a:xfrm>
            <a:off x="103505" y="164465"/>
            <a:ext cx="4197350" cy="464820"/>
          </a:xfrm>
          <a:prstGeom prst="rect">
            <a:avLst/>
          </a:prstGeom>
        </p:spPr>
        <p:txBody>
          <a:bodyPr wrap="square" lIns="0" tIns="0" rIns="0" bIns="0" rtlCol="0" anchor="t">
            <a:noAutofit/>
          </a:bodyPr>
          <a:lstStyle/>
          <a:p>
            <a:pPr algn="ctr" defTabSz="609600">
              <a:lnSpc>
                <a:spcPts val="5320"/>
              </a:lnSpc>
            </a:pPr>
            <a:r>
              <a:rPr lang="en-US" altLang="zh-CN" sz="3800" b="1" spc="-95">
                <a:latin typeface="Times New Roman" panose="02020603050405020304"/>
                <a:ea typeface="宋体"/>
                <a:cs typeface="Times New Roman" panose="02020603050405020304"/>
                <a:sym typeface="+mn-ea"/>
              </a:rPr>
              <a:t>Model Training</a:t>
            </a:r>
            <a:endParaRPr lang="en-US" sz="3800" b="1" spc="-95">
              <a:latin typeface="Times New Roman Bold" panose="02020603050405020304" charset="0"/>
              <a:ea typeface="宋体"/>
              <a:cs typeface="Times New Roman Bold" panose="02020603050405020304" charset="0"/>
            </a:endParaRPr>
          </a:p>
        </p:txBody>
      </p:sp>
      <p:grpSp>
        <p:nvGrpSpPr>
          <p:cNvPr id="9" name="组合 8"/>
          <p:cNvGrpSpPr/>
          <p:nvPr/>
        </p:nvGrpSpPr>
        <p:grpSpPr>
          <a:xfrm>
            <a:off x="137160" y="1820545"/>
            <a:ext cx="10834370" cy="727710"/>
            <a:chOff x="216" y="2867"/>
            <a:chExt cx="17062" cy="1146"/>
          </a:xfrm>
        </p:grpSpPr>
        <p:sp>
          <p:nvSpPr>
            <p:cNvPr id="15" name="矩形: 圆角 14"/>
            <p:cNvSpPr/>
            <p:nvPr/>
          </p:nvSpPr>
          <p:spPr>
            <a:xfrm>
              <a:off x="216" y="2867"/>
              <a:ext cx="17063" cy="1146"/>
            </a:xfrm>
            <a:prstGeom prst="roundRect">
              <a:avLst/>
            </a:prstGeom>
            <a:noFill/>
            <a:ln w="9525">
              <a:solidFill>
                <a:srgbClr val="923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73" y="2867"/>
              <a:ext cx="16323" cy="1016"/>
            </a:xfrm>
            <a:prstGeom prst="rect">
              <a:avLst/>
            </a:prstGeom>
            <a:noFill/>
          </p:spPr>
          <p:txBody>
            <a:bodyPr wrap="square" rtlCol="0">
              <a:spAutoFit/>
            </a:bodyPr>
            <a:p>
              <a:r>
                <a:rPr lang="zh-CN" altLang="en-US"/>
                <a:t>As only a training dataset was available, the data </a:t>
              </a:r>
              <a:r>
                <a:rPr lang="en-US" altLang="zh-CN"/>
                <a:t>is</a:t>
              </a:r>
              <a:r>
                <a:rPr lang="zh-CN" altLang="en-US"/>
                <a:t> </a:t>
              </a:r>
              <a:r>
                <a:rPr lang="zh-CN" altLang="en-US" b="1"/>
                <a:t>split into a training set and a validation set</a:t>
              </a:r>
              <a:r>
                <a:rPr lang="zh-CN" altLang="en-US"/>
                <a:t>. This approach enables both model training and performance evaluation.</a:t>
              </a:r>
              <a:endParaRPr lang="zh-CN" altLang="en-US"/>
            </a:p>
          </p:txBody>
        </p:sp>
      </p:grpSp>
      <p:sp>
        <p:nvSpPr>
          <p:cNvPr id="5" name="TextBox 6"/>
          <p:cNvSpPr txBox="1"/>
          <p:nvPr/>
        </p:nvSpPr>
        <p:spPr>
          <a:xfrm>
            <a:off x="269552" y="2737465"/>
            <a:ext cx="3867219" cy="233680"/>
          </a:xfrm>
          <a:prstGeom prst="rect">
            <a:avLst/>
          </a:prstGeom>
        </p:spPr>
        <p:txBody>
          <a:bodyPr wrap="square" lIns="0" tIns="0" rIns="0" bIns="0" rtlCol="0" anchor="t">
            <a:spAutoFit/>
          </a:bodyPr>
          <a:p>
            <a:pPr marL="285750" marR="0" lvl="0" indent="-285750" algn="just" defTabSz="609600" rtl="0" eaLnBrk="1" fontAlgn="auto" latinLnBrk="0" hangingPunct="1">
              <a:lnSpc>
                <a:spcPts val="1825"/>
              </a:lnSpc>
              <a:spcBef>
                <a:spcPts val="0"/>
              </a:spcBef>
              <a:spcAft>
                <a:spcPts val="0"/>
              </a:spcAft>
              <a:buClrTx/>
              <a:buSzTx/>
              <a:buFont typeface="Wingdings" panose="05000000000000000000" charset="0"/>
              <a:buChar char=""/>
              <a:defRPr/>
            </a:pPr>
            <a:r>
              <a:rPr lang="zh-CN" altLang="en-US" b="1">
                <a:sym typeface="+mn-ea"/>
              </a:rPr>
              <a:t>Ridge Regression:</a:t>
            </a:r>
            <a:endParaRPr lang="zh-CN" altLang="en-US" b="1">
              <a:sym typeface="+mn-ea"/>
            </a:endParaRPr>
          </a:p>
        </p:txBody>
      </p:sp>
      <p:grpSp>
        <p:nvGrpSpPr>
          <p:cNvPr id="10" name="组合 9"/>
          <p:cNvGrpSpPr/>
          <p:nvPr/>
        </p:nvGrpSpPr>
        <p:grpSpPr>
          <a:xfrm>
            <a:off x="137160" y="3160395"/>
            <a:ext cx="11918315" cy="1200150"/>
            <a:chOff x="216" y="2867"/>
            <a:chExt cx="17375" cy="1890"/>
          </a:xfrm>
        </p:grpSpPr>
        <p:sp>
          <p:nvSpPr>
            <p:cNvPr id="11" name="矩形: 圆角 14"/>
            <p:cNvSpPr/>
            <p:nvPr/>
          </p:nvSpPr>
          <p:spPr>
            <a:xfrm>
              <a:off x="216" y="2867"/>
              <a:ext cx="17375" cy="1889"/>
            </a:xfrm>
            <a:prstGeom prst="roundRect">
              <a:avLst/>
            </a:prstGeom>
            <a:noFill/>
            <a:ln w="9525">
              <a:solidFill>
                <a:srgbClr val="923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373" y="2867"/>
              <a:ext cx="16617" cy="1890"/>
            </a:xfrm>
            <a:prstGeom prst="rect">
              <a:avLst/>
            </a:prstGeom>
            <a:noFill/>
          </p:spPr>
          <p:txBody>
            <a:bodyPr wrap="square" rtlCol="0">
              <a:noAutofit/>
            </a:bodyPr>
            <a:p>
              <a:r>
                <a:rPr b="1"/>
                <a:t>Handling Correlated Features</a:t>
              </a:r>
              <a:r>
                <a:t>: It manages problems with features that are too closely related in the data.</a:t>
              </a:r>
            </a:p>
            <a:p>
              <a:r>
                <a:rPr b="1"/>
                <a:t>Preventing Overfitting: </a:t>
              </a:r>
              <a:r>
                <a:t>It incorporates regularization, which helps in preventing the model from overfitting.</a:t>
              </a:r>
            </a:p>
            <a:p>
              <a:r>
                <a:rPr b="1"/>
                <a:t>Enhanced Robustness and Generalization: </a:t>
              </a:r>
              <a:r>
                <a:t>The model becomes more robust and its ability to generalize on unseen data improves.</a:t>
              </a:r>
            </a:p>
          </p:txBody>
        </p:sp>
      </p:grpSp>
      <p:sp>
        <p:nvSpPr>
          <p:cNvPr id="18" name="TextBox 6"/>
          <p:cNvSpPr txBox="1"/>
          <p:nvPr/>
        </p:nvSpPr>
        <p:spPr>
          <a:xfrm>
            <a:off x="296545" y="4698365"/>
            <a:ext cx="5432425" cy="233680"/>
          </a:xfrm>
          <a:prstGeom prst="rect">
            <a:avLst/>
          </a:prstGeom>
        </p:spPr>
        <p:txBody>
          <a:bodyPr wrap="square" lIns="0" tIns="0" rIns="0" bIns="0" rtlCol="0" anchor="t">
            <a:spAutoFit/>
          </a:bodyPr>
          <a:p>
            <a:pPr marL="285750" marR="0" lvl="0" indent="-285750" algn="l" defTabSz="609600" rtl="0" eaLnBrk="1" fontAlgn="auto" latinLnBrk="0" hangingPunct="1">
              <a:lnSpc>
                <a:spcPts val="1825"/>
              </a:lnSpc>
              <a:spcBef>
                <a:spcPts val="0"/>
              </a:spcBef>
              <a:spcAft>
                <a:spcPts val="0"/>
              </a:spcAft>
              <a:buClrTx/>
              <a:buSzTx/>
              <a:buFont typeface="Wingdings" panose="05000000000000000000" charset="0"/>
              <a:buChar char=""/>
              <a:defRPr/>
            </a:pPr>
            <a:r>
              <a:rPr lang="zh-CN" altLang="en-US" b="1">
                <a:sym typeface="+mn-ea"/>
              </a:rPr>
              <a:t>Model Optimization and Evaluation</a:t>
            </a:r>
            <a:endParaRPr lang="zh-CN" altLang="en-US" b="1">
              <a:sym typeface="+mn-ea"/>
            </a:endParaRPr>
          </a:p>
        </p:txBody>
      </p:sp>
      <p:grpSp>
        <p:nvGrpSpPr>
          <p:cNvPr id="19" name="组合 18"/>
          <p:cNvGrpSpPr/>
          <p:nvPr/>
        </p:nvGrpSpPr>
        <p:grpSpPr>
          <a:xfrm>
            <a:off x="196850" y="5079365"/>
            <a:ext cx="11033125" cy="1199515"/>
            <a:chOff x="216" y="2867"/>
            <a:chExt cx="17375" cy="1889"/>
          </a:xfrm>
        </p:grpSpPr>
        <p:sp>
          <p:nvSpPr>
            <p:cNvPr id="20" name="矩形: 圆角 14"/>
            <p:cNvSpPr/>
            <p:nvPr/>
          </p:nvSpPr>
          <p:spPr>
            <a:xfrm>
              <a:off x="216" y="2867"/>
              <a:ext cx="17375" cy="1889"/>
            </a:xfrm>
            <a:prstGeom prst="roundRect">
              <a:avLst/>
            </a:prstGeom>
            <a:noFill/>
            <a:ln w="9525">
              <a:solidFill>
                <a:srgbClr val="923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373" y="2867"/>
              <a:ext cx="16957" cy="1452"/>
            </a:xfrm>
            <a:prstGeom prst="rect">
              <a:avLst/>
            </a:prstGeom>
            <a:noFill/>
          </p:spPr>
          <p:txBody>
            <a:bodyPr wrap="square" rtlCol="0">
              <a:spAutoFit/>
            </a:bodyPr>
            <a:p>
              <a:pPr marL="285750" indent="-285750">
                <a:buFont typeface="Arial" panose="020B0604020202020204" pitchFamily="34" charset="0"/>
                <a:buChar char="•"/>
              </a:pPr>
              <a:r>
                <a:t>A </a:t>
              </a:r>
              <a:r>
                <a:rPr b="1"/>
                <a:t>5-fold cross-validated grid</a:t>
              </a:r>
              <a:r>
                <a:t> search was used to find the optimal parameters. </a:t>
              </a:r>
            </a:p>
            <a:p>
              <a:pPr marL="285750" indent="-285750">
                <a:buFont typeface="Arial" panose="020B0604020202020204" pitchFamily="34" charset="0"/>
                <a:buChar char="•"/>
              </a:pPr>
              <a:r>
                <a:t>The best model is then used to make predictions on the validation set, and its performance is evaluated by mean square error </a:t>
              </a:r>
              <a:r>
                <a:rPr b="1"/>
                <a:t>(MSE)</a:t>
              </a:r>
              <a:r>
                <a:t>, providing a quantitative measure of prediction accuracy.</a:t>
              </a:r>
            </a:p>
          </p:txBody>
        </p:sp>
      </p:gr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8E7E5"/>
        </a:solidFill>
        <a:effectLst/>
      </p:bgPr>
    </p:bg>
    <p:spTree>
      <p:nvGrpSpPr>
        <p:cNvPr id="1" name=""/>
        <p:cNvGrpSpPr/>
        <p:nvPr/>
      </p:nvGrpSpPr>
      <p:grpSpPr>
        <a:xfrm>
          <a:off x="0" y="0"/>
          <a:ext cx="0" cy="0"/>
          <a:chOff x="0" y="0"/>
          <a:chExt cx="0" cy="0"/>
        </a:xfrm>
      </p:grpSpPr>
      <p:sp>
        <p:nvSpPr>
          <p:cNvPr id="14" name="TextBox 14"/>
          <p:cNvSpPr txBox="1"/>
          <p:nvPr/>
        </p:nvSpPr>
        <p:spPr>
          <a:xfrm>
            <a:off x="355673" y="281422"/>
            <a:ext cx="3828327" cy="681990"/>
          </a:xfrm>
          <a:prstGeom prst="rect">
            <a:avLst/>
          </a:prstGeom>
        </p:spPr>
        <p:txBody>
          <a:bodyPr wrap="square" lIns="0" tIns="0" rIns="0" bIns="0" rtlCol="0" anchor="t">
            <a:spAutoFit/>
          </a:bodyPr>
          <a:lstStyle/>
          <a:p>
            <a:pPr algn="ctr" defTabSz="609600">
              <a:lnSpc>
                <a:spcPts val="5320"/>
              </a:lnSpc>
            </a:pPr>
            <a:r>
              <a:rPr lang="en-US" altLang="zh-CN" sz="3800" b="1" spc="-95">
                <a:latin typeface="Times New Roman" panose="02020603050405020304"/>
                <a:ea typeface="宋体"/>
                <a:cs typeface="Times New Roman" panose="02020603050405020304"/>
              </a:rPr>
              <a:t>Results Analysis</a:t>
            </a:r>
            <a:endParaRPr lang="en-US" altLang="zh-CN" sz="3800" b="1" spc="-95">
              <a:latin typeface="Times New Roman" panose="02020603050405020304"/>
              <a:ea typeface="宋体"/>
              <a:cs typeface="Times New Roman" panose="02020603050405020304"/>
            </a:endParaRPr>
          </a:p>
        </p:txBody>
      </p:sp>
      <p:sp>
        <p:nvSpPr>
          <p:cNvPr id="2" name="文本框 1"/>
          <p:cNvSpPr txBox="1"/>
          <p:nvPr/>
        </p:nvSpPr>
        <p:spPr>
          <a:xfrm>
            <a:off x="355600" y="6160135"/>
            <a:ext cx="4953000" cy="583565"/>
          </a:xfrm>
          <a:prstGeom prst="rect">
            <a:avLst/>
          </a:prstGeom>
          <a:noFill/>
        </p:spPr>
        <p:txBody>
          <a:bodyPr wrap="square" rtlCol="0">
            <a:spAutoFit/>
          </a:bodyPr>
          <a:p>
            <a:r>
              <a:rPr lang="en-US" altLang="zh-CN" sz="1600"/>
              <a:t>T</a:t>
            </a:r>
            <a:r>
              <a:rPr lang="zh-CN" altLang="en-US" sz="1600"/>
              <a:t>he model's predictive performance is not very stable in those specific regions.</a:t>
            </a:r>
            <a:endParaRPr lang="zh-CN" altLang="en-US" sz="1600"/>
          </a:p>
        </p:txBody>
      </p:sp>
      <p:sp>
        <p:nvSpPr>
          <p:cNvPr id="3" name="文本框 2"/>
          <p:cNvSpPr txBox="1"/>
          <p:nvPr/>
        </p:nvSpPr>
        <p:spPr>
          <a:xfrm>
            <a:off x="6268085" y="5628005"/>
            <a:ext cx="5495925" cy="829945"/>
          </a:xfrm>
          <a:prstGeom prst="rect">
            <a:avLst/>
          </a:prstGeom>
          <a:noFill/>
        </p:spPr>
        <p:txBody>
          <a:bodyPr wrap="square" rtlCol="0">
            <a:spAutoFit/>
          </a:bodyPr>
          <a:p>
            <a:r>
              <a:rPr lang="en-US" altLang="zh-CN" sz="1600"/>
              <a:t>T</a:t>
            </a:r>
            <a:r>
              <a:rPr lang="zh-CN" altLang="en-US" sz="1600"/>
              <a:t>he residuals of the model are not completely normally distributed, especially in the extreme values of the data, and the model's performance may deteriorate.</a:t>
            </a:r>
            <a:endParaRPr lang="zh-CN" altLang="en-US" sz="1600"/>
          </a:p>
        </p:txBody>
      </p:sp>
      <p:sp>
        <p:nvSpPr>
          <p:cNvPr id="4" name="文本框 3"/>
          <p:cNvSpPr txBox="1"/>
          <p:nvPr/>
        </p:nvSpPr>
        <p:spPr>
          <a:xfrm>
            <a:off x="2450465" y="5553075"/>
            <a:ext cx="4064000" cy="337185"/>
          </a:xfrm>
          <a:prstGeom prst="rect">
            <a:avLst/>
          </a:prstGeom>
          <a:noFill/>
        </p:spPr>
        <p:txBody>
          <a:bodyPr wrap="square" rtlCol="0">
            <a:spAutoFit/>
          </a:bodyPr>
          <a:p>
            <a:r>
              <a:rPr lang="zh-CN" altLang="en-US" sz="1600" b="1">
                <a:sym typeface="+mn-ea"/>
              </a:rPr>
              <a:t>The residual plot</a:t>
            </a:r>
            <a:endParaRPr lang="zh-CN" altLang="en-US" sz="1600" b="1">
              <a:sym typeface="+mn-ea"/>
            </a:endParaRPr>
          </a:p>
        </p:txBody>
      </p:sp>
      <p:sp>
        <p:nvSpPr>
          <p:cNvPr id="5" name="文本框 4"/>
          <p:cNvSpPr txBox="1"/>
          <p:nvPr/>
        </p:nvSpPr>
        <p:spPr>
          <a:xfrm>
            <a:off x="7436485" y="5290820"/>
            <a:ext cx="4064000" cy="337185"/>
          </a:xfrm>
          <a:prstGeom prst="rect">
            <a:avLst/>
          </a:prstGeom>
          <a:noFill/>
        </p:spPr>
        <p:txBody>
          <a:bodyPr wrap="square" rtlCol="0">
            <a:spAutoFit/>
          </a:bodyPr>
          <a:p>
            <a:r>
              <a:rPr lang="zh-CN" altLang="en-US" sz="1600" b="1">
                <a:sym typeface="+mn-ea"/>
              </a:rPr>
              <a:t>Q-Q (Quantile-Quantile) plot </a:t>
            </a:r>
            <a:endParaRPr lang="zh-CN" altLang="en-US" sz="1600" b="1">
              <a:sym typeface="+mn-ea"/>
            </a:endParaRPr>
          </a:p>
        </p:txBody>
      </p:sp>
      <p:pic>
        <p:nvPicPr>
          <p:cNvPr id="7" name="图片 6"/>
          <p:cNvPicPr>
            <a:picLocks noChangeAspect="1"/>
          </p:cNvPicPr>
          <p:nvPr/>
        </p:nvPicPr>
        <p:blipFill>
          <a:blip r:embed="rId1"/>
          <a:stretch>
            <a:fillRect/>
          </a:stretch>
        </p:blipFill>
        <p:spPr>
          <a:xfrm>
            <a:off x="100330" y="1259205"/>
            <a:ext cx="5591810" cy="4248150"/>
          </a:xfrm>
          <a:prstGeom prst="rect">
            <a:avLst/>
          </a:prstGeom>
        </p:spPr>
      </p:pic>
      <p:pic>
        <p:nvPicPr>
          <p:cNvPr id="8" name="图片 7"/>
          <p:cNvPicPr>
            <a:picLocks noChangeAspect="1"/>
          </p:cNvPicPr>
          <p:nvPr/>
        </p:nvPicPr>
        <p:blipFill>
          <a:blip r:embed="rId2"/>
          <a:stretch>
            <a:fillRect/>
          </a:stretch>
        </p:blipFill>
        <p:spPr>
          <a:xfrm>
            <a:off x="6004560" y="1259205"/>
            <a:ext cx="5495925" cy="39490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E7E5"/>
        </a:solidFill>
        <a:effectLst/>
      </p:bgPr>
    </p:bg>
    <p:spTree>
      <p:nvGrpSpPr>
        <p:cNvPr id="1" name=""/>
        <p:cNvGrpSpPr/>
        <p:nvPr/>
      </p:nvGrpSpPr>
      <p:grpSpPr>
        <a:xfrm>
          <a:off x="0" y="0"/>
          <a:ext cx="0" cy="0"/>
          <a:chOff x="0" y="0"/>
          <a:chExt cx="0" cy="0"/>
        </a:xfrm>
      </p:grpSpPr>
      <p:sp>
        <p:nvSpPr>
          <p:cNvPr id="14" name="TextBox 14"/>
          <p:cNvSpPr txBox="1"/>
          <p:nvPr/>
        </p:nvSpPr>
        <p:spPr>
          <a:xfrm>
            <a:off x="355673" y="281422"/>
            <a:ext cx="3828327" cy="681990"/>
          </a:xfrm>
          <a:prstGeom prst="rect">
            <a:avLst/>
          </a:prstGeom>
        </p:spPr>
        <p:txBody>
          <a:bodyPr wrap="square" lIns="0" tIns="0" rIns="0" bIns="0" rtlCol="0" anchor="t">
            <a:spAutoFit/>
          </a:bodyPr>
          <a:lstStyle/>
          <a:p>
            <a:pPr algn="l" defTabSz="609600">
              <a:lnSpc>
                <a:spcPts val="5320"/>
              </a:lnSpc>
            </a:pPr>
            <a:r>
              <a:rPr lang="en-US" altLang="zh-CN" sz="3800" b="1" spc="-95">
                <a:latin typeface="Times New Roman" panose="02020603050405020304"/>
                <a:ea typeface="宋体"/>
                <a:cs typeface="Times New Roman" panose="02020603050405020304"/>
              </a:rPr>
              <a:t>Summary</a:t>
            </a:r>
            <a:endParaRPr lang="en-US" altLang="zh-CN" sz="3800" b="1" spc="-95">
              <a:latin typeface="Times New Roman" panose="02020603050405020304"/>
              <a:ea typeface="宋体"/>
              <a:cs typeface="Times New Roman" panose="02020603050405020304"/>
            </a:endParaRPr>
          </a:p>
        </p:txBody>
      </p:sp>
      <p:sp>
        <p:nvSpPr>
          <p:cNvPr id="6" name="文本框 5"/>
          <p:cNvSpPr txBox="1"/>
          <p:nvPr/>
        </p:nvSpPr>
        <p:spPr>
          <a:xfrm>
            <a:off x="457835" y="1378585"/>
            <a:ext cx="6398260" cy="3692525"/>
          </a:xfrm>
          <a:prstGeom prst="rect">
            <a:avLst/>
          </a:prstGeom>
          <a:noFill/>
        </p:spPr>
        <p:txBody>
          <a:bodyPr wrap="square" rtlCol="0">
            <a:spAutoFit/>
          </a:bodyPr>
          <a:p>
            <a:pPr marL="285750" indent="-285750">
              <a:buFont typeface="Wingdings" panose="05000000000000000000" charset="0"/>
              <a:buChar char=""/>
            </a:pPr>
            <a:r>
              <a:rPr lang="zh-CN" altLang="en-US" b="1"/>
              <a:t>The model may be too simpl</a:t>
            </a:r>
            <a:r>
              <a:rPr lang="en-US" altLang="zh-CN" b="1"/>
              <a:t>e</a:t>
            </a:r>
            <a:r>
              <a:rPr lang="zh-CN" altLang="en-US" b="1"/>
              <a:t>: </a:t>
            </a:r>
            <a:r>
              <a:rPr lang="zh-CN" altLang="en-US"/>
              <a:t>It may fail to capture all the relevant information and patterns in the data, leading to patterns in the residuals.</a:t>
            </a:r>
            <a:endParaRPr lang="zh-CN" altLang="en-US"/>
          </a:p>
          <a:p>
            <a:pPr marL="285750" indent="-285750">
              <a:buFont typeface="Wingdings" panose="05000000000000000000" charset="0"/>
              <a:buChar char=""/>
            </a:pPr>
            <a:endParaRPr lang="zh-CN" altLang="en-US"/>
          </a:p>
          <a:p>
            <a:pPr marL="285750" indent="-285750">
              <a:buFont typeface="Wingdings" panose="05000000000000000000" charset="0"/>
              <a:buChar char=""/>
            </a:pPr>
            <a:r>
              <a:rPr lang="zh-CN" altLang="en-US" b="1"/>
              <a:t>Heteroscedasticity may be present: </a:t>
            </a:r>
            <a:r>
              <a:rPr lang="zh-CN" altLang="en-US"/>
              <a:t>The distribution of residuals varies with changes in predictions, indicating that the model has different predictive abilities in different regions of the data.</a:t>
            </a:r>
            <a:endParaRPr lang="zh-CN" altLang="en-US"/>
          </a:p>
          <a:p>
            <a:pPr marL="285750" indent="-285750">
              <a:buFont typeface="Wingdings" panose="05000000000000000000" charset="0"/>
              <a:buChar char=""/>
            </a:pPr>
            <a:endParaRPr lang="zh-CN" altLang="en-US"/>
          </a:p>
          <a:p>
            <a:pPr marL="285750" indent="-285750">
              <a:buFont typeface="Wingdings" panose="05000000000000000000" charset="0"/>
              <a:buChar char=""/>
            </a:pPr>
            <a:r>
              <a:rPr lang="zh-CN" altLang="en-US" b="1"/>
              <a:t>Nonlinear relationships may not have been captured: </a:t>
            </a:r>
            <a:r>
              <a:rPr lang="zh-CN" altLang="en-US"/>
              <a:t>Linear models may oversimplify and may not adapt well to the actual complexity of the data.</a:t>
            </a:r>
            <a:endParaRPr lang="zh-CN" altLang="en-US"/>
          </a:p>
          <a:p>
            <a:pPr marL="285750" indent="-285750">
              <a:buFont typeface="Wingdings" panose="05000000000000000000" charset="0"/>
              <a:buChar char=""/>
            </a:pPr>
            <a:endParaRPr lang="zh-CN" altLang="en-US"/>
          </a:p>
        </p:txBody>
      </p:sp>
      <p:sp>
        <p:nvSpPr>
          <p:cNvPr id="7" name="Freeform 4"/>
          <p:cNvSpPr/>
          <p:nvPr/>
        </p:nvSpPr>
        <p:spPr>
          <a:xfrm>
            <a:off x="7343640" y="411989"/>
            <a:ext cx="3897529" cy="5626354"/>
          </a:xfrm>
          <a:custGeom>
            <a:avLst/>
            <a:gdLst/>
            <a:ahLst/>
            <a:cxnLst/>
            <a:rect l="l" t="t" r="r" b="b"/>
            <a:pathLst>
              <a:path w="5846293" h="8439531">
                <a:moveTo>
                  <a:pt x="0" y="0"/>
                </a:moveTo>
                <a:lnTo>
                  <a:pt x="5846293" y="0"/>
                </a:lnTo>
                <a:lnTo>
                  <a:pt x="5846293" y="8439530"/>
                </a:lnTo>
                <a:lnTo>
                  <a:pt x="0" y="843953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txBody>
          <a:bodyPr/>
          <a:p>
            <a:pPr marL="0" marR="0" lvl="0" indent="0" algn="l" defTabSz="6096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5205</Words>
  <Application>WPS 演示</Application>
  <PresentationFormat>Widescreen</PresentationFormat>
  <Paragraphs>199</Paragraphs>
  <Slides>15</Slides>
  <Notes>0</Notes>
  <HiddenSlides>2</HiddenSlides>
  <MMClips>0</MMClips>
  <ScaleCrop>false</ScaleCrop>
  <HeadingPairs>
    <vt:vector size="6" baseType="variant">
      <vt:variant>
        <vt:lpstr>已用的字体</vt:lpstr>
      </vt:variant>
      <vt:variant>
        <vt:i4>37</vt:i4>
      </vt:variant>
      <vt:variant>
        <vt:lpstr>主题</vt:lpstr>
      </vt:variant>
      <vt:variant>
        <vt:i4>1</vt:i4>
      </vt:variant>
      <vt:variant>
        <vt:lpstr>幻灯片标题</vt:lpstr>
      </vt:variant>
      <vt:variant>
        <vt:i4>15</vt:i4>
      </vt:variant>
    </vt:vector>
  </HeadingPairs>
  <TitlesOfParts>
    <vt:vector size="53" baseType="lpstr">
      <vt:lpstr>Arial</vt:lpstr>
      <vt:lpstr>宋体</vt:lpstr>
      <vt:lpstr>Wingdings</vt:lpstr>
      <vt:lpstr>Calibri</vt:lpstr>
      <vt:lpstr>Helvetica Neue</vt:lpstr>
      <vt:lpstr>Times New Roman</vt:lpstr>
      <vt:lpstr>宋体</vt:lpstr>
      <vt:lpstr>汉仪书宋二KW</vt:lpstr>
      <vt:lpstr>Arial,Sans-Serif</vt:lpstr>
      <vt:lpstr>Arial</vt:lpstr>
      <vt:lpstr>Courier New</vt:lpstr>
      <vt:lpstr>Cooper Black</vt:lpstr>
      <vt:lpstr>PingFang SC Regular</vt:lpstr>
      <vt:lpstr>PingFang SC Semibold</vt:lpstr>
      <vt:lpstr>Times New Roman</vt:lpstr>
      <vt:lpstr>Now Medium</vt:lpstr>
      <vt:lpstr>Thonburi</vt:lpstr>
      <vt:lpstr>微软雅黑</vt:lpstr>
      <vt:lpstr>汉仪旗黑</vt:lpstr>
      <vt:lpstr>宋体</vt:lpstr>
      <vt:lpstr>Arial Unicode MS</vt:lpstr>
      <vt:lpstr>等线</vt:lpstr>
      <vt:lpstr>汉仪中等线KW</vt:lpstr>
      <vt:lpstr>Montserrat</vt:lpstr>
      <vt:lpstr>Montserrat</vt:lpstr>
      <vt:lpstr>苹方-简</vt:lpstr>
      <vt:lpstr>Calibri</vt:lpstr>
      <vt:lpstr>Courier New</vt:lpstr>
      <vt:lpstr>Montserrat</vt:lpstr>
      <vt:lpstr>Now Medium</vt:lpstr>
      <vt:lpstr>Tamil Sangam MN Regular</vt:lpstr>
      <vt:lpstr>Sinhala Sangam MN Regular</vt:lpstr>
      <vt:lpstr>Sinhala Sangam MN Bold</vt:lpstr>
      <vt:lpstr>Tahoma Regular</vt:lpstr>
      <vt:lpstr>Times New Roman Bold</vt:lpstr>
      <vt:lpstr>Wingdings</vt:lpstr>
      <vt:lpstr>Apple Color Emoji</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cp:lastModifiedBy>
  <cp:revision>7</cp:revision>
  <dcterms:created xsi:type="dcterms:W3CDTF">2023-12-08T08:33:27Z</dcterms:created>
  <dcterms:modified xsi:type="dcterms:W3CDTF">2023-12-08T08:33:27Z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FEA84FFA93EFE6B58FAD7265B50B9722_43</vt:lpwstr>
  </property>
  <property fmtid="{D5CDD505-2E9C-101B-9397-08002B2CF9AE}" pid="3" name="KSOProductBuildVer">
    <vt:lpwstr>2052-6.0.2.8225</vt:lpwstr>
  </property>
</Properties>
</file>