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26"/>
  </p:handoutMasterIdLst>
  <p:sldIdLst>
    <p:sldId id="1089" r:id="rId3"/>
    <p:sldId id="312" r:id="rId5"/>
    <p:sldId id="326" r:id="rId6"/>
    <p:sldId id="1094" r:id="rId7"/>
    <p:sldId id="1095" r:id="rId8"/>
    <p:sldId id="1090" r:id="rId9"/>
    <p:sldId id="1093" r:id="rId10"/>
    <p:sldId id="313" r:id="rId11"/>
    <p:sldId id="1092" r:id="rId12"/>
    <p:sldId id="314" r:id="rId13"/>
    <p:sldId id="318" r:id="rId14"/>
    <p:sldId id="317" r:id="rId15"/>
    <p:sldId id="328" r:id="rId16"/>
    <p:sldId id="316" r:id="rId17"/>
    <p:sldId id="327" r:id="rId18"/>
    <p:sldId id="320" r:id="rId19"/>
    <p:sldId id="1096" r:id="rId20"/>
    <p:sldId id="321" r:id="rId21"/>
    <p:sldId id="322" r:id="rId22"/>
    <p:sldId id="323" r:id="rId23"/>
    <p:sldId id="324" r:id="rId24"/>
    <p:sldId id="325" r:id="rId25"/>
  </p:sldIdLst>
  <p:sldSz cx="9902825" cy="6858000"/>
  <p:notesSz cx="9874250" cy="6797675"/>
  <p:custDataLst>
    <p:tags r:id="rId30"/>
  </p:custDataLst>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C78"/>
    <a:srgbClr val="285078"/>
    <a:srgbClr val="1E3C5A"/>
    <a:srgbClr val="234669"/>
    <a:srgbClr val="264B71"/>
    <a:srgbClr val="FF3333"/>
    <a:srgbClr val="FFCC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92" autoAdjust="0"/>
    <p:restoredTop sz="95450" autoAdjust="0"/>
  </p:normalViewPr>
  <p:slideViewPr>
    <p:cSldViewPr showGuides="1">
      <p:cViewPr varScale="1">
        <p:scale>
          <a:sx n="157" d="100"/>
          <a:sy n="157" d="100"/>
        </p:scale>
        <p:origin x="1332" y="96"/>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20" d="100"/>
          <a:sy n="20" d="100"/>
        </p:scale>
        <p:origin x="-1088" y="-84"/>
      </p:cViewPr>
      <p:guideLst>
        <p:guide orient="horz" pos="1503"/>
        <p:guide pos="449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2143" y="-1124"/>
            <a:ext cx="4232128" cy="315831"/>
          </a:xfrm>
          <a:prstGeom prst="rect">
            <a:avLst/>
          </a:prstGeom>
          <a:noFill/>
          <a:ln w="9525">
            <a:noFill/>
            <a:miter lim="800000"/>
          </a:ln>
          <a:effectLst/>
        </p:spPr>
        <p:txBody>
          <a:bodyPr vert="horz" wrap="square" lIns="19105" tIns="0" rIns="19105" bIns="0" numCol="1" anchor="t" anchorCtr="0" compatLnSpc="1"/>
          <a:lstStyle>
            <a:lvl1pPr defTabSz="868680">
              <a:defRPr sz="1000" i="1"/>
            </a:lvl1pPr>
          </a:lstStyle>
          <a:p>
            <a:pPr>
              <a:defRPr/>
            </a:pPr>
            <a:endParaRPr lang="en-US"/>
          </a:p>
        </p:txBody>
      </p:sp>
      <p:sp>
        <p:nvSpPr>
          <p:cNvPr id="4099" name="Rectangle 3"/>
          <p:cNvSpPr>
            <a:spLocks noGrp="1" noChangeArrowheads="1"/>
          </p:cNvSpPr>
          <p:nvPr>
            <p:ph type="dt" sz="quarter" idx="1"/>
          </p:nvPr>
        </p:nvSpPr>
        <p:spPr bwMode="auto">
          <a:xfrm>
            <a:off x="5609981" y="-1124"/>
            <a:ext cx="4232128" cy="315831"/>
          </a:xfrm>
          <a:prstGeom prst="rect">
            <a:avLst/>
          </a:prstGeom>
          <a:noFill/>
          <a:ln w="9525">
            <a:noFill/>
            <a:miter lim="800000"/>
          </a:ln>
          <a:effectLst/>
        </p:spPr>
        <p:txBody>
          <a:bodyPr vert="horz" wrap="square" lIns="19105" tIns="0" rIns="19105" bIns="0" numCol="1" anchor="t" anchorCtr="0" compatLnSpc="1"/>
          <a:lstStyle>
            <a:lvl1pPr algn="r" defTabSz="868680">
              <a:defRPr sz="1000" i="1"/>
            </a:lvl1pPr>
          </a:lstStyle>
          <a:p>
            <a:pPr>
              <a:defRPr/>
            </a:pPr>
            <a:endParaRPr lang="en-US"/>
          </a:p>
        </p:txBody>
      </p:sp>
      <p:sp>
        <p:nvSpPr>
          <p:cNvPr id="4100" name="Rectangle 4"/>
          <p:cNvSpPr>
            <a:spLocks noGrp="1" noChangeArrowheads="1"/>
          </p:cNvSpPr>
          <p:nvPr>
            <p:ph type="ftr" sz="quarter" idx="2"/>
          </p:nvPr>
        </p:nvSpPr>
        <p:spPr bwMode="auto">
          <a:xfrm>
            <a:off x="32143" y="6430142"/>
            <a:ext cx="4232128" cy="368657"/>
          </a:xfrm>
          <a:prstGeom prst="rect">
            <a:avLst/>
          </a:prstGeom>
          <a:noFill/>
          <a:ln w="9525">
            <a:noFill/>
            <a:miter lim="800000"/>
          </a:ln>
          <a:effectLst/>
        </p:spPr>
        <p:txBody>
          <a:bodyPr vert="horz" wrap="square" lIns="19105" tIns="0" rIns="19105" bIns="0" numCol="1" anchor="b" anchorCtr="0" compatLnSpc="1"/>
          <a:lstStyle>
            <a:lvl1pPr defTabSz="868680">
              <a:defRPr sz="1000" i="1"/>
            </a:lvl1pPr>
          </a:lstStyle>
          <a:p>
            <a:pPr>
              <a:defRPr/>
            </a:pPr>
            <a:r>
              <a:rPr lang="en-US"/>
              <a:t>Software Design</a:t>
            </a:r>
            <a:endParaRPr lang="en-US"/>
          </a:p>
        </p:txBody>
      </p:sp>
      <p:sp>
        <p:nvSpPr>
          <p:cNvPr id="4101" name="Rectangle 5"/>
          <p:cNvSpPr>
            <a:spLocks noGrp="1" noChangeArrowheads="1"/>
          </p:cNvSpPr>
          <p:nvPr>
            <p:ph type="sldNum" sz="quarter" idx="3"/>
          </p:nvPr>
        </p:nvSpPr>
        <p:spPr bwMode="auto">
          <a:xfrm>
            <a:off x="5609981" y="6430142"/>
            <a:ext cx="4232128" cy="368657"/>
          </a:xfrm>
          <a:prstGeom prst="rect">
            <a:avLst/>
          </a:prstGeom>
          <a:noFill/>
          <a:ln w="9525">
            <a:noFill/>
            <a:miter lim="800000"/>
          </a:ln>
          <a:effectLst/>
        </p:spPr>
        <p:txBody>
          <a:bodyPr vert="horz" wrap="square" lIns="19105" tIns="0" rIns="19105" bIns="0" numCol="1" anchor="b" anchorCtr="0" compatLnSpc="1"/>
          <a:lstStyle>
            <a:lvl1pPr algn="r" defTabSz="868680">
              <a:defRPr sz="1000" i="1"/>
            </a:lvl1pPr>
          </a:lstStyle>
          <a:p>
            <a:pPr>
              <a:defRPr/>
            </a:pPr>
            <a:fld id="{B0AC2A3D-B99B-4BE3-904E-8F9BDE86B7D8}"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5714" y="-6743"/>
            <a:ext cx="4315698" cy="338310"/>
          </a:xfrm>
          <a:prstGeom prst="rect">
            <a:avLst/>
          </a:prstGeom>
          <a:noFill/>
          <a:ln w="9525">
            <a:noFill/>
            <a:miter lim="800000"/>
          </a:ln>
          <a:effectLst/>
        </p:spPr>
        <p:txBody>
          <a:bodyPr vert="horz" wrap="square" lIns="19105" tIns="0" rIns="19105" bIns="0" numCol="1" anchor="t" anchorCtr="0" compatLnSpc="1"/>
          <a:lstStyle>
            <a:lvl1pPr defTabSz="842645">
              <a:defRPr sz="1000" i="1"/>
            </a:lvl1pPr>
          </a:lstStyle>
          <a:p>
            <a:pPr>
              <a:defRPr/>
            </a:pPr>
            <a:endParaRPr lang="en-US"/>
          </a:p>
        </p:txBody>
      </p:sp>
      <p:sp>
        <p:nvSpPr>
          <p:cNvPr id="2051" name="Rectangle 3"/>
          <p:cNvSpPr>
            <a:spLocks noGrp="1" noChangeArrowheads="1"/>
          </p:cNvSpPr>
          <p:nvPr>
            <p:ph type="dt" idx="1"/>
          </p:nvPr>
        </p:nvSpPr>
        <p:spPr bwMode="auto">
          <a:xfrm>
            <a:off x="5584267" y="-6743"/>
            <a:ext cx="4315698" cy="338310"/>
          </a:xfrm>
          <a:prstGeom prst="rect">
            <a:avLst/>
          </a:prstGeom>
          <a:noFill/>
          <a:ln w="9525">
            <a:noFill/>
            <a:miter lim="800000"/>
          </a:ln>
          <a:effectLst/>
        </p:spPr>
        <p:txBody>
          <a:bodyPr vert="horz" wrap="square" lIns="19105" tIns="0" rIns="19105" bIns="0" numCol="1" anchor="t" anchorCtr="0" compatLnSpc="1"/>
          <a:lstStyle>
            <a:lvl1pPr algn="r" defTabSz="842645">
              <a:defRPr sz="1000" i="1"/>
            </a:lvl1pPr>
          </a:lstStyle>
          <a:p>
            <a:pPr>
              <a:defRPr/>
            </a:pPr>
            <a:endParaRPr lang="en-US"/>
          </a:p>
        </p:txBody>
      </p:sp>
      <p:sp>
        <p:nvSpPr>
          <p:cNvPr id="12292" name="Rectangle 4"/>
          <p:cNvSpPr>
            <a:spLocks noGrp="1" noRot="1" noChangeAspect="1" noChangeArrowheads="1" noTextEdit="1"/>
          </p:cNvSpPr>
          <p:nvPr>
            <p:ph type="sldImg" idx="2"/>
          </p:nvPr>
        </p:nvSpPr>
        <p:spPr bwMode="auto">
          <a:xfrm>
            <a:off x="3098800" y="512763"/>
            <a:ext cx="3676650" cy="25463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2854" y="3230244"/>
            <a:ext cx="7328544" cy="3070643"/>
          </a:xfrm>
          <a:prstGeom prst="rect">
            <a:avLst/>
          </a:prstGeom>
          <a:noFill/>
          <a:ln w="9525">
            <a:noFill/>
            <a:miter lim="800000"/>
          </a:ln>
          <a:effectLst/>
        </p:spPr>
        <p:txBody>
          <a:bodyPr vert="horz" wrap="square" lIns="87569" tIns="41397" rIns="87569" bIns="41397"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054" name="Rectangle 6"/>
          <p:cNvSpPr>
            <a:spLocks noGrp="1" noChangeArrowheads="1"/>
          </p:cNvSpPr>
          <p:nvPr>
            <p:ph type="ftr" sz="quarter" idx="4"/>
          </p:nvPr>
        </p:nvSpPr>
        <p:spPr bwMode="auto">
          <a:xfrm>
            <a:off x="-25714" y="6466109"/>
            <a:ext cx="4315698" cy="338310"/>
          </a:xfrm>
          <a:prstGeom prst="rect">
            <a:avLst/>
          </a:prstGeom>
          <a:noFill/>
          <a:ln w="9525">
            <a:noFill/>
            <a:miter lim="800000"/>
          </a:ln>
          <a:effectLst/>
        </p:spPr>
        <p:txBody>
          <a:bodyPr vert="horz" wrap="square" lIns="19105" tIns="0" rIns="19105" bIns="0" numCol="1" anchor="b" anchorCtr="0" compatLnSpc="1"/>
          <a:lstStyle>
            <a:lvl1pPr defTabSz="842645">
              <a:defRPr sz="1000" i="1"/>
            </a:lvl1pPr>
          </a:lstStyle>
          <a:p>
            <a:pPr>
              <a:defRPr/>
            </a:pPr>
            <a:r>
              <a:rPr lang="en-US"/>
              <a:t>Software Design</a:t>
            </a:r>
            <a:endParaRPr lang="en-US"/>
          </a:p>
        </p:txBody>
      </p:sp>
      <p:sp>
        <p:nvSpPr>
          <p:cNvPr id="2055" name="Rectangle 7"/>
          <p:cNvSpPr>
            <a:spLocks noGrp="1" noChangeArrowheads="1"/>
          </p:cNvSpPr>
          <p:nvPr>
            <p:ph type="sldNum" sz="quarter" idx="5"/>
          </p:nvPr>
        </p:nvSpPr>
        <p:spPr bwMode="auto">
          <a:xfrm>
            <a:off x="5584267" y="6466109"/>
            <a:ext cx="4315698" cy="338310"/>
          </a:xfrm>
          <a:prstGeom prst="rect">
            <a:avLst/>
          </a:prstGeom>
          <a:noFill/>
          <a:ln w="9525">
            <a:noFill/>
            <a:miter lim="800000"/>
          </a:ln>
          <a:effectLst/>
        </p:spPr>
        <p:txBody>
          <a:bodyPr vert="horz" wrap="square" lIns="19105" tIns="0" rIns="19105" bIns="0" numCol="1" anchor="b" anchorCtr="0" compatLnSpc="1"/>
          <a:lstStyle>
            <a:lvl1pPr algn="r" defTabSz="842645">
              <a:defRPr sz="1000" i="1"/>
            </a:lvl1pPr>
          </a:lstStyle>
          <a:p>
            <a:pPr>
              <a:defRPr/>
            </a:pPr>
            <a:fld id="{A7E88535-4BEA-4EE8-AB4A-C9FA970A9824}" type="slidenum">
              <a:rPr lang="en-US"/>
            </a:fld>
            <a:endParaRPr lang="en-US"/>
          </a:p>
        </p:txBody>
      </p:sp>
    </p:spTree>
  </p:cSld>
  <p:clrMap bg1="lt1" tx1="dk1" bg2="lt2" tx2="dk2" accent1="accent1" accent2="accent2" accent3="accent3" accent4="accent4" accent5="accent5" accent6="accent6" hlink="hlink" folHlink="folHlink"/>
  <p:hf hdr="0" dt="0"/>
  <p:notesStyle>
    <a:lvl1pPr algn="l" defTabSz="84010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40055" algn="l" defTabSz="84010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875030" algn="l" defTabSz="84010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16355" algn="l" defTabSz="84010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752600" algn="l" defTabSz="840105"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anose="02020603050405020304" pitchFamily="18" charset="0"/>
              </a:defRPr>
            </a:lvl1pPr>
            <a:lvl2pPr marL="742950" indent="-285750" defTabSz="841375">
              <a:defRPr sz="2800">
                <a:solidFill>
                  <a:schemeClr val="tx1"/>
                </a:solidFill>
                <a:latin typeface="Times New Roman" panose="02020603050405020304" pitchFamily="18" charset="0"/>
              </a:defRPr>
            </a:lvl2pPr>
            <a:lvl3pPr marL="1143000" indent="-228600" defTabSz="841375">
              <a:defRPr sz="2800">
                <a:solidFill>
                  <a:schemeClr val="tx1"/>
                </a:solidFill>
                <a:latin typeface="Times New Roman" panose="02020603050405020304" pitchFamily="18" charset="0"/>
              </a:defRPr>
            </a:lvl3pPr>
            <a:lvl4pPr marL="1600200" indent="-228600" defTabSz="841375">
              <a:defRPr sz="2800">
                <a:solidFill>
                  <a:schemeClr val="tx1"/>
                </a:solidFill>
                <a:latin typeface="Times New Roman" panose="02020603050405020304" pitchFamily="18" charset="0"/>
              </a:defRPr>
            </a:lvl4pPr>
            <a:lvl5pPr marL="2057400" indent="-228600" defTabSz="841375">
              <a:defRPr sz="2800">
                <a:solidFill>
                  <a:schemeClr val="tx1"/>
                </a:solidFill>
                <a:latin typeface="Times New Roman" panose="02020603050405020304" pitchFamily="18" charset="0"/>
              </a:defRPr>
            </a:lvl5pPr>
            <a:lvl6pPr marL="2514600" indent="-228600" defTabSz="84137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4137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4137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41375" eaLnBrk="0" fontAlgn="base" hangingPunct="0">
              <a:spcBef>
                <a:spcPct val="0"/>
              </a:spcBef>
              <a:spcAft>
                <a:spcPct val="0"/>
              </a:spcAft>
              <a:defRPr sz="2800">
                <a:solidFill>
                  <a:schemeClr val="tx1"/>
                </a:solidFill>
                <a:latin typeface="Times New Roman" panose="02020603050405020304" pitchFamily="18" charset="0"/>
              </a:defRPr>
            </a:lvl9pPr>
          </a:lstStyle>
          <a:p>
            <a:r>
              <a:rPr lang="en-US" sz="1000"/>
              <a:t>Software Design</a:t>
            </a:r>
            <a:endParaRPr lang="en-US" sz="1000"/>
          </a:p>
        </p:txBody>
      </p:sp>
      <p:sp>
        <p:nvSpPr>
          <p:cNvPr id="1331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anose="02020603050405020304" pitchFamily="18" charset="0"/>
              </a:defRPr>
            </a:lvl1pPr>
            <a:lvl2pPr marL="742950" indent="-285750" defTabSz="841375">
              <a:defRPr sz="2800">
                <a:solidFill>
                  <a:schemeClr val="tx1"/>
                </a:solidFill>
                <a:latin typeface="Times New Roman" panose="02020603050405020304" pitchFamily="18" charset="0"/>
              </a:defRPr>
            </a:lvl2pPr>
            <a:lvl3pPr marL="1143000" indent="-228600" defTabSz="841375">
              <a:defRPr sz="2800">
                <a:solidFill>
                  <a:schemeClr val="tx1"/>
                </a:solidFill>
                <a:latin typeface="Times New Roman" panose="02020603050405020304" pitchFamily="18" charset="0"/>
              </a:defRPr>
            </a:lvl3pPr>
            <a:lvl4pPr marL="1600200" indent="-228600" defTabSz="841375">
              <a:defRPr sz="2800">
                <a:solidFill>
                  <a:schemeClr val="tx1"/>
                </a:solidFill>
                <a:latin typeface="Times New Roman" panose="02020603050405020304" pitchFamily="18" charset="0"/>
              </a:defRPr>
            </a:lvl4pPr>
            <a:lvl5pPr marL="2057400" indent="-228600" defTabSz="841375">
              <a:defRPr sz="2800">
                <a:solidFill>
                  <a:schemeClr val="tx1"/>
                </a:solidFill>
                <a:latin typeface="Times New Roman" panose="02020603050405020304" pitchFamily="18" charset="0"/>
              </a:defRPr>
            </a:lvl5pPr>
            <a:lvl6pPr marL="2514600" indent="-228600" defTabSz="84137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4137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4137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41375" eaLnBrk="0" fontAlgn="base" hangingPunct="0">
              <a:spcBef>
                <a:spcPct val="0"/>
              </a:spcBef>
              <a:spcAft>
                <a:spcPct val="0"/>
              </a:spcAft>
              <a:defRPr sz="2800">
                <a:solidFill>
                  <a:schemeClr val="tx1"/>
                </a:solidFill>
                <a:latin typeface="Times New Roman" panose="02020603050405020304" pitchFamily="18" charset="0"/>
              </a:defRPr>
            </a:lvl9pPr>
          </a:lstStyle>
          <a:p>
            <a:fld id="{9230C636-ECB8-47BE-92DE-F91BE5C0FACE}" type="slidenum">
              <a:rPr lang="en-US" sz="1000" smtClean="0"/>
            </a:fld>
            <a:endParaRPr lang="en-US" sz="1000"/>
          </a:p>
        </p:txBody>
      </p:sp>
      <p:sp>
        <p:nvSpPr>
          <p:cNvPr id="13316" name="Rectangle 2"/>
          <p:cNvSpPr>
            <a:spLocks noGrp="1" noRot="1" noChangeAspect="1" noChangeArrowheads="1" noTextEdit="1"/>
          </p:cNvSpPr>
          <p:nvPr>
            <p:ph type="sldImg"/>
          </p:nvPr>
        </p:nvSpPr>
        <p:spPr/>
      </p:sp>
      <p:sp>
        <p:nvSpPr>
          <p:cNvPr id="1331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34290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 name="Rectangle 1027"/>
          <p:cNvSpPr>
            <a:spLocks noGrp="1" noChangeArrowheads="1"/>
          </p:cNvSpPr>
          <p:nvPr>
            <p:ph type="ctrTitle" sz="quarter"/>
          </p:nvPr>
        </p:nvSpPr>
        <p:spPr>
          <a:xfrm>
            <a:off x="381000" y="381000"/>
            <a:ext cx="9067800" cy="3048000"/>
          </a:xfrm>
        </p:spPr>
        <p:txBody>
          <a:bodyPr/>
          <a:lstStyle>
            <a:lvl1pPr>
              <a:defRPr sz="6600"/>
            </a:lvl1pPr>
          </a:lstStyle>
          <a:p>
            <a:r>
              <a:rPr lang="en-US"/>
              <a:t>Click to edit Master title style</a:t>
            </a:r>
            <a:endParaRPr lang="en-US"/>
          </a:p>
        </p:txBody>
      </p:sp>
      <p:sp>
        <p:nvSpPr>
          <p:cNvPr id="3076" name="Rectangle 1028"/>
          <p:cNvSpPr>
            <a:spLocks noGrp="1" noChangeArrowheads="1"/>
          </p:cNvSpPr>
          <p:nvPr>
            <p:ph type="subTitle" sz="quarter" idx="1"/>
          </p:nvPr>
        </p:nvSpPr>
        <p:spPr>
          <a:xfrm>
            <a:off x="401638" y="3886200"/>
            <a:ext cx="9067800" cy="2819400"/>
          </a:xfrm>
        </p:spPr>
        <p:txBody>
          <a:bodyPr/>
          <a:lstStyle>
            <a:lvl1pPr marL="0" indent="0">
              <a:buFont typeface="Wingdings" panose="05000000000000000000" pitchFamily="2" charset="2"/>
              <a:buNone/>
              <a:defRPr/>
            </a:lvl1pPr>
          </a:lstStyle>
          <a:p>
            <a:r>
              <a:rPr lang="en-US"/>
              <a:t>Click to edit Master subtitle style</a:t>
            </a:r>
            <a:endParaRPr lang="en-US"/>
          </a:p>
        </p:txBody>
      </p:sp>
      <p:sp>
        <p:nvSpPr>
          <p:cNvPr id="5" name="Rectangle 1029"/>
          <p:cNvSpPr>
            <a:spLocks noGrp="1" noChangeArrowheads="1"/>
          </p:cNvSpPr>
          <p:nvPr>
            <p:ph type="dt" sz="quarter" idx="10"/>
          </p:nvPr>
        </p:nvSpPr>
        <p:spPr>
          <a:xfrm>
            <a:off x="401638" y="6248400"/>
            <a:ext cx="2062162" cy="457200"/>
          </a:xfrm>
        </p:spPr>
        <p:txBody>
          <a:bodyPr/>
          <a:lstStyle>
            <a:lvl1pPr>
              <a:defRPr/>
            </a:lvl1pPr>
          </a:lstStyle>
          <a:p>
            <a:pPr>
              <a:defRPr/>
            </a:pPr>
            <a:endParaRPr lang="en-US"/>
          </a:p>
        </p:txBody>
      </p:sp>
      <p:sp>
        <p:nvSpPr>
          <p:cNvPr id="6" name="Rectangle 1030"/>
          <p:cNvSpPr>
            <a:spLocks noGrp="1" noChangeArrowheads="1"/>
          </p:cNvSpPr>
          <p:nvPr>
            <p:ph type="ftr" sz="quarter" idx="11"/>
          </p:nvPr>
        </p:nvSpPr>
        <p:spPr>
          <a:xfrm>
            <a:off x="3367088" y="6248400"/>
            <a:ext cx="3136900" cy="457200"/>
          </a:xfrm>
        </p:spPr>
        <p:txBody>
          <a:bodyPr/>
          <a:lstStyle>
            <a:lvl1pPr>
              <a:defRPr/>
            </a:lvl1pPr>
          </a:lstStyle>
          <a:p>
            <a:pPr>
              <a:defRPr/>
            </a:pPr>
            <a:r>
              <a:rPr lang="en-US"/>
              <a:t>Software Quality</a:t>
            </a:r>
            <a:endParaRPr lang="en-US"/>
          </a:p>
        </p:txBody>
      </p:sp>
      <p:sp>
        <p:nvSpPr>
          <p:cNvPr id="7" name="Rectangle 1031"/>
          <p:cNvSpPr>
            <a:spLocks noGrp="1" noChangeArrowheads="1"/>
          </p:cNvSpPr>
          <p:nvPr>
            <p:ph type="sldNum" sz="quarter" idx="12"/>
          </p:nvPr>
        </p:nvSpPr>
        <p:spPr>
          <a:xfrm>
            <a:off x="7407275" y="6248400"/>
            <a:ext cx="2062163" cy="457200"/>
          </a:xfrm>
        </p:spPr>
        <p:txBody>
          <a:bodyPr/>
          <a:lstStyle>
            <a:lvl1pPr>
              <a:defRPr/>
            </a:lvl1pPr>
          </a:lstStyle>
          <a:p>
            <a:pPr>
              <a:defRPr/>
            </a:pPr>
            <a:fld id="{C9E3E309-C4F3-40C3-813B-7A36DC967DF9}" type="slidenum">
              <a:rPr lang="en-US"/>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6" name="Rectangle 7"/>
          <p:cNvSpPr>
            <a:spLocks noGrp="1" noChangeArrowheads="1"/>
          </p:cNvSpPr>
          <p:nvPr>
            <p:ph type="sldNum" sz="quarter" idx="12"/>
          </p:nvPr>
        </p:nvSpPr>
        <p:spPr/>
        <p:txBody>
          <a:bodyPr/>
          <a:lstStyle>
            <a:lvl1pPr>
              <a:defRPr/>
            </a:lvl1pPr>
          </a:lstStyle>
          <a:p>
            <a:pPr>
              <a:defRPr/>
            </a:pPr>
            <a:fld id="{4EDE836C-C506-41B6-AE73-6EC51D540379}" type="slidenum">
              <a:rPr lang="en-US"/>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9788" y="266700"/>
            <a:ext cx="2259012" cy="63627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12750" y="266700"/>
            <a:ext cx="6624638" cy="63627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6" name="Rectangle 7"/>
          <p:cNvSpPr>
            <a:spLocks noGrp="1" noChangeArrowheads="1"/>
          </p:cNvSpPr>
          <p:nvPr>
            <p:ph type="sldNum" sz="quarter" idx="12"/>
          </p:nvPr>
        </p:nvSpPr>
        <p:spPr/>
        <p:txBody>
          <a:bodyPr/>
          <a:lstStyle>
            <a:lvl1pPr>
              <a:defRPr/>
            </a:lvl1pPr>
          </a:lstStyle>
          <a:p>
            <a:pPr>
              <a:defRPr/>
            </a:pPr>
            <a:fld id="{C807D62A-A25F-4874-AB67-6CF4C9C4736C}" type="slidenum">
              <a:rPr lang="en-US"/>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036050" cy="1104900"/>
          </a:xfrm>
        </p:spPr>
        <p:txBody>
          <a:bodyPr/>
          <a:lstStyle/>
          <a:p>
            <a:r>
              <a:rPr lang="en-US"/>
              <a:t>Click to edit Master title style</a:t>
            </a:r>
            <a:endParaRPr lang="en-US"/>
          </a:p>
        </p:txBody>
      </p:sp>
      <p:sp>
        <p:nvSpPr>
          <p:cNvPr id="3" name="Table Placeholder 2"/>
          <p:cNvSpPr>
            <a:spLocks noGrp="1"/>
          </p:cNvSpPr>
          <p:nvPr>
            <p:ph type="tbl" idx="1"/>
          </p:nvPr>
        </p:nvSpPr>
        <p:spPr>
          <a:xfrm>
            <a:off x="412750" y="1676400"/>
            <a:ext cx="9036050" cy="4953000"/>
          </a:xfrm>
        </p:spPr>
        <p:txBody>
          <a:bodyPr/>
          <a:lstStyle/>
          <a:p>
            <a:pPr lvl="0"/>
            <a:endParaRPr lang="en-US" noProof="0"/>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6" name="Rectangle 7"/>
          <p:cNvSpPr>
            <a:spLocks noGrp="1" noChangeArrowheads="1"/>
          </p:cNvSpPr>
          <p:nvPr>
            <p:ph type="sldNum" sz="quarter" idx="12"/>
          </p:nvPr>
        </p:nvSpPr>
        <p:spPr/>
        <p:txBody>
          <a:bodyPr/>
          <a:lstStyle>
            <a:lvl1pPr>
              <a:defRPr/>
            </a:lvl1pPr>
          </a:lstStyle>
          <a:p>
            <a:pPr>
              <a:defRPr/>
            </a:pPr>
            <a:fld id="{5792DDC3-EFA3-4647-8A6E-E8039DA1A91A}"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6" name="Rectangle 7"/>
          <p:cNvSpPr>
            <a:spLocks noGrp="1" noChangeArrowheads="1"/>
          </p:cNvSpPr>
          <p:nvPr>
            <p:ph type="sldNum" sz="quarter" idx="12"/>
          </p:nvPr>
        </p:nvSpPr>
        <p:spPr/>
        <p:txBody>
          <a:bodyPr/>
          <a:lstStyle>
            <a:lvl1pPr>
              <a:defRPr/>
            </a:lvl1pPr>
          </a:lstStyle>
          <a:p>
            <a:pPr>
              <a:defRPr/>
            </a:pPr>
            <a:fld id="{63B8F44C-0EDE-4D7D-9086-BD1CF3CE7AF7}"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6" name="Rectangle 7"/>
          <p:cNvSpPr>
            <a:spLocks noGrp="1" noChangeArrowheads="1"/>
          </p:cNvSpPr>
          <p:nvPr>
            <p:ph type="sldNum" sz="quarter" idx="12"/>
          </p:nvPr>
        </p:nvSpPr>
        <p:spPr/>
        <p:txBody>
          <a:bodyPr/>
          <a:lstStyle>
            <a:lvl1pPr>
              <a:defRPr/>
            </a:lvl1pPr>
          </a:lstStyle>
          <a:p>
            <a:pPr>
              <a:defRPr/>
            </a:pPr>
            <a:fld id="{ECCD115F-8D68-417D-BE51-0997C55306EF}" type="slidenum">
              <a:rPr lang="en-US"/>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12750"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006975"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7" name="Rectangle 7"/>
          <p:cNvSpPr>
            <a:spLocks noGrp="1" noChangeArrowheads="1"/>
          </p:cNvSpPr>
          <p:nvPr>
            <p:ph type="sldNum" sz="quarter" idx="12"/>
          </p:nvPr>
        </p:nvSpPr>
        <p:spPr/>
        <p:txBody>
          <a:bodyPr/>
          <a:lstStyle>
            <a:lvl1pPr>
              <a:defRPr/>
            </a:lvl1pPr>
          </a:lstStyle>
          <a:p>
            <a:pPr>
              <a:defRPr/>
            </a:pPr>
            <a:fld id="{D6C972CB-25A0-49CA-A04F-81E0CCB967DE}"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5"/>
          <p:cNvSpPr>
            <a:spLocks noGrp="1" noChangeArrowheads="1"/>
          </p:cNvSpPr>
          <p:nvPr>
            <p:ph type="dt" sz="half" idx="10"/>
          </p:nvPr>
        </p:nvSpPr>
        <p:spPr/>
        <p:txBody>
          <a:bodyPr/>
          <a:lstStyle>
            <a:lvl1pPr>
              <a:defRPr/>
            </a:lvl1pPr>
          </a:lstStyle>
          <a:p>
            <a:pPr>
              <a:defRPr/>
            </a:pPr>
            <a:endParaRPr lang="en-US"/>
          </a:p>
        </p:txBody>
      </p:sp>
      <p:sp>
        <p:nvSpPr>
          <p:cNvPr id="8"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9" name="Rectangle 7"/>
          <p:cNvSpPr>
            <a:spLocks noGrp="1" noChangeArrowheads="1"/>
          </p:cNvSpPr>
          <p:nvPr>
            <p:ph type="sldNum" sz="quarter" idx="12"/>
          </p:nvPr>
        </p:nvSpPr>
        <p:spPr/>
        <p:txBody>
          <a:bodyPr/>
          <a:lstStyle>
            <a:lvl1pPr>
              <a:defRPr/>
            </a:lvl1pPr>
          </a:lstStyle>
          <a:p>
            <a:pPr>
              <a:defRPr/>
            </a:pPr>
            <a:fld id="{65FA675B-1F56-4A1F-B974-9460B94FF877}"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5"/>
          <p:cNvSpPr>
            <a:spLocks noGrp="1" noChangeArrowheads="1"/>
          </p:cNvSpPr>
          <p:nvPr>
            <p:ph type="dt" sz="half" idx="10"/>
          </p:nvPr>
        </p:nvSpPr>
        <p:spPr/>
        <p:txBody>
          <a:bodyPr/>
          <a:lstStyle>
            <a:lvl1pPr>
              <a:defRPr/>
            </a:lvl1pPr>
          </a:lstStyle>
          <a:p>
            <a:pPr>
              <a:defRPr/>
            </a:pPr>
            <a:endParaRPr lang="en-US"/>
          </a:p>
        </p:txBody>
      </p:sp>
      <p:sp>
        <p:nvSpPr>
          <p:cNvPr id="4"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5" name="Rectangle 7"/>
          <p:cNvSpPr>
            <a:spLocks noGrp="1" noChangeArrowheads="1"/>
          </p:cNvSpPr>
          <p:nvPr>
            <p:ph type="sldNum" sz="quarter" idx="12"/>
          </p:nvPr>
        </p:nvSpPr>
        <p:spPr/>
        <p:txBody>
          <a:bodyPr/>
          <a:lstStyle>
            <a:lvl1pPr>
              <a:defRPr/>
            </a:lvl1pPr>
          </a:lstStyle>
          <a:p>
            <a:pPr>
              <a:defRPr/>
            </a:pPr>
            <a:fld id="{C55598A2-17A2-444F-952B-9804449BE04B}" type="slidenum">
              <a:rPr lang="en-US"/>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p>
        </p:txBody>
      </p:sp>
      <p:sp>
        <p:nvSpPr>
          <p:cNvPr id="3"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4" name="Rectangle 7"/>
          <p:cNvSpPr>
            <a:spLocks noGrp="1" noChangeArrowheads="1"/>
          </p:cNvSpPr>
          <p:nvPr>
            <p:ph type="sldNum" sz="quarter" idx="12"/>
          </p:nvPr>
        </p:nvSpPr>
        <p:spPr/>
        <p:txBody>
          <a:bodyPr/>
          <a:lstStyle>
            <a:lvl1pPr>
              <a:defRPr/>
            </a:lvl1pPr>
          </a:lstStyle>
          <a:p>
            <a:pPr>
              <a:defRPr/>
            </a:pPr>
            <a:fld id="{1AD18685-0001-4CA4-BB9B-682137D85FB6}" type="slidenum">
              <a:rPr lang="en-US"/>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7" name="Rectangle 7"/>
          <p:cNvSpPr>
            <a:spLocks noGrp="1" noChangeArrowheads="1"/>
          </p:cNvSpPr>
          <p:nvPr>
            <p:ph type="sldNum" sz="quarter" idx="12"/>
          </p:nvPr>
        </p:nvSpPr>
        <p:spPr/>
        <p:txBody>
          <a:bodyPr/>
          <a:lstStyle>
            <a:lvl1pPr>
              <a:defRPr/>
            </a:lvl1pPr>
          </a:lstStyle>
          <a:p>
            <a:pPr>
              <a:defRPr/>
            </a:pPr>
            <a:fld id="{A00572DE-3297-44C9-8095-AE1A459C6662}" type="slidenum">
              <a:rPr lang="en-US"/>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r>
              <a:rPr lang="en-US"/>
              <a:t>Software Quality</a:t>
            </a:r>
            <a:endParaRPr lang="en-US"/>
          </a:p>
        </p:txBody>
      </p:sp>
      <p:sp>
        <p:nvSpPr>
          <p:cNvPr id="7" name="Rectangle 7"/>
          <p:cNvSpPr>
            <a:spLocks noGrp="1" noChangeArrowheads="1"/>
          </p:cNvSpPr>
          <p:nvPr>
            <p:ph type="sldNum" sz="quarter" idx="12"/>
          </p:nvPr>
        </p:nvSpPr>
        <p:spPr/>
        <p:txBody>
          <a:bodyPr/>
          <a:lstStyle>
            <a:lvl1pPr>
              <a:defRPr/>
            </a:lvl1pPr>
          </a:lstStyle>
          <a:p>
            <a:pPr>
              <a:defRPr/>
            </a:pPr>
            <a:fld id="{C68E5FA2-5579-48D2-AAEA-0395A9685864}" type="slidenum">
              <a:rPr lang="en-US"/>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7" name="Rectangle 3"/>
          <p:cNvSpPr>
            <a:spLocks noGrp="1" noChangeArrowheads="1"/>
          </p:cNvSpPr>
          <p:nvPr>
            <p:ph type="title"/>
          </p:nvPr>
        </p:nvSpPr>
        <p:spPr bwMode="auto">
          <a:xfrm>
            <a:off x="412750" y="266700"/>
            <a:ext cx="90360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lstStyle/>
          <a:p>
            <a:pPr lvl="0"/>
            <a:r>
              <a:rPr lang="en-US"/>
              <a:t>Click to edit Master title style</a:t>
            </a:r>
            <a:endParaRPr lang="en-US"/>
          </a:p>
        </p:txBody>
      </p:sp>
      <p:sp>
        <p:nvSpPr>
          <p:cNvPr id="1028" name="Rectangle 4"/>
          <p:cNvSpPr>
            <a:spLocks noGrp="1" noChangeArrowheads="1"/>
          </p:cNvSpPr>
          <p:nvPr>
            <p:ph type="body" idx="1"/>
          </p:nvPr>
        </p:nvSpPr>
        <p:spPr bwMode="auto">
          <a:xfrm>
            <a:off x="412750" y="1676400"/>
            <a:ext cx="90360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9" name="Rectangle 5"/>
          <p:cNvSpPr>
            <a:spLocks noGrp="1" noChangeArrowheads="1"/>
          </p:cNvSpPr>
          <p:nvPr>
            <p:ph type="dt" sz="half" idx="2"/>
          </p:nvPr>
        </p:nvSpPr>
        <p:spPr bwMode="auto">
          <a:xfrm>
            <a:off x="412750" y="6172200"/>
            <a:ext cx="2062163" cy="457200"/>
          </a:xfrm>
          <a:prstGeom prst="rect">
            <a:avLst/>
          </a:prstGeom>
          <a:noFill/>
          <a:ln w="9525">
            <a:noFill/>
            <a:miter lim="800000"/>
          </a:ln>
          <a:effectLst/>
        </p:spPr>
        <p:txBody>
          <a:bodyPr vert="horz" wrap="none" lIns="92075" tIns="46038" rIns="92075" bIns="46038" numCol="1" anchor="ctr" anchorCtr="0" compatLnSpc="1"/>
          <a:lstStyle>
            <a:lvl1pPr>
              <a:defRPr sz="1400">
                <a:solidFill>
                  <a:schemeClr val="folHlink"/>
                </a:solidFill>
              </a:defRPr>
            </a:lvl1pPr>
          </a:lstStyle>
          <a:p>
            <a:pPr>
              <a:defRPr/>
            </a:pPr>
            <a:endParaRPr lang="en-US"/>
          </a:p>
        </p:txBody>
      </p:sp>
      <p:sp>
        <p:nvSpPr>
          <p:cNvPr id="1030" name="Rectangle 6"/>
          <p:cNvSpPr>
            <a:spLocks noGrp="1" noChangeArrowheads="1"/>
          </p:cNvSpPr>
          <p:nvPr>
            <p:ph type="ftr" sz="quarter" idx="3"/>
          </p:nvPr>
        </p:nvSpPr>
        <p:spPr bwMode="auto">
          <a:xfrm>
            <a:off x="3382963" y="6172200"/>
            <a:ext cx="3136900" cy="457200"/>
          </a:xfrm>
          <a:prstGeom prst="rect">
            <a:avLst/>
          </a:prstGeom>
          <a:noFill/>
          <a:ln w="9525">
            <a:noFill/>
            <a:miter lim="800000"/>
          </a:ln>
          <a:effectLst/>
        </p:spPr>
        <p:txBody>
          <a:bodyPr vert="horz" wrap="none" lIns="92075" tIns="46038" rIns="92075" bIns="46038" numCol="1" anchor="ctr" anchorCtr="0" compatLnSpc="1"/>
          <a:lstStyle>
            <a:lvl1pPr algn="ctr">
              <a:defRPr sz="1400">
                <a:solidFill>
                  <a:schemeClr val="folHlink"/>
                </a:solidFill>
              </a:defRPr>
            </a:lvl1pPr>
          </a:lstStyle>
          <a:p>
            <a:pPr>
              <a:defRPr/>
            </a:pPr>
            <a:r>
              <a:rPr lang="en-US"/>
              <a:t>Software Quality</a:t>
            </a:r>
            <a:endParaRPr lang="en-US"/>
          </a:p>
        </p:txBody>
      </p:sp>
      <p:sp>
        <p:nvSpPr>
          <p:cNvPr id="1031" name="Rectangle 7"/>
          <p:cNvSpPr>
            <a:spLocks noGrp="1" noChangeArrowheads="1"/>
          </p:cNvSpPr>
          <p:nvPr>
            <p:ph type="sldNum" sz="quarter" idx="4"/>
          </p:nvPr>
        </p:nvSpPr>
        <p:spPr bwMode="auto">
          <a:xfrm>
            <a:off x="7427913" y="6172200"/>
            <a:ext cx="2062162" cy="457200"/>
          </a:xfrm>
          <a:prstGeom prst="rect">
            <a:avLst/>
          </a:prstGeom>
          <a:noFill/>
          <a:ln w="9525">
            <a:noFill/>
            <a:miter lim="800000"/>
          </a:ln>
          <a:effectLst/>
        </p:spPr>
        <p:txBody>
          <a:bodyPr vert="horz" wrap="none" lIns="92075" tIns="46038" rIns="92075" bIns="46038" numCol="1" anchor="ctr" anchorCtr="0" compatLnSpc="1"/>
          <a:lstStyle>
            <a:lvl1pPr algn="r">
              <a:defRPr sz="1400">
                <a:solidFill>
                  <a:schemeClr val="folHlink"/>
                </a:solidFill>
              </a:defRPr>
            </a:lvl1pPr>
          </a:lstStyle>
          <a:p>
            <a:pPr>
              <a:defRPr/>
            </a:pPr>
            <a:fld id="{BD8E331F-9D83-4245-9A62-97CA84DE22F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2" end="2"/>
                                            </p:txEl>
                                          </p:spTgt>
                                        </p:tgtEl>
                                        <p:attrNameLst>
                                          <p:attrName>ppt_c</p:attrName>
                                        </p:attrNameLst>
                                      </p:cBhvr>
                                      <p:to>
                                        <a:schemeClr val="folHlink"/>
                                      </p:to>
                                    </p:animClr>
                                  </p:subTnLst>
                                </p:cTn>
                              </p:par>
                              <p:par>
                                <p:cTn id="15" presetID="1" presetClass="entr" presetSubtype="0" fill="hold" grpId="0" nodeType="withEffect">
                                  <p:stCondLst>
                                    <p:cond delay="0"/>
                                  </p:stCondLst>
                                  <p:childTnLst>
                                    <p:set>
                                      <p:cBhvr>
                                        <p:cTn id="16" dur="1" fill="hold">
                                          <p:stCondLst>
                                            <p:cond delay="499"/>
                                          </p:stCondLst>
                                        </p:cTn>
                                        <p:tgtEl>
                                          <p:spTgt spid="102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3" end="3"/>
                                            </p:txEl>
                                          </p:spTgt>
                                        </p:tgtEl>
                                        <p:attrNameLst>
                                          <p:attrName>ppt_c</p:attrName>
                                        </p:attrNameLst>
                                      </p:cBhvr>
                                      <p:to>
                                        <a:schemeClr val="folHlink"/>
                                      </p:to>
                                    </p:animClr>
                                  </p:subTnLst>
                                </p:cTn>
                              </p:par>
                              <p:par>
                                <p:cTn id="17" presetID="1" presetClass="entr" presetSubtype="0" fill="hold" grpId="0" nodeType="withEffect">
                                  <p:stCondLst>
                                    <p:cond delay="0"/>
                                  </p:stCondLst>
                                  <p:childTnLst>
                                    <p:set>
                                      <p:cBhvr>
                                        <p:cTn id="18" dur="1" fill="hold">
                                          <p:stCondLst>
                                            <p:cond delay="499"/>
                                          </p:stCondLst>
                                        </p:cTn>
                                        <p:tgtEl>
                                          <p:spTgt spid="102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ldLvl="3" autoUpdateAnimBg="0" build="p">
        <p:tmplLst>
          <p:tmpl lvl="1">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2">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3">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4">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5">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Lst>
      </p:bldP>
    </p:bldLst>
  </p:timing>
  <p:hf hdr="0" ftr="0" dt="0"/>
  <p:txStyles>
    <p:titleStyle>
      <a:lvl1pPr algn="l" rtl="0" eaLnBrk="0" fontAlgn="base" hangingPunct="0">
        <a:lnSpc>
          <a:spcPct val="90000"/>
        </a:lnSpc>
        <a:spcBef>
          <a:spcPct val="0"/>
        </a:spcBef>
        <a:spcAft>
          <a:spcPct val="0"/>
        </a:spcAft>
        <a:defRPr sz="4400" b="1">
          <a:solidFill>
            <a:schemeClr val="tx2"/>
          </a:solidFill>
          <a:latin typeface="+mj-lt"/>
          <a:ea typeface="+mj-ea"/>
          <a:cs typeface="+mj-cs"/>
        </a:defRPr>
      </a:lvl1pPr>
      <a:lvl2pPr algn="l" rtl="0" eaLnBrk="0" fontAlgn="base" hangingPunct="0">
        <a:lnSpc>
          <a:spcPct val="90000"/>
        </a:lnSpc>
        <a:spcBef>
          <a:spcPct val="0"/>
        </a:spcBef>
        <a:spcAft>
          <a:spcPct val="0"/>
        </a:spcAft>
        <a:defRPr sz="4400" b="1">
          <a:solidFill>
            <a:schemeClr val="tx2"/>
          </a:solidFill>
          <a:latin typeface="Times New Roman" panose="02020603050405020304" pitchFamily="18" charset="0"/>
        </a:defRPr>
      </a:lvl2pPr>
      <a:lvl3pPr algn="l" rtl="0" eaLnBrk="0" fontAlgn="base" hangingPunct="0">
        <a:lnSpc>
          <a:spcPct val="90000"/>
        </a:lnSpc>
        <a:spcBef>
          <a:spcPct val="0"/>
        </a:spcBef>
        <a:spcAft>
          <a:spcPct val="0"/>
        </a:spcAft>
        <a:defRPr sz="4400" b="1">
          <a:solidFill>
            <a:schemeClr val="tx2"/>
          </a:solidFill>
          <a:latin typeface="Times New Roman" panose="02020603050405020304" pitchFamily="18" charset="0"/>
        </a:defRPr>
      </a:lvl3pPr>
      <a:lvl4pPr algn="l" rtl="0" eaLnBrk="0" fontAlgn="base" hangingPunct="0">
        <a:lnSpc>
          <a:spcPct val="90000"/>
        </a:lnSpc>
        <a:spcBef>
          <a:spcPct val="0"/>
        </a:spcBef>
        <a:spcAft>
          <a:spcPct val="0"/>
        </a:spcAft>
        <a:defRPr sz="4400" b="1">
          <a:solidFill>
            <a:schemeClr val="tx2"/>
          </a:solidFill>
          <a:latin typeface="Times New Roman" panose="02020603050405020304" pitchFamily="18" charset="0"/>
        </a:defRPr>
      </a:lvl4pPr>
      <a:lvl5pPr algn="l" rtl="0" eaLnBrk="0" fontAlgn="base" hangingPunct="0">
        <a:lnSpc>
          <a:spcPct val="90000"/>
        </a:lnSpc>
        <a:spcBef>
          <a:spcPct val="0"/>
        </a:spcBef>
        <a:spcAft>
          <a:spcPct val="0"/>
        </a:spcAft>
        <a:defRPr sz="4400" b="1">
          <a:solidFill>
            <a:schemeClr val="tx2"/>
          </a:solidFill>
          <a:latin typeface="Times New Roman" panose="02020603050405020304" pitchFamily="18" charset="0"/>
        </a:defRPr>
      </a:lvl5pPr>
      <a:lvl6pPr marL="457200" algn="l" rtl="0" eaLnBrk="0" fontAlgn="base" hangingPunct="0">
        <a:lnSpc>
          <a:spcPct val="90000"/>
        </a:lnSpc>
        <a:spcBef>
          <a:spcPct val="0"/>
        </a:spcBef>
        <a:spcAft>
          <a:spcPct val="0"/>
        </a:spcAft>
        <a:defRPr sz="4400" b="1">
          <a:solidFill>
            <a:schemeClr val="tx2"/>
          </a:solidFill>
          <a:latin typeface="Times New Roman" panose="02020603050405020304" pitchFamily="18" charset="0"/>
        </a:defRPr>
      </a:lvl6pPr>
      <a:lvl7pPr marL="914400" algn="l" rtl="0" eaLnBrk="0" fontAlgn="base" hangingPunct="0">
        <a:lnSpc>
          <a:spcPct val="90000"/>
        </a:lnSpc>
        <a:spcBef>
          <a:spcPct val="0"/>
        </a:spcBef>
        <a:spcAft>
          <a:spcPct val="0"/>
        </a:spcAft>
        <a:defRPr sz="4400" b="1">
          <a:solidFill>
            <a:schemeClr val="tx2"/>
          </a:solidFill>
          <a:latin typeface="Times New Roman" panose="02020603050405020304" pitchFamily="18" charset="0"/>
        </a:defRPr>
      </a:lvl7pPr>
      <a:lvl8pPr marL="1371600" algn="l" rtl="0" eaLnBrk="0" fontAlgn="base" hangingPunct="0">
        <a:lnSpc>
          <a:spcPct val="90000"/>
        </a:lnSpc>
        <a:spcBef>
          <a:spcPct val="0"/>
        </a:spcBef>
        <a:spcAft>
          <a:spcPct val="0"/>
        </a:spcAft>
        <a:defRPr sz="4400" b="1">
          <a:solidFill>
            <a:schemeClr val="tx2"/>
          </a:solidFill>
          <a:latin typeface="Times New Roman" panose="02020603050405020304" pitchFamily="18" charset="0"/>
        </a:defRPr>
      </a:lvl8pPr>
      <a:lvl9pPr marL="1828800" algn="l" rtl="0" eaLnBrk="0" fontAlgn="base" hangingPunct="0">
        <a:lnSpc>
          <a:spcPct val="90000"/>
        </a:lnSpc>
        <a:spcBef>
          <a:spcPct val="0"/>
        </a:spcBef>
        <a:spcAft>
          <a:spcPct val="0"/>
        </a:spcAft>
        <a:defRPr sz="4400" b="1">
          <a:solidFill>
            <a:schemeClr val="tx2"/>
          </a:solidFill>
          <a:latin typeface="Times New Roman" panose="02020603050405020304" pitchFamily="18" charset="0"/>
        </a:defRPr>
      </a:lvl9pPr>
    </p:titleStyle>
    <p:bodyStyle>
      <a:lvl1pPr marL="398780" indent="-398780" algn="l" rtl="0" eaLnBrk="0" fontAlgn="base" hangingPunct="0">
        <a:spcBef>
          <a:spcPct val="20000"/>
        </a:spcBef>
        <a:spcAft>
          <a:spcPct val="0"/>
        </a:spcAft>
        <a:buClr>
          <a:schemeClr val="tx2"/>
        </a:buClr>
        <a:buSzPct val="60000"/>
        <a:buFont typeface="Wingdings" panose="05000000000000000000" pitchFamily="2" charset="2"/>
        <a:buChar char="u"/>
        <a:defRPr sz="3200">
          <a:solidFill>
            <a:schemeClr val="tx1"/>
          </a:solidFill>
          <a:latin typeface="+mn-lt"/>
          <a:ea typeface="+mn-ea"/>
          <a:cs typeface="+mn-cs"/>
        </a:defRPr>
      </a:lvl1pPr>
      <a:lvl2pPr marL="862330" indent="-349250" algn="l" rtl="0" eaLnBrk="0" fontAlgn="base" hangingPunct="0">
        <a:spcBef>
          <a:spcPct val="20000"/>
        </a:spcBef>
        <a:spcAft>
          <a:spcPct val="0"/>
        </a:spcAft>
        <a:buClr>
          <a:schemeClr val="tx2"/>
        </a:buClr>
        <a:buSzPct val="60000"/>
        <a:buFont typeface="Wingdings" panose="05000000000000000000" pitchFamily="2" charset="2"/>
        <a:buChar char="n"/>
        <a:defRPr sz="2800">
          <a:solidFill>
            <a:schemeClr val="tx1"/>
          </a:solidFill>
          <a:latin typeface="+mn-lt"/>
        </a:defRPr>
      </a:lvl2pPr>
      <a:lvl3pPr marL="1262380" indent="-285750" algn="l" rtl="0" eaLnBrk="0" fontAlgn="base" hangingPunct="0">
        <a:spcBef>
          <a:spcPct val="20000"/>
        </a:spcBef>
        <a:spcAft>
          <a:spcPct val="0"/>
        </a:spcAft>
        <a:buClr>
          <a:schemeClr val="tx1"/>
        </a:buClr>
        <a:buSzPct val="60000"/>
        <a:buFont typeface="Wingdings" panose="05000000000000000000" pitchFamily="2" charset="2"/>
        <a:buChar char="n"/>
        <a:defRPr sz="2400">
          <a:solidFill>
            <a:schemeClr val="tx1"/>
          </a:solidFill>
          <a:latin typeface="+mn-lt"/>
        </a:defRPr>
      </a:lvl3pPr>
      <a:lvl4pPr marL="1660525" indent="-284480" algn="l" rtl="0" eaLnBrk="0" fontAlgn="base" hangingPunct="0">
        <a:spcBef>
          <a:spcPct val="20000"/>
        </a:spcBef>
        <a:spcAft>
          <a:spcPct val="0"/>
        </a:spcAft>
        <a:buClr>
          <a:schemeClr val="tx1"/>
        </a:buClr>
        <a:buSzPct val="60000"/>
        <a:buFont typeface="Wingdings" panose="05000000000000000000" pitchFamily="2" charset="2"/>
        <a:buChar char="u"/>
        <a:defRPr sz="2000">
          <a:solidFill>
            <a:schemeClr val="tx1"/>
          </a:solidFill>
          <a:latin typeface="+mn-lt"/>
        </a:defRPr>
      </a:lvl4pPr>
      <a:lvl5pPr marL="2059305" indent="-28448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5pPr>
      <a:lvl6pPr marL="2516505" indent="-28448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6pPr>
      <a:lvl7pPr marL="2973705" indent="-28448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7pPr>
      <a:lvl8pPr marL="3430905" indent="-28448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8pPr>
      <a:lvl9pPr marL="3888105" indent="-28448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emplate-selector.ieee.org/secure/templateSelector/publicationTyp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465E2E4-7374-46A0-BB59-F56978D5F671}" type="slidenum">
              <a:rPr lang="en-US" sz="1400" smtClean="0">
                <a:solidFill>
                  <a:schemeClr val="folHlink"/>
                </a:solidFill>
              </a:rPr>
            </a:fld>
            <a:endParaRPr lang="en-US" sz="1400">
              <a:solidFill>
                <a:schemeClr val="folHlink"/>
              </a:solidFill>
            </a:endParaRPr>
          </a:p>
        </p:txBody>
      </p:sp>
      <p:sp>
        <p:nvSpPr>
          <p:cNvPr id="3075" name="Rectangle 2"/>
          <p:cNvSpPr>
            <a:spLocks noGrp="1" noChangeArrowheads="1"/>
          </p:cNvSpPr>
          <p:nvPr>
            <p:ph type="ctrTitle"/>
          </p:nvPr>
        </p:nvSpPr>
        <p:spPr>
          <a:xfrm>
            <a:off x="412750" y="609600"/>
            <a:ext cx="9034463" cy="2743200"/>
          </a:xfrm>
          <a:noFill/>
        </p:spPr>
        <p:txBody>
          <a:bodyPr/>
          <a:lstStyle/>
          <a:p>
            <a:br>
              <a:rPr lang="en-US" sz="7200" dirty="0"/>
            </a:br>
            <a:r>
              <a:rPr lang="en-US" sz="7200" dirty="0"/>
              <a:t>Course Project </a:t>
            </a:r>
            <a:br>
              <a:rPr lang="en-US" sz="7200" dirty="0"/>
            </a:br>
            <a:r>
              <a:rPr lang="en-US" sz="4800" dirty="0"/>
              <a:t>in CS5351 Software Engineering</a:t>
            </a:r>
            <a:endParaRPr lang="en-US" sz="7200" dirty="0"/>
          </a:p>
        </p:txBody>
      </p:sp>
      <p:sp>
        <p:nvSpPr>
          <p:cNvPr id="3076" name="Rectangle 3"/>
          <p:cNvSpPr>
            <a:spLocks noGrp="1" noChangeArrowheads="1"/>
          </p:cNvSpPr>
          <p:nvPr>
            <p:ph type="subTitle" idx="1"/>
          </p:nvPr>
        </p:nvSpPr>
        <p:spPr>
          <a:xfrm>
            <a:off x="455613" y="3886200"/>
            <a:ext cx="9067800" cy="2667000"/>
          </a:xfrm>
          <a:noFill/>
        </p:spPr>
        <p:txBody>
          <a:bodyPr/>
          <a:lstStyle/>
          <a:p>
            <a:pPr>
              <a:lnSpc>
                <a:spcPct val="90000"/>
              </a:lnSpc>
            </a:pPr>
            <a:r>
              <a:rPr lang="en-US" sz="4000" dirty="0"/>
              <a:t>Dr W.K. Chan</a:t>
            </a:r>
            <a:endParaRPr lang="en-US" sz="4000" dirty="0"/>
          </a:p>
          <a:p>
            <a:pPr>
              <a:lnSpc>
                <a:spcPct val="90000"/>
              </a:lnSpc>
            </a:pPr>
            <a:r>
              <a:rPr lang="en-US" sz="2400" dirty="0"/>
              <a:t>Department of Computer Science</a:t>
            </a:r>
            <a:endParaRPr lang="en-US" sz="2400" dirty="0"/>
          </a:p>
          <a:p>
            <a:pPr>
              <a:lnSpc>
                <a:spcPct val="90000"/>
              </a:lnSpc>
            </a:pPr>
            <a:r>
              <a:rPr lang="en-US" sz="2400" dirty="0"/>
              <a:t>Email:</a:t>
            </a:r>
            <a:r>
              <a:rPr lang="en-US" sz="1800" dirty="0">
                <a:latin typeface="Courier New" panose="02070309020205020404" pitchFamily="49" charset="0"/>
              </a:rPr>
              <a:t> </a:t>
            </a:r>
            <a:r>
              <a:rPr lang="en-US" sz="2000" b="1" dirty="0">
                <a:latin typeface="Courier New" panose="02070309020205020404" pitchFamily="49" charset="0"/>
              </a:rPr>
              <a:t>wkchan@cityu.edu.hk</a:t>
            </a:r>
            <a:endParaRPr lang="en-US" sz="2000" dirty="0">
              <a:latin typeface="Courier New" panose="02070309020205020404" pitchFamily="49" charset="0"/>
            </a:endParaRPr>
          </a:p>
          <a:p>
            <a:pPr>
              <a:lnSpc>
                <a:spcPct val="90000"/>
              </a:lnSpc>
            </a:pPr>
            <a:r>
              <a:rPr lang="en-US" sz="2400" dirty="0"/>
              <a:t>Website:</a:t>
            </a:r>
            <a:r>
              <a:rPr lang="en-US" sz="1800" dirty="0">
                <a:latin typeface="Courier New" panose="02070309020205020404" pitchFamily="49" charset="0"/>
              </a:rPr>
              <a:t> </a:t>
            </a:r>
            <a:r>
              <a:rPr lang="en-US" sz="2000" b="1" dirty="0">
                <a:latin typeface="Courier New" panose="02070309020205020404" pitchFamily="49" charset="0"/>
              </a:rPr>
              <a:t>http://www.cs.cityu.edu.hk/~wkchan </a:t>
            </a:r>
            <a:endParaRPr lang="en-US" sz="2000" b="1" dirty="0">
              <a:solidFill>
                <a:schemeClr val="folHlink"/>
              </a:solidFill>
            </a:endParaRPr>
          </a:p>
          <a:p>
            <a:pPr>
              <a:lnSpc>
                <a:spcPct val="90000"/>
              </a:lnSpc>
            </a:pPr>
            <a:endParaRPr lang="en-US" sz="2000" b="1" dirty="0">
              <a:solidFill>
                <a:schemeClr val="folHlink"/>
              </a:solidFill>
            </a:endParaRPr>
          </a:p>
          <a:p>
            <a:pPr>
              <a:lnSpc>
                <a:spcPct val="90000"/>
              </a:lnSpc>
            </a:pPr>
            <a:endParaRPr lang="en-US" sz="2000" b="1" dirty="0">
              <a:solidFill>
                <a:schemeClr val="folHlink"/>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endParaRPr lang="en-US" dirty="0"/>
          </a:p>
        </p:txBody>
      </p:sp>
      <p:sp>
        <p:nvSpPr>
          <p:cNvPr id="3" name="Content Placeholder 2"/>
          <p:cNvSpPr>
            <a:spLocks noGrp="1"/>
          </p:cNvSpPr>
          <p:nvPr>
            <p:ph idx="1"/>
          </p:nvPr>
        </p:nvSpPr>
        <p:spPr/>
        <p:txBody>
          <a:bodyPr/>
          <a:lstStyle/>
          <a:p>
            <a:r>
              <a:rPr lang="en-US" sz="2800" b="1" dirty="0"/>
              <a:t>Warning 1</a:t>
            </a:r>
            <a:r>
              <a:rPr lang="en-US" sz="2800" dirty="0"/>
              <a:t>: A full-feature tool is too large for a student team to target it within the project timeline (12 weeks). </a:t>
            </a:r>
            <a:endParaRPr lang="en-US" sz="2800" dirty="0"/>
          </a:p>
          <a:p>
            <a:pPr lvl="1"/>
            <a:r>
              <a:rPr lang="en-US" sz="2400" b="1" dirty="0"/>
              <a:t>Don’t do it!</a:t>
            </a:r>
            <a:endParaRPr lang="en-US" sz="2400" b="1" dirty="0"/>
          </a:p>
          <a:p>
            <a:r>
              <a:rPr lang="en-US" sz="2800" b="1" dirty="0"/>
              <a:t>Recommendation</a:t>
            </a:r>
            <a:r>
              <a:rPr lang="en-US" sz="2800" dirty="0"/>
              <a:t>: Start with an operable open-source project </a:t>
            </a:r>
            <a:r>
              <a:rPr lang="en-US" sz="2800" i="1" dirty="0"/>
              <a:t>(e.g., a project with </a:t>
            </a:r>
            <a:r>
              <a:rPr lang="en-US" sz="2800" dirty="0"/>
              <a:t>its source code you can get from </a:t>
            </a:r>
            <a:r>
              <a:rPr lang="en-US" sz="2800" dirty="0" err="1"/>
              <a:t>Github</a:t>
            </a:r>
            <a:r>
              <a:rPr lang="en-US" sz="2800" dirty="0"/>
              <a:t>) or a project allows plug-in</a:t>
            </a:r>
            <a:r>
              <a:rPr lang="en-US" sz="2800" i="1" dirty="0"/>
              <a:t> </a:t>
            </a:r>
            <a:r>
              <a:rPr lang="en-US" sz="2800" dirty="0"/>
              <a:t>development</a:t>
            </a:r>
            <a:r>
              <a:rPr lang="en-US" sz="2800" i="1" dirty="0"/>
              <a:t>.</a:t>
            </a:r>
            <a:endParaRPr lang="en-US" sz="2800" dirty="0"/>
          </a:p>
          <a:p>
            <a:pPr lvl="1"/>
            <a:r>
              <a:rPr lang="en-US" sz="2400" dirty="0"/>
              <a:t>The best kind is a tool related to a research paper so that you can read the paper about the key algorithm implemented in the tool.</a:t>
            </a:r>
            <a:endParaRPr lang="en-US" sz="2400" dirty="0"/>
          </a:p>
          <a:p>
            <a:pPr lvl="1"/>
            <a:r>
              <a:rPr lang="en-US" sz="2400" dirty="0"/>
              <a:t>Implement your original/improved algorithms to solve a specific software development problem.</a:t>
            </a:r>
            <a:endParaRPr lang="en-US" sz="2400" dirty="0"/>
          </a:p>
          <a:p>
            <a:pPr lvl="1"/>
            <a:r>
              <a:rPr lang="en-US" sz="2400" dirty="0"/>
              <a:t>A tool can be a standalone tool or a component of a larger tool (e.g., a plugin in Eclipse IDE)</a:t>
            </a:r>
            <a:endParaRPr lang="en-US" sz="2400" dirty="0"/>
          </a:p>
          <a:p>
            <a:pPr marL="513080" lvl="1" indent="0">
              <a:buNone/>
            </a:pPr>
            <a:endParaRPr lang="en-US" sz="24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Areas You May Consider (1)</a:t>
            </a:r>
            <a:endParaRPr lang="en-US" dirty="0"/>
          </a:p>
        </p:txBody>
      </p:sp>
      <p:sp>
        <p:nvSpPr>
          <p:cNvPr id="3" name="Content Placeholder 2"/>
          <p:cNvSpPr>
            <a:spLocks noGrp="1"/>
          </p:cNvSpPr>
          <p:nvPr>
            <p:ph idx="1"/>
          </p:nvPr>
        </p:nvSpPr>
        <p:spPr>
          <a:xfrm>
            <a:off x="412750" y="1676400"/>
            <a:ext cx="9263062" cy="4953000"/>
          </a:xfrm>
        </p:spPr>
        <p:txBody>
          <a:bodyPr/>
          <a:lstStyle/>
          <a:p>
            <a:r>
              <a:rPr lang="en-US" sz="2800" b="1" dirty="0"/>
              <a:t>Improvement on existing tasks</a:t>
            </a:r>
            <a:r>
              <a:rPr lang="en-US" sz="2800" dirty="0"/>
              <a:t>: The main focus of a SE tool is to implement a SE technique, which consists of a sequence of tasks. Some existing tasks may not be good enough (not accurate, far too slow, ineffective, not scalable enough etc). If this is the case, you may develop an alternate method to handle the task (i.e., replacing the existing module by your module for that task)</a:t>
            </a:r>
            <a:endParaRPr lang="en-US" sz="2800" dirty="0"/>
          </a:p>
          <a:p>
            <a:r>
              <a:rPr lang="en-US" sz="2800" b="1" dirty="0"/>
              <a:t>Lower the acceptance boundary of an existing tool</a:t>
            </a:r>
            <a:r>
              <a:rPr lang="en-US" sz="2800" dirty="0"/>
              <a:t>: The input/output of a tool may depend on too many setups or assumptions to prevent them to be used practically. Your project may develop a module to solve that problems</a:t>
            </a:r>
            <a:endParaRPr lang="en-US" sz="2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Areas You May Consider (2)</a:t>
            </a:r>
            <a:endParaRPr lang="en-US" dirty="0"/>
          </a:p>
        </p:txBody>
      </p:sp>
      <p:sp>
        <p:nvSpPr>
          <p:cNvPr id="3" name="Content Placeholder 2"/>
          <p:cNvSpPr>
            <a:spLocks noGrp="1"/>
          </p:cNvSpPr>
          <p:nvPr>
            <p:ph idx="1"/>
          </p:nvPr>
        </p:nvSpPr>
        <p:spPr>
          <a:xfrm>
            <a:off x="412750" y="1676400"/>
            <a:ext cx="9263062" cy="4953000"/>
          </a:xfrm>
        </p:spPr>
        <p:txBody>
          <a:bodyPr/>
          <a:lstStyle/>
          <a:p>
            <a:r>
              <a:rPr lang="en-US" sz="2800" b="1" dirty="0"/>
              <a:t>Extension on top of existing tool</a:t>
            </a:r>
            <a:r>
              <a:rPr lang="en-US" sz="2800" dirty="0"/>
              <a:t>: The tool provides an API and solves a particular problem. Your project may modify or enhance the tool to solve a related problem.</a:t>
            </a:r>
            <a:endParaRPr lang="en-US" sz="2800" dirty="0"/>
          </a:p>
          <a:p>
            <a:pPr lvl="1"/>
            <a:r>
              <a:rPr lang="en-US" sz="2400" dirty="0"/>
              <a:t>E</a:t>
            </a:r>
            <a:r>
              <a:rPr lang="en-US" sz="2400" dirty="0"/>
              <a:t>.g., in your ML course, you may use </a:t>
            </a:r>
            <a:r>
              <a:rPr lang="en-US" sz="2400" dirty="0" err="1"/>
              <a:t>Pytorch</a:t>
            </a:r>
            <a:r>
              <a:rPr lang="en-US" sz="2400" dirty="0"/>
              <a:t> to write code for training deep learning models. Can you develop a drag-and-drop GUI so that developers can write code like playing Lego?</a:t>
            </a:r>
            <a:endParaRPr lang="en-US" sz="2400" dirty="0"/>
          </a:p>
          <a:p>
            <a:r>
              <a:rPr lang="en-US" sz="2800" b="1" dirty="0"/>
              <a:t>Changing the applicability of an existing tool</a:t>
            </a:r>
            <a:r>
              <a:rPr lang="en-US" sz="2800" dirty="0"/>
              <a:t>: A tool may statically check the source code and then generate an outputs. Or, a tool may dynamically analyse the execution logs to generate outputs to spot errors in the program executions. You may change the static analysis component to a dynamic analysis component, and vice versa.</a:t>
            </a:r>
            <a:endParaRPr lang="en-US" sz="2800" dirty="0"/>
          </a:p>
          <a:p>
            <a:r>
              <a:rPr lang="en-US" sz="2800" b="1" dirty="0"/>
              <a:t>Your Own Idea: Highly preferable. </a:t>
            </a:r>
            <a:r>
              <a:rPr lang="en-US" sz="2800" dirty="0"/>
              <a:t>Do not bound by what have been described above or presented in lecture notes.</a:t>
            </a:r>
            <a:endParaRPr lang="en-US" sz="2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Areas You May Consider (3)</a:t>
            </a:r>
            <a:endParaRPr lang="en-US" dirty="0"/>
          </a:p>
        </p:txBody>
      </p:sp>
      <p:sp>
        <p:nvSpPr>
          <p:cNvPr id="3" name="Content Placeholder 2"/>
          <p:cNvSpPr>
            <a:spLocks noGrp="1"/>
          </p:cNvSpPr>
          <p:nvPr>
            <p:ph idx="1"/>
          </p:nvPr>
        </p:nvSpPr>
        <p:spPr>
          <a:xfrm>
            <a:off x="412750" y="1676400"/>
            <a:ext cx="9263062" cy="4953000"/>
          </a:xfrm>
        </p:spPr>
        <p:txBody>
          <a:bodyPr/>
          <a:lstStyle/>
          <a:p>
            <a:r>
              <a:rPr lang="en-US" sz="2800" b="1" dirty="0"/>
              <a:t>Your Own Idea: Highly preferable. </a:t>
            </a:r>
            <a:r>
              <a:rPr lang="en-US" sz="2800" dirty="0"/>
              <a:t>Do not bound by what have been described in the previous slides or presented in lecture notes.</a:t>
            </a:r>
            <a:endParaRPr lang="en-US" sz="2800" dirty="0"/>
          </a:p>
          <a:p>
            <a:endParaRPr lang="en-US" sz="2800" dirty="0"/>
          </a:p>
          <a:p>
            <a:pPr marL="0" indent="0">
              <a:buNone/>
            </a:pPr>
            <a:endParaRPr lang="en-US" sz="2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 of Team Members</a:t>
            </a:r>
            <a:endParaRPr lang="en-US" dirty="0"/>
          </a:p>
        </p:txBody>
      </p:sp>
      <p:sp>
        <p:nvSpPr>
          <p:cNvPr id="3" name="Content Placeholder 2"/>
          <p:cNvSpPr>
            <a:spLocks noGrp="1"/>
          </p:cNvSpPr>
          <p:nvPr>
            <p:ph idx="1"/>
          </p:nvPr>
        </p:nvSpPr>
        <p:spPr>
          <a:xfrm>
            <a:off x="412750" y="1638300"/>
            <a:ext cx="9415462" cy="4953000"/>
          </a:xfrm>
        </p:spPr>
        <p:txBody>
          <a:bodyPr/>
          <a:lstStyle/>
          <a:p>
            <a:r>
              <a:rPr lang="en-US" sz="2400" dirty="0"/>
              <a:t>Suggest using contributed efforts (e.g., hours or story points) in determining the relative contributions of team members (as all of us are students). Teams can decide their own measures on contributions. Team should reward students who take up difficulty tasks</a:t>
            </a:r>
            <a:endParaRPr lang="en-US" sz="2400" dirty="0"/>
          </a:p>
          <a:p>
            <a:pPr marL="0" indent="0">
              <a:buNone/>
            </a:pPr>
            <a:endParaRPr lang="en-US" sz="2400" dirty="0"/>
          </a:p>
          <a:p>
            <a:pPr marL="0" indent="0">
              <a:buNone/>
            </a:pPr>
            <a:endParaRPr lang="en-US" sz="2400" dirty="0"/>
          </a:p>
          <a:p>
            <a:pPr marL="0" indent="0">
              <a:buNone/>
            </a:pPr>
            <a:endParaRPr lang="en-US"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r>
              <a:rPr lang="en-US" sz="2000" dirty="0"/>
              <a:t>Marks will be pro-rated accordingly. </a:t>
            </a:r>
            <a:r>
              <a:rPr lang="en-US" sz="1200" dirty="0"/>
              <a:t>[bounded for extreme, e.g., the presence of a free rider]</a:t>
            </a:r>
            <a:endParaRPr lang="en-US" sz="2000" dirty="0"/>
          </a:p>
          <a:p>
            <a:r>
              <a:rPr lang="en-US" sz="2000" dirty="0"/>
              <a:t>Present the contributions in the final report</a:t>
            </a:r>
            <a:endParaRPr lang="en-US" sz="2000" dirty="0"/>
          </a:p>
          <a:p>
            <a:r>
              <a:rPr lang="en-US" sz="2000" dirty="0"/>
              <a:t>Respect your teammates, as not everyone wants A+.</a:t>
            </a:r>
            <a:endParaRPr lang="en-US" sz="20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graphicFrame>
        <p:nvGraphicFramePr>
          <p:cNvPr id="6" name="Table 5"/>
          <p:cNvGraphicFramePr>
            <a:graphicFrameLocks noGrp="1"/>
          </p:cNvGraphicFramePr>
          <p:nvPr/>
        </p:nvGraphicFramePr>
        <p:xfrm>
          <a:off x="760412" y="3341877"/>
          <a:ext cx="8610600" cy="1992123"/>
        </p:xfrm>
        <a:graphic>
          <a:graphicData uri="http://schemas.openxmlformats.org/drawingml/2006/table">
            <a:tbl>
              <a:tblPr firstRow="1" firstCol="1" bandRow="1">
                <a:tableStyleId>{21E4AEA4-8DFA-4A89-87EB-49C32662AFE0}</a:tableStyleId>
              </a:tblPr>
              <a:tblGrid>
                <a:gridCol w="1680797"/>
                <a:gridCol w="1042213"/>
                <a:gridCol w="1177518"/>
                <a:gridCol w="1177518"/>
                <a:gridCol w="1177518"/>
                <a:gridCol w="1177518"/>
                <a:gridCol w="1177518"/>
              </a:tblGrid>
              <a:tr h="167301">
                <a:tc rowSpan="2">
                  <a:txBody>
                    <a:bodyPr/>
                    <a:lstStyle/>
                    <a:p>
                      <a:pPr algn="ctr">
                        <a:lnSpc>
                          <a:spcPct val="107000"/>
                        </a:lnSpc>
                        <a:spcAft>
                          <a:spcPts val="0"/>
                        </a:spcAft>
                      </a:pPr>
                      <a:r>
                        <a:rPr lang="en-US" sz="1200" dirty="0" err="1">
                          <a:effectLst/>
                        </a:rPr>
                        <a:t>MyTool</a:t>
                      </a:r>
                      <a:endParaRPr lang="en-US" sz="12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nchor="ctr"/>
                </a:tc>
                <a:tc gridSpan="6">
                  <a:txBody>
                    <a:bodyPr/>
                    <a:lstStyle/>
                    <a:p>
                      <a:pPr algn="ctr">
                        <a:lnSpc>
                          <a:spcPct val="107000"/>
                        </a:lnSpc>
                        <a:spcAft>
                          <a:spcPts val="0"/>
                        </a:spcAft>
                      </a:pPr>
                      <a:r>
                        <a:rPr lang="en-US" sz="1200" dirty="0">
                          <a:effectLst/>
                        </a:rPr>
                        <a:t>Actual productive hours spent on the project (</a:t>
                      </a:r>
                      <a:r>
                        <a:rPr lang="en-US" sz="1200" dirty="0" err="1">
                          <a:effectLst/>
                        </a:rPr>
                        <a:t>hrs</a:t>
                      </a:r>
                      <a:r>
                        <a:rPr lang="en-US" sz="1200" dirty="0">
                          <a:effectLst/>
                        </a:rPr>
                        <a:t>) or story points</a:t>
                      </a:r>
                      <a:endParaRPr lang="en-US" sz="12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hMerge="1">
                  <a:tcPr/>
                </a:tc>
                <a:tc hMerge="1">
                  <a:tcPr/>
                </a:tc>
                <a:tc hMerge="1">
                  <a:tcPr/>
                </a:tc>
                <a:tc hMerge="1">
                  <a:tcPr/>
                </a:tc>
                <a:tc hMerge="1">
                  <a:tcPr/>
                </a:tc>
              </a:tr>
              <a:tr h="167301">
                <a:tc vMerge="1">
                  <a:tcPr/>
                </a:tc>
                <a:tc>
                  <a:txBody>
                    <a:bodyPr/>
                    <a:lstStyle/>
                    <a:p>
                      <a:pPr>
                        <a:lnSpc>
                          <a:spcPct val="107000"/>
                        </a:lnSpc>
                        <a:spcAft>
                          <a:spcPts val="0"/>
                        </a:spcAft>
                      </a:pPr>
                      <a:r>
                        <a:rPr lang="en-US" sz="1200">
                          <a:effectLst/>
                        </a:rPr>
                        <a:t>Sprint 1</a:t>
                      </a:r>
                      <a:endParaRPr lang="en-US" sz="12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Sprint 2</a:t>
                      </a:r>
                      <a:endParaRPr lang="en-US" sz="12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Sprint 3</a:t>
                      </a:r>
                      <a:endParaRPr lang="en-US" sz="12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Sprint 4</a:t>
                      </a:r>
                      <a:endParaRPr lang="en-US" sz="12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Sprint 5</a:t>
                      </a:r>
                      <a:endParaRPr lang="en-US" sz="12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Total</a:t>
                      </a:r>
                      <a:endParaRPr lang="en-US" sz="12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r>
              <a:tr h="196125">
                <a:tc>
                  <a:txBody>
                    <a:bodyPr/>
                    <a:lstStyle/>
                    <a:p>
                      <a:pPr>
                        <a:lnSpc>
                          <a:spcPct val="107000"/>
                        </a:lnSpc>
                        <a:spcAft>
                          <a:spcPts val="0"/>
                        </a:spcAft>
                      </a:pPr>
                      <a:r>
                        <a:rPr lang="en-US" sz="1200" dirty="0">
                          <a:effectLst/>
                        </a:rPr>
                        <a:t>Zhou, </a:t>
                      </a:r>
                      <a:r>
                        <a:rPr lang="en-US" sz="1200" dirty="0" err="1">
                          <a:effectLst/>
                        </a:rPr>
                        <a:t>Qilin</a:t>
                      </a:r>
                      <a:endParaRPr lang="en-US" sz="12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charset="0"/>
                          <a:ea typeface="PMingLiU" panose="02020500000000000000" pitchFamily="18" charset="-120"/>
                          <a:cs typeface="Times New Roman" panose="02020603050405020304" pitchFamily="18" charset="0"/>
                        </a:rPr>
                        <a:t>12</a:t>
                      </a:r>
                      <a:endParaRPr lang="en-US" sz="14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charset="0"/>
                          <a:ea typeface="PMingLiU" panose="02020500000000000000" pitchFamily="18" charset="-120"/>
                          <a:cs typeface="Times New Roman" panose="02020603050405020304" pitchFamily="18" charset="0"/>
                        </a:rPr>
                        <a:t>12</a:t>
                      </a:r>
                      <a:endParaRPr lang="en-US" sz="14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charset="0"/>
                          <a:ea typeface="PMingLiU" panose="02020500000000000000" pitchFamily="18" charset="-120"/>
                          <a:cs typeface="Times New Roman" panose="02020603050405020304" pitchFamily="18" charset="0"/>
                        </a:rPr>
                        <a:t>12</a:t>
                      </a:r>
                      <a:endParaRPr lang="en-US" sz="14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charset="0"/>
                          <a:ea typeface="PMingLiU" panose="02020500000000000000" pitchFamily="18" charset="-120"/>
                          <a:cs typeface="Times New Roman" panose="02020603050405020304" pitchFamily="18" charset="0"/>
                        </a:rPr>
                        <a:t>12</a:t>
                      </a:r>
                      <a:endParaRPr lang="en-US" sz="14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charset="0"/>
                          <a:ea typeface="PMingLiU" panose="02020500000000000000" pitchFamily="18" charset="-120"/>
                          <a:cs typeface="Times New Roman" panose="02020603050405020304" pitchFamily="18" charset="0"/>
                        </a:rPr>
                        <a:t>12</a:t>
                      </a:r>
                      <a:endParaRPr lang="en-US" sz="14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charset="0"/>
                          <a:ea typeface="PMingLiU" panose="02020500000000000000" pitchFamily="18" charset="-120"/>
                          <a:cs typeface="Times New Roman" panose="02020603050405020304" pitchFamily="18" charset="0"/>
                        </a:rPr>
                        <a:t>60</a:t>
                      </a:r>
                      <a:endParaRPr lang="en-US" sz="14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r>
              <a:tr h="196125">
                <a:tc>
                  <a:txBody>
                    <a:bodyPr/>
                    <a:lstStyle/>
                    <a:p>
                      <a:pPr>
                        <a:lnSpc>
                          <a:spcPct val="107000"/>
                        </a:lnSpc>
                        <a:spcAft>
                          <a:spcPts val="0"/>
                        </a:spcAft>
                      </a:pPr>
                      <a:r>
                        <a:rPr lang="en-US" sz="1200" dirty="0">
                          <a:effectLst/>
                          <a:latin typeface="Calibri" panose="020F0502020204030204" charset="0"/>
                          <a:ea typeface="PMingLiU" panose="02020500000000000000" pitchFamily="18" charset="-120"/>
                          <a:cs typeface="Times New Roman" panose="02020603050405020304" pitchFamily="18" charset="0"/>
                        </a:rPr>
                        <a:t>Wang, </a:t>
                      </a:r>
                      <a:r>
                        <a:rPr lang="en-US" sz="1200" dirty="0" err="1">
                          <a:effectLst/>
                          <a:latin typeface="Calibri" panose="020F0502020204030204" charset="0"/>
                          <a:ea typeface="PMingLiU" panose="02020500000000000000" pitchFamily="18" charset="-120"/>
                          <a:cs typeface="Times New Roman" panose="02020603050405020304" pitchFamily="18" charset="0"/>
                        </a:rPr>
                        <a:t>Haipeng</a:t>
                      </a:r>
                      <a:endParaRPr lang="en-US" sz="12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charset="0"/>
                          <a:ea typeface="PMingLiU" panose="02020500000000000000" pitchFamily="18" charset="-120"/>
                          <a:cs typeface="Times New Roman" panose="02020603050405020304" pitchFamily="18" charset="0"/>
                        </a:rPr>
                        <a:t>12</a:t>
                      </a:r>
                      <a:endParaRPr lang="en-US" sz="14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charset="0"/>
                          <a:ea typeface="PMingLiU" panose="02020500000000000000" pitchFamily="18" charset="-120"/>
                          <a:cs typeface="Times New Roman" panose="02020603050405020304" pitchFamily="18" charset="0"/>
                        </a:rPr>
                        <a:t>10</a:t>
                      </a:r>
                      <a:endParaRPr lang="en-US" sz="14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charset="0"/>
                          <a:ea typeface="PMingLiU" panose="02020500000000000000" pitchFamily="18" charset="-120"/>
                          <a:cs typeface="Times New Roman" panose="02020603050405020304" pitchFamily="18" charset="0"/>
                        </a:rPr>
                        <a:t>5</a:t>
                      </a:r>
                      <a:endParaRPr lang="en-US" sz="14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charset="0"/>
                          <a:ea typeface="PMingLiU" panose="02020500000000000000" pitchFamily="18" charset="-120"/>
                          <a:cs typeface="Times New Roman" panose="02020603050405020304" pitchFamily="18" charset="0"/>
                        </a:rPr>
                        <a:t>20</a:t>
                      </a:r>
                      <a:endParaRPr lang="en-US" sz="14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charset="0"/>
                          <a:ea typeface="PMingLiU" panose="02020500000000000000" pitchFamily="18" charset="-120"/>
                          <a:cs typeface="Times New Roman" panose="02020603050405020304" pitchFamily="18" charset="0"/>
                        </a:rPr>
                        <a:t>8</a:t>
                      </a:r>
                      <a:endParaRPr lang="en-US" sz="140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charset="0"/>
                          <a:ea typeface="PMingLiU" panose="02020500000000000000" pitchFamily="18" charset="-120"/>
                          <a:cs typeface="Times New Roman" panose="02020603050405020304" pitchFamily="18" charset="0"/>
                        </a:rPr>
                        <a:t>55</a:t>
                      </a:r>
                      <a:endParaRPr lang="en-US" sz="14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r>
              <a:tr h="196125">
                <a:tc>
                  <a:txBody>
                    <a:bodyPr/>
                    <a:lstStyle/>
                    <a:p>
                      <a:pPr>
                        <a:lnSpc>
                          <a:spcPct val="107000"/>
                        </a:lnSpc>
                        <a:spcAft>
                          <a:spcPts val="0"/>
                        </a:spcAft>
                      </a:pPr>
                      <a:r>
                        <a:rPr lang="en-US" sz="1200" dirty="0">
                          <a:effectLst/>
                          <a:latin typeface="Calibri" panose="020F0502020204030204" charset="0"/>
                          <a:ea typeface="PMingLiU" panose="02020500000000000000" pitchFamily="18" charset="-120"/>
                          <a:cs typeface="Times New Roman" panose="02020603050405020304" pitchFamily="18" charset="0"/>
                        </a:rPr>
                        <a:t>Chan, W.K.</a:t>
                      </a:r>
                      <a:endParaRPr lang="en-US" sz="12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charset="0"/>
                          <a:ea typeface="PMingLiU" panose="02020500000000000000" pitchFamily="18" charset="-120"/>
                          <a:cs typeface="Times New Roman" panose="02020603050405020304" pitchFamily="18" charset="0"/>
                        </a:rPr>
                        <a:t>5</a:t>
                      </a:r>
                      <a:endParaRPr lang="en-US" sz="14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charset="0"/>
                          <a:ea typeface="PMingLiU" panose="02020500000000000000" pitchFamily="18" charset="-120"/>
                          <a:cs typeface="Times New Roman" panose="02020603050405020304" pitchFamily="18" charset="0"/>
                        </a:rPr>
                        <a:t>10</a:t>
                      </a:r>
                      <a:endParaRPr lang="en-US" sz="14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charset="0"/>
                          <a:ea typeface="PMingLiU" panose="02020500000000000000" pitchFamily="18" charset="-120"/>
                          <a:cs typeface="Times New Roman" panose="02020603050405020304" pitchFamily="18" charset="0"/>
                        </a:rPr>
                        <a:t>5</a:t>
                      </a:r>
                      <a:endParaRPr lang="en-US" sz="14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charset="0"/>
                          <a:ea typeface="PMingLiU" panose="02020500000000000000" pitchFamily="18" charset="-120"/>
                          <a:cs typeface="Times New Roman" panose="02020603050405020304" pitchFamily="18" charset="0"/>
                        </a:rPr>
                        <a:t>5</a:t>
                      </a:r>
                      <a:endParaRPr lang="en-US" sz="14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charset="0"/>
                          <a:ea typeface="PMingLiU" panose="02020500000000000000" pitchFamily="18" charset="-120"/>
                          <a:cs typeface="Times New Roman" panose="02020603050405020304" pitchFamily="18" charset="0"/>
                        </a:rPr>
                        <a:t>5</a:t>
                      </a:r>
                      <a:endParaRPr lang="en-US" sz="14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charset="0"/>
                          <a:ea typeface="PMingLiU" panose="02020500000000000000" pitchFamily="18" charset="-120"/>
                          <a:cs typeface="Times New Roman" panose="02020603050405020304" pitchFamily="18" charset="0"/>
                        </a:rPr>
                        <a:t>35</a:t>
                      </a:r>
                      <a:endParaRPr lang="en-US" sz="1400" dirty="0">
                        <a:effectLst/>
                        <a:latin typeface="Calibri" panose="020F0502020204030204" charset="0"/>
                        <a:ea typeface="PMingLiU" panose="02020500000000000000" pitchFamily="18" charset="-120"/>
                        <a:cs typeface="Times New Roman" panose="02020603050405020304" pitchFamily="18" charset="0"/>
                      </a:endParaRPr>
                    </a:p>
                  </a:txBody>
                  <a:tcPr marL="68580" marR="68580" marT="0" marB="0"/>
                </a:tc>
              </a:tr>
              <a:tr h="867723">
                <a:tc gridSpan="7">
                  <a:txBody>
                    <a:bodyPr/>
                    <a:lstStyle/>
                    <a:p>
                      <a:pPr>
                        <a:lnSpc>
                          <a:spcPct val="107000"/>
                        </a:lnSpc>
                        <a:spcAft>
                          <a:spcPts val="0"/>
                        </a:spcAft>
                      </a:pPr>
                      <a:r>
                        <a:rPr lang="en-US" sz="1200" dirty="0">
                          <a:solidFill>
                            <a:sysClr val="windowText" lastClr="000000"/>
                          </a:solidFill>
                          <a:effectLst/>
                        </a:rPr>
                        <a:t>Mean contribution = ( 60+55+35) / 3 = 50</a:t>
                      </a:r>
                      <a:endParaRPr lang="en-US" sz="1200" dirty="0">
                        <a:solidFill>
                          <a:sysClr val="windowText" lastClr="000000"/>
                        </a:solidFill>
                        <a:effectLst/>
                      </a:endParaRPr>
                    </a:p>
                    <a:p>
                      <a:pPr>
                        <a:lnSpc>
                          <a:spcPct val="107000"/>
                        </a:lnSpc>
                        <a:spcAft>
                          <a:spcPts val="0"/>
                        </a:spcAft>
                      </a:pPr>
                      <a:r>
                        <a:rPr lang="en-US" sz="1200" dirty="0">
                          <a:solidFill>
                            <a:sysClr val="windowText" lastClr="000000"/>
                          </a:solidFill>
                          <a:effectLst/>
                        </a:rPr>
                        <a:t>Zhou:  60 / Mean contribution = 60 / 50 = 1.2</a:t>
                      </a:r>
                      <a:endParaRPr lang="en-US" sz="1200" dirty="0">
                        <a:solidFill>
                          <a:sysClr val="windowText" lastClr="000000"/>
                        </a:solidFill>
                        <a:effectLst/>
                      </a:endParaRPr>
                    </a:p>
                    <a:p>
                      <a:pPr>
                        <a:lnSpc>
                          <a:spcPct val="107000"/>
                        </a:lnSpc>
                        <a:spcAft>
                          <a:spcPts val="0"/>
                        </a:spcAft>
                      </a:pPr>
                      <a:r>
                        <a:rPr lang="en-US" sz="1200" dirty="0">
                          <a:solidFill>
                            <a:sysClr val="windowText" lastClr="000000"/>
                          </a:solidFill>
                          <a:effectLst/>
                        </a:rPr>
                        <a:t>Wang: 55 / Mean contribution = 55 / 50 = 1.1</a:t>
                      </a:r>
                      <a:endParaRPr lang="en-US" sz="1200" dirty="0">
                        <a:solidFill>
                          <a:sysClr val="windowText" lastClr="000000"/>
                        </a:solidFill>
                        <a:effectLst/>
                      </a:endParaRPr>
                    </a:p>
                    <a:p>
                      <a:pPr>
                        <a:lnSpc>
                          <a:spcPct val="107000"/>
                        </a:lnSpc>
                        <a:spcAft>
                          <a:spcPts val="0"/>
                        </a:spcAft>
                      </a:pPr>
                      <a:r>
                        <a:rPr lang="en-US" sz="1200" dirty="0">
                          <a:solidFill>
                            <a:sysClr val="windowText" lastClr="000000"/>
                          </a:solidFill>
                          <a:effectLst/>
                        </a:rPr>
                        <a:t>Chan: 35 / Mean contribution = 35/50 = 0.7</a:t>
                      </a:r>
                      <a:endParaRPr lang="en-US" sz="1200" dirty="0">
                        <a:solidFill>
                          <a:sysClr val="windowText" lastClr="000000"/>
                        </a:solidFill>
                        <a:effectLst/>
                      </a:endParaRPr>
                    </a:p>
                    <a:p>
                      <a:pPr>
                        <a:lnSpc>
                          <a:spcPct val="107000"/>
                        </a:lnSpc>
                        <a:spcAft>
                          <a:spcPts val="0"/>
                        </a:spcAft>
                      </a:pPr>
                      <a:r>
                        <a:rPr lang="en-US" sz="1200" dirty="0">
                          <a:solidFill>
                            <a:sysClr val="windowText" lastClr="000000"/>
                          </a:solidFill>
                          <a:effectLst/>
                        </a:rPr>
                        <a:t>If the project gets 69 (in the range of B+ [66.5, 69.5), then Zhou gets 82.8 (A+), Wang gets 75.9 (A), and Chan gets 48.3 (C)</a:t>
                      </a:r>
                      <a:endParaRPr lang="en-US" sz="1200" dirty="0">
                        <a:solidFill>
                          <a:sysClr val="windowText" lastClr="000000"/>
                        </a:solidFill>
                        <a:effectLst/>
                      </a:endParaRPr>
                    </a:p>
                  </a:txBody>
                  <a:tcPr marL="68580" marR="68580" marT="0" marB="0">
                    <a:solidFill>
                      <a:schemeClr val="bg1"/>
                    </a:solidFill>
                  </a:tcPr>
                </a:tc>
                <a:tc hMerge="1">
                  <a:tcPr/>
                </a:tc>
                <a:tc hMerge="1">
                  <a:tcPr/>
                </a:tc>
                <a:tc hMerge="1">
                  <a:tcPr/>
                </a:tc>
                <a:tc hMerge="1">
                  <a:tcPr/>
                </a:tc>
                <a:tc hMerge="1">
                  <a:tcPr/>
                </a:tc>
                <a:tc hMerge="1">
                  <a:tcPr/>
                </a:tc>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 0</a:t>
            </a:r>
            <a:endParaRPr lang="en-US" dirty="0"/>
          </a:p>
        </p:txBody>
      </p:sp>
      <p:sp>
        <p:nvSpPr>
          <p:cNvPr id="3" name="Content Placeholder 2"/>
          <p:cNvSpPr>
            <a:spLocks noGrp="1"/>
          </p:cNvSpPr>
          <p:nvPr>
            <p:ph idx="1"/>
          </p:nvPr>
        </p:nvSpPr>
        <p:spPr>
          <a:xfrm>
            <a:off x="451200" y="1447800"/>
            <a:ext cx="9224611" cy="4953000"/>
          </a:xfrm>
        </p:spPr>
        <p:txBody>
          <a:bodyPr/>
          <a:lstStyle/>
          <a:p>
            <a:r>
              <a:rPr lang="en-US" dirty="0"/>
              <a:t>Form team in Week 1</a:t>
            </a:r>
            <a:endParaRPr lang="en-US" dirty="0"/>
          </a:p>
          <a:p>
            <a:pPr lvl="1"/>
            <a:r>
              <a:rPr lang="en-US" dirty="0"/>
              <a:t>Nominate a team leader</a:t>
            </a:r>
            <a:endParaRPr lang="en-US" dirty="0"/>
          </a:p>
          <a:p>
            <a:pPr lvl="1"/>
            <a:r>
              <a:rPr lang="en-US" dirty="0"/>
              <a:t>Team leader chooses and joins an empty project group.</a:t>
            </a:r>
            <a:endParaRPr lang="en-US" dirty="0"/>
          </a:p>
          <a:p>
            <a:pPr lvl="2"/>
            <a:r>
              <a:rPr lang="en-US" dirty="0"/>
              <a:t>the first one to join an empty group is the team leader.</a:t>
            </a:r>
            <a:endParaRPr lang="en-US" dirty="0"/>
          </a:p>
          <a:p>
            <a:pPr lvl="1"/>
            <a:r>
              <a:rPr lang="en-US" dirty="0"/>
              <a:t>Other team members join that group</a:t>
            </a:r>
            <a:endParaRPr lang="en-US" dirty="0"/>
          </a:p>
          <a:p>
            <a:pPr lvl="1"/>
            <a:r>
              <a:rPr lang="en-US" b="1" dirty="0"/>
              <a:t>Email to TAs and the course lecturer about your team member list and project number by Week 2</a:t>
            </a:r>
            <a:endParaRPr lang="en-US" b="1" dirty="0"/>
          </a:p>
          <a:p>
            <a:pPr lvl="2"/>
            <a:r>
              <a:rPr lang="en-US" b="1" dirty="0"/>
              <a:t>Choose your team name (e.g., Panda) and project name (Bamboo). TA will update the name in Canvas accordingly</a:t>
            </a:r>
            <a:endParaRPr lang="en-US" b="1" dirty="0"/>
          </a:p>
          <a:p>
            <a:r>
              <a:rPr lang="en-US" dirty="0"/>
              <a:t>Late comer: Use the discussion forum or find team members in the class.</a:t>
            </a:r>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Deliverable</a:t>
            </a:r>
            <a:endParaRPr lang="en-US" dirty="0"/>
          </a:p>
        </p:txBody>
      </p:sp>
      <p:sp>
        <p:nvSpPr>
          <p:cNvPr id="3" name="Content Placeholder 2"/>
          <p:cNvSpPr>
            <a:spLocks noGrp="1"/>
          </p:cNvSpPr>
          <p:nvPr>
            <p:ph idx="1"/>
          </p:nvPr>
        </p:nvSpPr>
        <p:spPr>
          <a:xfrm>
            <a:off x="412750" y="1676400"/>
            <a:ext cx="9415462" cy="4953000"/>
          </a:xfrm>
        </p:spPr>
        <p:txBody>
          <a:bodyPr/>
          <a:lstStyle/>
          <a:p>
            <a:r>
              <a:rPr lang="en-US" sz="2800" b="1" dirty="0"/>
              <a:t>a </a:t>
            </a:r>
            <a:r>
              <a:rPr lang="en-US" sz="2400" b="1" dirty="0"/>
              <a:t>15-minute</a:t>
            </a:r>
            <a:r>
              <a:rPr lang="en-US" sz="2800" b="1" dirty="0"/>
              <a:t> Video</a:t>
            </a:r>
            <a:r>
              <a:rPr lang="en-US" sz="2800" dirty="0"/>
              <a:t> </a:t>
            </a:r>
            <a:r>
              <a:rPr lang="en-US" sz="2800" b="1" dirty="0"/>
              <a:t>Clip</a:t>
            </a:r>
            <a:r>
              <a:rPr lang="en-US" sz="2800" dirty="0"/>
              <a:t> to present your project</a:t>
            </a:r>
            <a:endParaRPr lang="en-US" sz="2800" dirty="0"/>
          </a:p>
          <a:p>
            <a:pPr lvl="1"/>
            <a:r>
              <a:rPr lang="en-US" sz="2400" dirty="0"/>
              <a:t>Submit in </a:t>
            </a:r>
            <a:r>
              <a:rPr lang="en-US" sz="2000" b="1" dirty="0"/>
              <a:t>Week 13</a:t>
            </a:r>
            <a:r>
              <a:rPr lang="en-US" sz="2400" b="1" dirty="0"/>
              <a:t> </a:t>
            </a:r>
            <a:r>
              <a:rPr lang="en-US" sz="2400" dirty="0"/>
              <a:t> </a:t>
            </a:r>
            <a:endParaRPr lang="en-US" sz="2400" b="1" dirty="0"/>
          </a:p>
          <a:p>
            <a:r>
              <a:rPr lang="en-US" sz="2800" b="1" dirty="0"/>
              <a:t>a poster presentation on Monday of </a:t>
            </a:r>
            <a:r>
              <a:rPr lang="en-US" sz="2800" b="1" dirty="0">
                <a:highlight>
                  <a:srgbClr val="FFFF00"/>
                </a:highlight>
              </a:rPr>
              <a:t>Week 14</a:t>
            </a:r>
            <a:endParaRPr lang="en-US" sz="2800" b="1" dirty="0">
              <a:highlight>
                <a:srgbClr val="FFFF00"/>
              </a:highlight>
            </a:endParaRPr>
          </a:p>
          <a:p>
            <a:pPr lvl="1"/>
            <a:r>
              <a:rPr lang="en-US" sz="2400" dirty="0"/>
              <a:t>Your session (Session A or Session B) will be known by Week 11</a:t>
            </a:r>
            <a:endParaRPr lang="en-US" sz="2400" dirty="0"/>
          </a:p>
          <a:p>
            <a:pPr lvl="2"/>
            <a:r>
              <a:rPr lang="en-US" sz="2000" dirty="0"/>
              <a:t>Venue: MMW2450</a:t>
            </a:r>
            <a:endParaRPr lang="en-US" sz="2000" dirty="0"/>
          </a:p>
          <a:p>
            <a:pPr lvl="2"/>
            <a:r>
              <a:rPr lang="en-US" sz="2000" dirty="0"/>
              <a:t>Session A (6:30-8:00 pm) and Session B (8:00 pm-9:30 pm)</a:t>
            </a:r>
            <a:endParaRPr lang="en-US" sz="2000" dirty="0"/>
          </a:p>
          <a:p>
            <a:pPr lvl="1"/>
            <a:r>
              <a:rPr lang="en-US" sz="2400" dirty="0"/>
              <a:t>Submit the poster/presentation slides on the morning of that day so that other students can get the contents and go to your poster stand to chat with your team members.</a:t>
            </a:r>
            <a:endParaRPr lang="en-US" sz="2400" dirty="0"/>
          </a:p>
          <a:p>
            <a:r>
              <a:rPr lang="en-US" sz="2800" b="1" dirty="0"/>
              <a:t>a Final Report and the source code</a:t>
            </a:r>
            <a:endParaRPr lang="en-US" sz="2800" b="1" dirty="0"/>
          </a:p>
          <a:p>
            <a:pPr lvl="1"/>
            <a:r>
              <a:rPr lang="en-US" sz="2400" dirty="0"/>
              <a:t>Submit in </a:t>
            </a:r>
            <a:r>
              <a:rPr lang="en-US" sz="2400" b="1" dirty="0"/>
              <a:t>Week 13 </a:t>
            </a:r>
            <a:endParaRPr lang="en-US" sz="2400" b="1" dirty="0"/>
          </a:p>
          <a:p>
            <a:pPr lvl="1"/>
            <a:r>
              <a:rPr lang="en-US" sz="2400" dirty="0"/>
              <a:t>P</a:t>
            </a:r>
            <a:r>
              <a:rPr lang="en-US" sz="2400" dirty="0"/>
              <a:t>lace your project code in a GitHub project. </a:t>
            </a:r>
            <a:endParaRPr lang="en-US" sz="2400" dirty="0"/>
          </a:p>
          <a:p>
            <a:endParaRPr lang="en-US" sz="2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Allocations to Sessions A &amp; B</a:t>
            </a:r>
            <a:br>
              <a:rPr lang="en-US" dirty="0"/>
            </a:br>
            <a:r>
              <a:rPr lang="en-US" dirty="0">
                <a:solidFill>
                  <a:srgbClr val="00B0F0"/>
                </a:solidFill>
              </a:rPr>
              <a:t>MMW2450</a:t>
            </a:r>
            <a:r>
              <a:rPr lang="en-US" dirty="0"/>
              <a:t> on 4 Dec 2023</a:t>
            </a:r>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pic>
        <p:nvPicPr>
          <p:cNvPr id="6" name="Picture 5" descr="A screenshot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212" y="2362200"/>
            <a:ext cx="3844444" cy="4407173"/>
          </a:xfrm>
          <a:prstGeom prst="rect">
            <a:avLst/>
          </a:prstGeom>
        </p:spPr>
      </p:pic>
      <p:pic>
        <p:nvPicPr>
          <p:cNvPr id="8" name="Picture 7"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743" y="2590800"/>
            <a:ext cx="3828496" cy="4095990"/>
          </a:xfrm>
          <a:prstGeom prst="rect">
            <a:avLst/>
          </a:prstGeom>
        </p:spPr>
      </p:pic>
      <p:sp>
        <p:nvSpPr>
          <p:cNvPr id="10" name="TextBox 9"/>
          <p:cNvSpPr txBox="1"/>
          <p:nvPr/>
        </p:nvSpPr>
        <p:spPr>
          <a:xfrm>
            <a:off x="673858" y="1795790"/>
            <a:ext cx="4952324" cy="461665"/>
          </a:xfrm>
          <a:prstGeom prst="rect">
            <a:avLst/>
          </a:prstGeom>
          <a:noFill/>
        </p:spPr>
        <p:txBody>
          <a:bodyPr wrap="square">
            <a:spAutoFit/>
          </a:bodyPr>
          <a:lstStyle/>
          <a:p>
            <a:r>
              <a:rPr lang="en-US" sz="2400" dirty="0"/>
              <a:t>Session A (6:30pm-8:00pm)</a:t>
            </a:r>
            <a:endParaRPr lang="en-US" sz="2400" dirty="0"/>
          </a:p>
        </p:txBody>
      </p:sp>
      <p:sp>
        <p:nvSpPr>
          <p:cNvPr id="11" name="TextBox 10"/>
          <p:cNvSpPr txBox="1"/>
          <p:nvPr/>
        </p:nvSpPr>
        <p:spPr>
          <a:xfrm>
            <a:off x="4955361" y="1795790"/>
            <a:ext cx="4952324" cy="461665"/>
          </a:xfrm>
          <a:prstGeom prst="rect">
            <a:avLst/>
          </a:prstGeom>
          <a:noFill/>
        </p:spPr>
        <p:txBody>
          <a:bodyPr wrap="square">
            <a:spAutoFit/>
          </a:bodyPr>
          <a:lstStyle/>
          <a:p>
            <a:r>
              <a:rPr lang="en-US" sz="2400" dirty="0"/>
              <a:t>Session B (8:00pm-9:30pm)</a:t>
            </a:r>
            <a:endParaRPr lang="en-US" sz="24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Final Report (1/4)</a:t>
            </a:r>
            <a:endParaRPr lang="en-US" dirty="0"/>
          </a:p>
        </p:txBody>
      </p:sp>
      <p:sp>
        <p:nvSpPr>
          <p:cNvPr id="3" name="Content Placeholder 2"/>
          <p:cNvSpPr>
            <a:spLocks noGrp="1"/>
          </p:cNvSpPr>
          <p:nvPr>
            <p:ph idx="1"/>
          </p:nvPr>
        </p:nvSpPr>
        <p:spPr>
          <a:xfrm>
            <a:off x="303212" y="1524000"/>
            <a:ext cx="9036050" cy="4953000"/>
          </a:xfrm>
        </p:spPr>
        <p:txBody>
          <a:bodyPr/>
          <a:lstStyle/>
          <a:p>
            <a:r>
              <a:rPr lang="en-US" sz="2800" dirty="0"/>
              <a:t>Around 10000 words, excluding  all figure/table, self-reflection and references.</a:t>
            </a:r>
            <a:endParaRPr lang="en-US" sz="2800" dirty="0"/>
          </a:p>
          <a:p>
            <a:r>
              <a:rPr lang="en-US" sz="2800" dirty="0"/>
              <a:t>Contents includes project title, student name, abstract, introduction, related work, preliminaries, all figures/tables, technical contents, evaluation, relative contribution, self-reflection, references, and the bio of each student including the declaration of the contribution of the student.</a:t>
            </a:r>
            <a:endParaRPr lang="en-US" sz="2800" dirty="0"/>
          </a:p>
          <a:p>
            <a:r>
              <a:rPr lang="en-US" sz="2800" dirty="0"/>
              <a:t>Format your report in the IEEE Transactions on Software Engineering format.</a:t>
            </a:r>
            <a:endParaRPr lang="en-US" sz="2800" dirty="0"/>
          </a:p>
          <a:p>
            <a:pPr lvl="1"/>
            <a:r>
              <a:rPr lang="en-US" sz="1800" dirty="0">
                <a:hlinkClick r:id="rId1"/>
              </a:rPr>
              <a:t>https://template-selector.ieee.org/secure/templateSelector/publicationType</a:t>
            </a:r>
            <a:endParaRPr lang="en-US" sz="1800" dirty="0"/>
          </a:p>
          <a:p>
            <a:pPr marL="513080" lvl="1" indent="0">
              <a:buNone/>
            </a:pPr>
            <a:r>
              <a:rPr lang="en-US" sz="1800" dirty="0" err="1"/>
              <a:t>Transactions</a:t>
            </a:r>
            <a:r>
              <a:rPr lang="en-US" sz="1800" dirty="0" err="1">
                <a:sym typeface="Wingdings" panose="05000000000000000000" pitchFamily="2" charset="2"/>
              </a:rPr>
              <a:t></a:t>
            </a:r>
            <a:r>
              <a:rPr lang="en-US" sz="1800" dirty="0" err="1"/>
              <a:t>IEEE</a:t>
            </a:r>
            <a:r>
              <a:rPr lang="en-US" sz="1800" dirty="0"/>
              <a:t> Transactions on Software Engineering</a:t>
            </a:r>
            <a:r>
              <a:rPr lang="en-US" sz="1800" dirty="0">
                <a:sym typeface="Wingdings" panose="05000000000000000000" pitchFamily="2" charset="2"/>
              </a:rPr>
              <a:t>  </a:t>
            </a:r>
            <a:r>
              <a:rPr lang="en-US" sz="1800" dirty="0"/>
              <a:t>Original Research</a:t>
            </a:r>
            <a:r>
              <a:rPr lang="en-US" sz="1800" dirty="0">
                <a:sym typeface="Wingdings" panose="05000000000000000000" pitchFamily="2" charset="2"/>
              </a:rPr>
              <a:t>  </a:t>
            </a:r>
            <a:r>
              <a:rPr lang="en-US" sz="1800" dirty="0"/>
              <a:t>Word or LaTeX</a:t>
            </a:r>
            <a:r>
              <a:rPr lang="en-US" sz="1800" dirty="0">
                <a:sym typeface="Wingdings" panose="05000000000000000000" pitchFamily="2" charset="2"/>
              </a:rPr>
              <a:t>  </a:t>
            </a:r>
            <a:r>
              <a:rPr lang="en-US" sz="1800" dirty="0"/>
              <a:t>Download Template   </a:t>
            </a:r>
            <a:endParaRPr lang="en-US" sz="1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Final Report (2/4)</a:t>
            </a:r>
            <a:endParaRPr lang="en-US" dirty="0"/>
          </a:p>
        </p:txBody>
      </p:sp>
      <p:sp>
        <p:nvSpPr>
          <p:cNvPr id="3" name="Content Placeholder 2"/>
          <p:cNvSpPr>
            <a:spLocks noGrp="1"/>
          </p:cNvSpPr>
          <p:nvPr>
            <p:ph idx="1"/>
          </p:nvPr>
        </p:nvSpPr>
        <p:spPr>
          <a:xfrm>
            <a:off x="412750" y="1447800"/>
            <a:ext cx="9339262" cy="4953000"/>
          </a:xfrm>
        </p:spPr>
        <p:txBody>
          <a:bodyPr/>
          <a:lstStyle/>
          <a:p>
            <a:r>
              <a:rPr lang="en-US" sz="2400" b="1" dirty="0"/>
              <a:t>Project Title</a:t>
            </a:r>
            <a:r>
              <a:rPr lang="en-US" sz="2400" dirty="0"/>
              <a:t>: An informative title  </a:t>
            </a:r>
            <a:endParaRPr lang="en-US" sz="2400" dirty="0"/>
          </a:p>
          <a:p>
            <a:r>
              <a:rPr lang="en-US" sz="2400" dirty="0"/>
              <a:t>Present your team name before listing out each student with their student ID (not EID!), e.g., CHAN Tai Man 54321987</a:t>
            </a:r>
            <a:endParaRPr lang="en-US" sz="2400" dirty="0"/>
          </a:p>
          <a:p>
            <a:endParaRPr lang="en-US" sz="2400" b="1" dirty="0"/>
          </a:p>
          <a:p>
            <a:r>
              <a:rPr lang="en-US" sz="2400" b="1" dirty="0"/>
              <a:t>Abstract</a:t>
            </a:r>
            <a:r>
              <a:rPr lang="en-US" sz="2400" dirty="0"/>
              <a:t>: (</a:t>
            </a:r>
            <a:r>
              <a:rPr lang="en-US" sz="2400" b="1" dirty="0"/>
              <a:t>150 words</a:t>
            </a:r>
            <a:r>
              <a:rPr lang="en-US" sz="2400" dirty="0"/>
              <a:t>) Summarize the main problem solved, how your project solves it, and its evaluation results.</a:t>
            </a:r>
            <a:endParaRPr lang="en-US" sz="2400" dirty="0"/>
          </a:p>
          <a:p>
            <a:endParaRPr lang="en-US" sz="2400" b="1" dirty="0"/>
          </a:p>
          <a:p>
            <a:r>
              <a:rPr lang="en-US" sz="2400" b="1" dirty="0"/>
              <a:t>Introduction (1-1.5 pages)</a:t>
            </a:r>
            <a:r>
              <a:rPr lang="en-US" sz="2400" dirty="0"/>
              <a:t>: Summarize the background, the problem you solve, the solutions taken by existing approaches/tools, the reason why existing tools/approaches are still inadequate to solve the problem, your idea, your solution, evaluation.</a:t>
            </a:r>
            <a:endParaRPr lang="en-US" sz="2400" dirty="0"/>
          </a:p>
          <a:p>
            <a:endParaRPr lang="en-US" sz="2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a:t>
            </a:r>
            <a:endParaRPr lang="en-US" dirty="0"/>
          </a:p>
        </p:txBody>
      </p:sp>
      <p:sp>
        <p:nvSpPr>
          <p:cNvPr id="3" name="Content Placeholder 2"/>
          <p:cNvSpPr>
            <a:spLocks noGrp="1"/>
          </p:cNvSpPr>
          <p:nvPr>
            <p:ph idx="1"/>
          </p:nvPr>
        </p:nvSpPr>
        <p:spPr>
          <a:xfrm>
            <a:off x="412750" y="1676400"/>
            <a:ext cx="9339262" cy="4953000"/>
          </a:xfrm>
        </p:spPr>
        <p:txBody>
          <a:bodyPr/>
          <a:lstStyle/>
          <a:p>
            <a:r>
              <a:rPr lang="en-US" dirty="0"/>
              <a:t>This is a </a:t>
            </a:r>
            <a:r>
              <a:rPr lang="en-US" b="1" dirty="0"/>
              <a:t>code project</a:t>
            </a:r>
            <a:endParaRPr lang="en-US" b="1" dirty="0"/>
          </a:p>
          <a:p>
            <a:r>
              <a:rPr lang="en-US" dirty="0"/>
              <a:t>This is a </a:t>
            </a:r>
            <a:r>
              <a:rPr lang="en-US" b="1" dirty="0"/>
              <a:t>team-based project</a:t>
            </a:r>
            <a:endParaRPr lang="en-US" b="1" dirty="0"/>
          </a:p>
          <a:p>
            <a:endParaRPr lang="en-US" dirty="0"/>
          </a:p>
          <a:p>
            <a:r>
              <a:rPr lang="en-US" dirty="0"/>
              <a:t>Develop a </a:t>
            </a:r>
            <a:r>
              <a:rPr lang="en-US" b="1" dirty="0"/>
              <a:t>software engineering tool</a:t>
            </a:r>
            <a:r>
              <a:rPr lang="en-US" dirty="0"/>
              <a:t>, in which you realize your original new idea</a:t>
            </a:r>
            <a:endParaRPr lang="en-US" dirty="0"/>
          </a:p>
          <a:p>
            <a:pPr lvl="1"/>
            <a:r>
              <a:rPr lang="en-US" dirty="0"/>
              <a:t>A software engineering tool is for software developers to assist the development team in carrying out their development technical tasks.</a:t>
            </a:r>
            <a:endParaRPr lang="en-US" dirty="0"/>
          </a:p>
          <a:p>
            <a:pPr lvl="2"/>
            <a:r>
              <a:rPr lang="en-US" dirty="0"/>
              <a:t>It is </a:t>
            </a:r>
            <a:r>
              <a:rPr lang="en-US" b="1" dirty="0"/>
              <a:t>not</a:t>
            </a:r>
            <a:r>
              <a:rPr lang="en-US" dirty="0"/>
              <a:t> developing software for ordinary people. </a:t>
            </a:r>
            <a:r>
              <a:rPr lang="en-US" sz="2000" dirty="0"/>
              <a:t>(e.g., don’t develop apps we install on our mobile phones for daily use)</a:t>
            </a:r>
            <a:endParaRPr lang="en-US" sz="2000" dirty="0"/>
          </a:p>
          <a:p>
            <a:pPr marL="513080" lvl="1" indent="0">
              <a:buNone/>
            </a:pPr>
            <a:endParaRPr lang="en-US" sz="3200"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Final Report (3/4)</a:t>
            </a:r>
            <a:endParaRPr lang="en-US" dirty="0"/>
          </a:p>
        </p:txBody>
      </p:sp>
      <p:sp>
        <p:nvSpPr>
          <p:cNvPr id="3" name="Content Placeholder 2"/>
          <p:cNvSpPr>
            <a:spLocks noGrp="1"/>
          </p:cNvSpPr>
          <p:nvPr>
            <p:ph idx="1"/>
          </p:nvPr>
        </p:nvSpPr>
        <p:spPr>
          <a:xfrm>
            <a:off x="129380" y="1676400"/>
            <a:ext cx="9644063" cy="4953000"/>
          </a:xfrm>
        </p:spPr>
        <p:txBody>
          <a:bodyPr/>
          <a:lstStyle/>
          <a:p>
            <a:r>
              <a:rPr lang="en-US" sz="2000" b="1" dirty="0"/>
              <a:t>Related Work (1 page)</a:t>
            </a:r>
            <a:r>
              <a:rPr lang="en-US" sz="2000" dirty="0"/>
              <a:t>: Present your fact finding about existing solutions toward solving the problem stated in the section on Introduction. </a:t>
            </a:r>
            <a:endParaRPr lang="en-US" sz="2000" dirty="0"/>
          </a:p>
          <a:p>
            <a:r>
              <a:rPr lang="en-US" sz="2000" b="1" dirty="0"/>
              <a:t>Preliminaries (1-2 pages)</a:t>
            </a:r>
            <a:r>
              <a:rPr lang="en-US" sz="2000" dirty="0"/>
              <a:t>: Summary of the technical background information necessary to follow your idea and solution. </a:t>
            </a:r>
            <a:endParaRPr lang="en-US" sz="2000" dirty="0"/>
          </a:p>
          <a:p>
            <a:r>
              <a:rPr lang="en-US" sz="2000" b="1" dirty="0">
                <a:highlight>
                  <a:srgbClr val="FFFF00"/>
                </a:highlight>
              </a:rPr>
              <a:t>Solution (2-3 pages):</a:t>
            </a:r>
            <a:r>
              <a:rPr lang="en-US" sz="2000" b="1" dirty="0"/>
              <a:t> </a:t>
            </a:r>
            <a:r>
              <a:rPr lang="en-US" sz="2000" dirty="0"/>
              <a:t>Present your solution, probably with algorithms, figures, code listing, and an example walkthrough to assist you in presenting your solution. Relate the content to each topic covered in CS5351.</a:t>
            </a:r>
            <a:endParaRPr lang="en-US" sz="2000" dirty="0">
              <a:highlight>
                <a:srgbClr val="FFFF00"/>
              </a:highlight>
            </a:endParaRPr>
          </a:p>
          <a:p>
            <a:r>
              <a:rPr lang="en-US" sz="2000" b="1" dirty="0">
                <a:highlight>
                  <a:srgbClr val="00FF00"/>
                </a:highlight>
              </a:rPr>
              <a:t>Software Process</a:t>
            </a:r>
            <a:r>
              <a:rPr lang="en-US" sz="2000" dirty="0">
                <a:highlight>
                  <a:srgbClr val="00FF00"/>
                </a:highlight>
              </a:rPr>
              <a:t>:</a:t>
            </a:r>
            <a:r>
              <a:rPr lang="en-US" sz="2000" dirty="0"/>
              <a:t> Document the activities and the achieved of each sprint in 2 pages (a total of 2*N pages for a project with N sprints). Include the </a:t>
            </a:r>
            <a:r>
              <a:rPr lang="en-US" sz="2000" dirty="0">
                <a:solidFill>
                  <a:schemeClr val="bg2"/>
                </a:solidFill>
              </a:rPr>
              <a:t>burndown chart</a:t>
            </a:r>
            <a:r>
              <a:rPr lang="en-US" sz="2000" dirty="0"/>
              <a:t> for the whole project.</a:t>
            </a:r>
            <a:r>
              <a:rPr lang="zh-CN" altLang="en-US" sz="2000" dirty="0">
                <a:solidFill>
                  <a:schemeClr val="bg2"/>
                </a:solidFill>
                <a:ea typeface="宋体" panose="02010600030101010101" pitchFamily="2" charset="-122"/>
              </a:rPr>
              <a:t>（</a:t>
            </a:r>
            <a:r>
              <a:rPr lang="en-US" altLang="zh-CN" sz="2000" dirty="0">
                <a:solidFill>
                  <a:schemeClr val="bg2"/>
                </a:solidFill>
                <a:ea typeface="宋体" panose="02010600030101010101" pitchFamily="2" charset="-122"/>
              </a:rPr>
              <a:t>3</a:t>
            </a:r>
            <a:r>
              <a:rPr lang="zh-CN" altLang="en-US" sz="2000" dirty="0">
                <a:solidFill>
                  <a:schemeClr val="bg2"/>
                </a:solidFill>
                <a:ea typeface="宋体" panose="02010600030101010101" pitchFamily="2" charset="-122"/>
              </a:rPr>
              <a:t>个</a:t>
            </a:r>
            <a:r>
              <a:rPr lang="en-US" altLang="zh-CN" sz="2000" dirty="0">
                <a:solidFill>
                  <a:schemeClr val="bg2"/>
                </a:solidFill>
                <a:ea typeface="宋体" panose="02010600030101010101" pitchFamily="2" charset="-122"/>
              </a:rPr>
              <a:t>sprint</a:t>
            </a:r>
            <a:r>
              <a:rPr lang="zh-CN" altLang="en-US" sz="2000" dirty="0">
                <a:solidFill>
                  <a:schemeClr val="bg2"/>
                </a:solidFill>
                <a:ea typeface="宋体" panose="02010600030101010101" pitchFamily="2" charset="-122"/>
              </a:rPr>
              <a:t>，分前后端，一共</a:t>
            </a:r>
            <a:r>
              <a:rPr lang="en-US" altLang="zh-CN" sz="2000" dirty="0">
                <a:solidFill>
                  <a:schemeClr val="bg2"/>
                </a:solidFill>
                <a:ea typeface="宋体" panose="02010600030101010101" pitchFamily="2" charset="-122"/>
              </a:rPr>
              <a:t>6</a:t>
            </a:r>
            <a:r>
              <a:rPr lang="zh-CN" altLang="en-US" sz="2000" dirty="0">
                <a:solidFill>
                  <a:schemeClr val="bg2"/>
                </a:solidFill>
                <a:ea typeface="宋体" panose="02010600030101010101" pitchFamily="2" charset="-122"/>
              </a:rPr>
              <a:t>页）</a:t>
            </a:r>
            <a:endParaRPr lang="en-US" sz="2000" dirty="0"/>
          </a:p>
          <a:p>
            <a:r>
              <a:rPr lang="en-US" sz="2000" b="1" dirty="0">
                <a:highlight>
                  <a:srgbClr val="FFFF00"/>
                </a:highlight>
              </a:rPr>
              <a:t>Evaluation (2-5 pages)</a:t>
            </a:r>
            <a:r>
              <a:rPr lang="en-US" sz="2000" dirty="0"/>
              <a:t>: Summarize what you have verified or evaluated your solution to have solved the problem stated in the report, and compare to the results of existing tools</a:t>
            </a:r>
            <a:endParaRPr lang="en-US" sz="2000" dirty="0"/>
          </a:p>
          <a:p>
            <a:r>
              <a:rPr lang="en-US" sz="2000" b="1" dirty="0">
                <a:highlight>
                  <a:srgbClr val="FFFF00"/>
                </a:highlight>
              </a:rPr>
              <a:t>Conclusion (1 page)</a:t>
            </a:r>
            <a:r>
              <a:rPr lang="en-US" sz="2000" b="1" dirty="0"/>
              <a:t>: </a:t>
            </a:r>
            <a:r>
              <a:rPr lang="en-US" sz="2000" dirty="0"/>
              <a:t>Recap the main achievement (process, activities, techniques, deliverables, tool, people, and best practice) and future work.</a:t>
            </a:r>
            <a:endParaRPr lang="en-US" sz="20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Final Report (4/4)</a:t>
            </a:r>
            <a:endParaRPr lang="en-US" dirty="0"/>
          </a:p>
        </p:txBody>
      </p:sp>
      <p:sp>
        <p:nvSpPr>
          <p:cNvPr id="3" name="Content Placeholder 2"/>
          <p:cNvSpPr>
            <a:spLocks noGrp="1"/>
          </p:cNvSpPr>
          <p:nvPr>
            <p:ph idx="1"/>
          </p:nvPr>
        </p:nvSpPr>
        <p:spPr>
          <a:xfrm>
            <a:off x="412749" y="1676400"/>
            <a:ext cx="9415463" cy="4953000"/>
          </a:xfrm>
        </p:spPr>
        <p:txBody>
          <a:bodyPr/>
          <a:lstStyle/>
          <a:p>
            <a:r>
              <a:rPr lang="en-US" sz="2000" b="1" dirty="0"/>
              <a:t>Student Bio</a:t>
            </a:r>
            <a:r>
              <a:rPr lang="en-US" sz="2000" dirty="0"/>
              <a:t>: Present a bio of each student. Who you are, your background, technical ideas, current interests, etc. Give a </a:t>
            </a:r>
            <a:r>
              <a:rPr lang="en-US" sz="2000" b="1" dirty="0">
                <a:solidFill>
                  <a:srgbClr val="0070C0"/>
                </a:solidFill>
              </a:rPr>
              <a:t>self-reflection</a:t>
            </a:r>
            <a:r>
              <a:rPr lang="en-US" sz="2000" b="1" dirty="0"/>
              <a:t> </a:t>
            </a:r>
            <a:r>
              <a:rPr lang="en-US" sz="2000" dirty="0"/>
              <a:t>on the work done by you. </a:t>
            </a:r>
            <a:r>
              <a:rPr lang="en-US" sz="2000" b="1" dirty="0" err="1">
                <a:solidFill>
                  <a:srgbClr val="0070C0"/>
                </a:solidFill>
              </a:rPr>
              <a:t>Stateand</a:t>
            </a:r>
            <a:r>
              <a:rPr lang="en-US" sz="2000" b="1" dirty="0">
                <a:solidFill>
                  <a:srgbClr val="0070C0"/>
                </a:solidFill>
              </a:rPr>
              <a:t> justify your contribution </a:t>
            </a:r>
            <a:r>
              <a:rPr lang="en-US" sz="2000" dirty="0"/>
              <a:t>to the project.</a:t>
            </a:r>
            <a:endParaRPr lang="en-US" sz="2000" dirty="0"/>
          </a:p>
          <a:p>
            <a:endParaRPr lang="en-US" sz="2000" dirty="0"/>
          </a:p>
          <a:p>
            <a:r>
              <a:rPr lang="en-US" sz="2000" b="1" dirty="0"/>
              <a:t>Relative Contribution</a:t>
            </a:r>
            <a:r>
              <a:rPr lang="en-US" sz="2000" dirty="0"/>
              <a:t>:  Present the relative contribution as illustrated on Slide 8. If the information is missing, </a:t>
            </a:r>
            <a:r>
              <a:rPr lang="en-US" sz="2000" dirty="0"/>
              <a:t>all team members will assume equal contributions</a:t>
            </a:r>
            <a:r>
              <a:rPr lang="en-US" sz="2000" dirty="0"/>
              <a:t>.</a:t>
            </a:r>
            <a:endParaRPr lang="en-US" sz="2000" dirty="0"/>
          </a:p>
          <a:p>
            <a:endParaRPr 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a:t>Enjoy Your Project</a:t>
            </a:r>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Size</a:t>
            </a:r>
            <a:endParaRPr lang="en-US" dirty="0"/>
          </a:p>
        </p:txBody>
      </p:sp>
      <p:sp>
        <p:nvSpPr>
          <p:cNvPr id="3" name="Content Placeholder 2"/>
          <p:cNvSpPr>
            <a:spLocks noGrp="1"/>
          </p:cNvSpPr>
          <p:nvPr>
            <p:ph idx="1"/>
          </p:nvPr>
        </p:nvSpPr>
        <p:spPr/>
        <p:txBody>
          <a:bodyPr/>
          <a:lstStyle/>
          <a:p>
            <a:r>
              <a:rPr lang="en-US" dirty="0"/>
              <a:t>The project accounts for 30% of the coursework component. </a:t>
            </a:r>
            <a:endParaRPr lang="en-US" dirty="0"/>
          </a:p>
          <a:p>
            <a:r>
              <a:rPr lang="en-US" dirty="0"/>
              <a:t>For a team of 6 students, the project size is akin to a single-person final-year project (FYP) in your undergraduate degree.</a:t>
            </a:r>
            <a:endParaRPr lang="en-US" dirty="0"/>
          </a:p>
          <a:p>
            <a:pPr lvl="1"/>
            <a:r>
              <a:rPr lang="en-US" dirty="0"/>
              <a:t>Assessment Expectation: Each student will spend </a:t>
            </a:r>
            <a:r>
              <a:rPr lang="en-US" b="1" dirty="0"/>
              <a:t>30 to 40 hours </a:t>
            </a:r>
            <a:r>
              <a:rPr lang="en-US" dirty="0"/>
              <a:t>on the project</a:t>
            </a:r>
            <a:endParaRPr lang="en-US" dirty="0"/>
          </a:p>
          <a:p>
            <a:pPr lvl="2"/>
            <a:endParaRPr lang="en-US" dirty="0"/>
          </a:p>
          <a:p>
            <a:pPr marL="513080" lvl="1" indent="0">
              <a:buNone/>
            </a:pPr>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Progress</a:t>
            </a:r>
            <a:endParaRPr lang="en-US" dirty="0"/>
          </a:p>
        </p:txBody>
      </p:sp>
      <p:sp>
        <p:nvSpPr>
          <p:cNvPr id="3" name="Content Placeholder 2"/>
          <p:cNvSpPr>
            <a:spLocks noGrp="1"/>
          </p:cNvSpPr>
          <p:nvPr>
            <p:ph idx="1"/>
          </p:nvPr>
        </p:nvSpPr>
        <p:spPr>
          <a:xfrm>
            <a:off x="412750" y="1676400"/>
            <a:ext cx="9263062" cy="4953000"/>
          </a:xfrm>
        </p:spPr>
        <p:txBody>
          <a:bodyPr/>
          <a:lstStyle/>
          <a:p>
            <a:r>
              <a:rPr lang="en-US" sz="2800" dirty="0"/>
              <a:t>Team size: 5-8 students</a:t>
            </a:r>
            <a:endParaRPr lang="en-US" sz="2800" dirty="0"/>
          </a:p>
          <a:p>
            <a:pPr lvl="1"/>
            <a:r>
              <a:rPr lang="en-US" sz="2400" dirty="0"/>
              <a:t>5-6 students: at least two non-functional requirements</a:t>
            </a:r>
            <a:endParaRPr lang="en-US" sz="2400" dirty="0"/>
          </a:p>
          <a:p>
            <a:pPr lvl="1"/>
            <a:r>
              <a:rPr lang="en-US" sz="2400" dirty="0"/>
              <a:t>7-8 students: at least three non-functional requirements</a:t>
            </a:r>
            <a:endParaRPr lang="en-US" sz="2400" dirty="0"/>
          </a:p>
          <a:p>
            <a:r>
              <a:rPr lang="en-US" sz="2800" dirty="0"/>
              <a:t>Each non-functional requirement is required to be addressed by a software architectural design option with rationale</a:t>
            </a:r>
            <a:endParaRPr lang="en-US" sz="2800" dirty="0"/>
          </a:p>
          <a:p>
            <a:r>
              <a:rPr lang="en-US" sz="2800" dirty="0"/>
              <a:t>Apply an Agile methodology with at least three cycles (sprints in Scrum).</a:t>
            </a:r>
            <a:endParaRPr lang="en-US" sz="2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
        <p:nvSpPr>
          <p:cNvPr id="5" name="Rectangle 4"/>
          <p:cNvSpPr/>
          <p:nvPr/>
        </p:nvSpPr>
        <p:spPr bwMode="auto">
          <a:xfrm>
            <a:off x="1277938" y="5111469"/>
            <a:ext cx="1981200" cy="83820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t>Sprint 1</a:t>
            </a:r>
            <a:endParaRPr lang="en-US" dirty="0"/>
          </a:p>
          <a:p>
            <a:pPr marL="0" marR="0" indent="0" algn="ctr"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Weeks 2-5</a:t>
            </a:r>
            <a:endParaRPr kumimoji="0" lang="en-US" sz="2000" b="0" i="0" u="none" strike="noStrike" cap="none" normalizeH="0" baseline="0" dirty="0">
              <a:ln>
                <a:noFill/>
              </a:ln>
              <a:solidFill>
                <a:schemeClr val="tx1"/>
              </a:solidFill>
              <a:effectLst/>
              <a:latin typeface="Times New Roman" panose="02020603050405020304" pitchFamily="18" charset="0"/>
            </a:endParaRPr>
          </a:p>
        </p:txBody>
      </p:sp>
      <p:sp>
        <p:nvSpPr>
          <p:cNvPr id="6" name="Rectangle 5"/>
          <p:cNvSpPr/>
          <p:nvPr/>
        </p:nvSpPr>
        <p:spPr bwMode="auto">
          <a:xfrm>
            <a:off x="3716338" y="5105400"/>
            <a:ext cx="1981200" cy="83820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t>Sprint 2</a:t>
            </a:r>
            <a:endParaRPr lang="en-US" dirty="0"/>
          </a:p>
          <a:p>
            <a:pPr marL="0" marR="0" indent="0" algn="ctr"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Weeks 6-9</a:t>
            </a:r>
            <a:endParaRPr kumimoji="0" lang="en-US" sz="2000" b="0" i="0" u="none" strike="noStrike" cap="none" normalizeH="0" baseline="0" dirty="0">
              <a:ln>
                <a:noFill/>
              </a:ln>
              <a:solidFill>
                <a:schemeClr val="tx1"/>
              </a:solidFill>
              <a:effectLst/>
              <a:latin typeface="Times New Roman" panose="02020603050405020304" pitchFamily="18" charset="0"/>
            </a:endParaRPr>
          </a:p>
        </p:txBody>
      </p:sp>
      <p:sp>
        <p:nvSpPr>
          <p:cNvPr id="7" name="Rectangle 6"/>
          <p:cNvSpPr/>
          <p:nvPr/>
        </p:nvSpPr>
        <p:spPr bwMode="auto">
          <a:xfrm>
            <a:off x="6078538" y="5105400"/>
            <a:ext cx="1981200" cy="83820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t>Sprint 3</a:t>
            </a:r>
            <a:endParaRPr lang="en-US" dirty="0"/>
          </a:p>
          <a:p>
            <a:pPr marL="0" marR="0" indent="0" algn="ctr"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Weeks 10-13</a:t>
            </a:r>
            <a:endParaRPr kumimoji="0" lang="en-US" sz="2000" b="0" i="0" u="none" strike="noStrike" cap="none" normalizeH="0" baseline="0" dirty="0">
              <a:ln>
                <a:noFill/>
              </a:ln>
              <a:solidFill>
                <a:schemeClr val="tx1"/>
              </a:solidFill>
              <a:effectLst/>
              <a:latin typeface="Times New Roman" panose="02020603050405020304" pitchFamily="18" charset="0"/>
            </a:endParaRPr>
          </a:p>
        </p:txBody>
      </p:sp>
      <p:sp>
        <p:nvSpPr>
          <p:cNvPr id="8" name="TextBox 7"/>
          <p:cNvSpPr txBox="1"/>
          <p:nvPr/>
        </p:nvSpPr>
        <p:spPr>
          <a:xfrm>
            <a:off x="1250725" y="6000690"/>
            <a:ext cx="4570482"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a:t>At least one standing meeting per week</a:t>
            </a:r>
            <a:endParaRPr lang="en-US" sz="2000" dirty="0"/>
          </a:p>
          <a:p>
            <a:pPr marL="342900" indent="-342900">
              <a:buFont typeface="Arial" panose="020B0604020202020204" pitchFamily="34" charset="0"/>
              <a:buChar char="•"/>
            </a:pPr>
            <a:r>
              <a:rPr lang="en-US" sz="2000" dirty="0"/>
              <a:t>Use burndown chart</a:t>
            </a:r>
            <a:endParaRPr lang="en-US" sz="20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Progress</a:t>
            </a:r>
            <a:endParaRPr lang="en-US" dirty="0"/>
          </a:p>
        </p:txBody>
      </p:sp>
      <p:sp>
        <p:nvSpPr>
          <p:cNvPr id="3" name="Content Placeholder 2"/>
          <p:cNvSpPr>
            <a:spLocks noGrp="1"/>
          </p:cNvSpPr>
          <p:nvPr>
            <p:ph idx="1"/>
          </p:nvPr>
        </p:nvSpPr>
        <p:spPr/>
        <p:txBody>
          <a:bodyPr/>
          <a:lstStyle/>
          <a:p>
            <a:r>
              <a:rPr lang="en-US" sz="2400" dirty="0"/>
              <a:t>Sprint 1 (Weeks 2-5)</a:t>
            </a:r>
            <a:endParaRPr lang="en-US" sz="2400" dirty="0"/>
          </a:p>
          <a:p>
            <a:pPr lvl="1"/>
            <a:r>
              <a:rPr lang="en-US" sz="2000" dirty="0"/>
              <a:t>Develop user stories, sketch architecture to address non-functional requirements, code, test, review, identify/track/resolve technical debts</a:t>
            </a:r>
            <a:endParaRPr lang="en-US" sz="2000" dirty="0"/>
          </a:p>
          <a:p>
            <a:r>
              <a:rPr lang="en-US" sz="2400" dirty="0"/>
              <a:t>Sprint 2 (Weeks 6-9)</a:t>
            </a:r>
            <a:endParaRPr lang="en-US" sz="2400" dirty="0"/>
          </a:p>
          <a:p>
            <a:pPr lvl="1"/>
            <a:r>
              <a:rPr lang="en-US" sz="2000" dirty="0"/>
              <a:t>Activities in Sprint 1 +  code quality</a:t>
            </a:r>
            <a:endParaRPr lang="en-US" sz="2000" dirty="0"/>
          </a:p>
          <a:p>
            <a:r>
              <a:rPr lang="en-US" sz="2400" dirty="0"/>
              <a:t>Sprint 3 (Weeks 10-13)</a:t>
            </a:r>
            <a:endParaRPr lang="en-US" sz="2400" dirty="0"/>
          </a:p>
          <a:p>
            <a:pPr lvl="1"/>
            <a:r>
              <a:rPr lang="en-US" sz="2000" dirty="0"/>
              <a:t>Activities in Sprint 2 + automated testing, debugging and maintenance support</a:t>
            </a:r>
            <a:endParaRPr lang="en-US" sz="2000" dirty="0"/>
          </a:p>
          <a:p>
            <a:pPr lvl="1"/>
            <a:r>
              <a:rPr lang="en-US" sz="2000" dirty="0"/>
              <a:t>Project wrap up</a:t>
            </a:r>
            <a:endParaRPr lang="en-US" sz="2000" dirty="0"/>
          </a:p>
          <a:p>
            <a:pPr lvl="1"/>
            <a:r>
              <a:rPr lang="en-US" sz="2000" dirty="0"/>
              <a:t>Presentation, video, report writing</a:t>
            </a:r>
            <a:endParaRPr lang="en-US" sz="2000" dirty="0"/>
          </a:p>
          <a:p>
            <a:r>
              <a:rPr lang="en-US" sz="2400" dirty="0"/>
              <a:t>Each team must maintain a project in a code repository (e.g., </a:t>
            </a:r>
            <a:r>
              <a:rPr lang="en-US" sz="2400" dirty="0" err="1"/>
              <a:t>Github</a:t>
            </a:r>
            <a:r>
              <a:rPr lang="en-US" sz="2400" dirty="0"/>
              <a:t>) which captures the team’s weekly activities to serve as evidences of activities conducted during the project period stated in the final report.</a:t>
            </a:r>
            <a:endParaRPr lang="en-US" sz="2000" dirty="0"/>
          </a:p>
          <a:p>
            <a:pPr lvl="1"/>
            <a:endParaRPr lang="en-US" sz="2000" dirty="0"/>
          </a:p>
          <a:p>
            <a:pPr lvl="1"/>
            <a:endParaRPr lang="en-US" sz="20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Mark Components</a:t>
            </a:r>
            <a:endParaRPr lang="en-US" dirty="0"/>
          </a:p>
        </p:txBody>
      </p:sp>
      <p:sp>
        <p:nvSpPr>
          <p:cNvPr id="3" name="Content Placeholder 2"/>
          <p:cNvSpPr>
            <a:spLocks noGrp="1"/>
          </p:cNvSpPr>
          <p:nvPr>
            <p:ph idx="1"/>
          </p:nvPr>
        </p:nvSpPr>
        <p:spPr>
          <a:xfrm>
            <a:off x="150812" y="1524000"/>
            <a:ext cx="9677400" cy="4953000"/>
          </a:xfrm>
        </p:spPr>
        <p:txBody>
          <a:bodyPr/>
          <a:lstStyle/>
          <a:p>
            <a:pPr lvl="0"/>
            <a:r>
              <a:rPr lang="en-US" sz="1800" dirty="0"/>
              <a:t>Presentation Video and Demo Video (5%)</a:t>
            </a:r>
            <a:endParaRPr lang="en-US" sz="1800" dirty="0"/>
          </a:p>
          <a:p>
            <a:pPr lvl="1"/>
            <a:r>
              <a:rPr lang="en-US" sz="1400" dirty="0"/>
              <a:t>Presentation </a:t>
            </a:r>
            <a:endParaRPr lang="en-US" sz="1400" dirty="0"/>
          </a:p>
          <a:p>
            <a:pPr lvl="2"/>
            <a:r>
              <a:rPr lang="en-US" sz="1400" dirty="0"/>
              <a:t>The presentation should cover the background, motivation, key technical problem solved, review closely related works, explain the challenges to address when solving the technical problem, the solution that solves the technical problem, explanation of to what extent the challenges have been solved and what the creativity of the project is, empirical evaluation of the software through scenarios in acceptance tests and user feedbacks if any.</a:t>
            </a:r>
            <a:endParaRPr lang="en-US" sz="1400" dirty="0"/>
          </a:p>
          <a:p>
            <a:pPr lvl="1"/>
            <a:r>
              <a:rPr lang="en-US" sz="1400" dirty="0"/>
              <a:t>Demo Video</a:t>
            </a:r>
            <a:endParaRPr lang="en-US" sz="1400" dirty="0"/>
          </a:p>
          <a:p>
            <a:pPr lvl="2"/>
            <a:r>
              <a:rPr lang="en-US" sz="1400" dirty="0"/>
              <a:t>Demonstrate the most significant end-to-end usages of the constructed software. </a:t>
            </a:r>
            <a:endParaRPr lang="en-US" sz="1400" dirty="0"/>
          </a:p>
          <a:p>
            <a:pPr lvl="2"/>
            <a:r>
              <a:rPr lang="en-US" sz="1400" dirty="0"/>
              <a:t>Walk through the software development process used and explain why any process improvement you made during the execution of the project. Focus on the most significant, innovative, or unique features rather than going through all the details. </a:t>
            </a:r>
            <a:endParaRPr lang="en-US" sz="1400" dirty="0"/>
          </a:p>
          <a:p>
            <a:pPr lvl="2"/>
            <a:r>
              <a:rPr lang="en-US" sz="1400" dirty="0"/>
              <a:t>Future enhancement should not be considered as a demonstration of the software constructed as a part of the demonstration.</a:t>
            </a:r>
            <a:endParaRPr lang="en-US" sz="1800" dirty="0"/>
          </a:p>
          <a:p>
            <a:pPr lvl="0"/>
            <a:r>
              <a:rPr lang="en-US" sz="1800" dirty="0"/>
              <a:t>Final Report (25%)</a:t>
            </a:r>
            <a:endParaRPr lang="en-US" sz="1800" dirty="0"/>
          </a:p>
          <a:p>
            <a:pPr lvl="1"/>
            <a:r>
              <a:rPr lang="en-US" sz="1400" b="1" dirty="0"/>
              <a:t>Technical innovation and creativity (i.e., a project without innovation cannot get A+/A/A-)</a:t>
            </a:r>
            <a:endParaRPr lang="en-US" sz="1400" dirty="0"/>
          </a:p>
          <a:p>
            <a:pPr lvl="1"/>
            <a:r>
              <a:rPr lang="en-US" sz="1400" dirty="0"/>
              <a:t>Reporting (including organization, clarity, readability, completeness, and consistency) </a:t>
            </a:r>
            <a:endParaRPr lang="en-US" sz="1400" dirty="0"/>
          </a:p>
          <a:p>
            <a:pPr lvl="1"/>
            <a:r>
              <a:rPr lang="en-US" sz="1400" dirty="0"/>
              <a:t>System design, Implementation, testing, and evaluation of the solution  (solution prototype is sufficient)</a:t>
            </a:r>
            <a:endParaRPr lang="en-US" sz="1050" dirty="0"/>
          </a:p>
          <a:p>
            <a:pPr lvl="1"/>
            <a:r>
              <a:rPr lang="en-US" sz="1400" dirty="0"/>
              <a:t>Applied advanced software engineering processes, activities, techniques, and tools applied in the project to produce the solution and self-reflection.</a:t>
            </a:r>
            <a:endParaRPr lang="en-US" sz="1400" dirty="0"/>
          </a:p>
          <a:p>
            <a:pPr lvl="1"/>
            <a:r>
              <a:rPr lang="en-US" sz="1400" dirty="0"/>
              <a:t>Weekly evidences in project repository</a:t>
            </a:r>
            <a:endParaRPr lang="en-US" sz="1400" dirty="0"/>
          </a:p>
          <a:p>
            <a:endParaRPr lang="en-US" sz="1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13</a:t>
            </a:r>
            <a:endParaRPr lang="en-US" dirty="0"/>
          </a:p>
        </p:txBody>
      </p:sp>
      <p:sp>
        <p:nvSpPr>
          <p:cNvPr id="3" name="Content Placeholder 2"/>
          <p:cNvSpPr>
            <a:spLocks noGrp="1"/>
          </p:cNvSpPr>
          <p:nvPr>
            <p:ph idx="1"/>
          </p:nvPr>
        </p:nvSpPr>
        <p:spPr/>
        <p:txBody>
          <a:bodyPr/>
          <a:lstStyle/>
          <a:p>
            <a:r>
              <a:rPr lang="en-US" sz="2800" dirty="0"/>
              <a:t>Owing to the class size, we will use a poster session to make the presentation more interactive. </a:t>
            </a:r>
            <a:endParaRPr lang="en-US" sz="2800" dirty="0"/>
          </a:p>
          <a:p>
            <a:r>
              <a:rPr lang="en-US" sz="2800" dirty="0"/>
              <a:t>Teams prepare printed posters or computer-based slides </a:t>
            </a:r>
            <a:endParaRPr lang="en-US" sz="2800" dirty="0"/>
          </a:p>
          <a:p>
            <a:r>
              <a:rPr lang="en-US" sz="2800" dirty="0"/>
              <a:t>All visit a computer lab </a:t>
            </a:r>
            <a:r>
              <a:rPr lang="en-US" sz="2000" dirty="0"/>
              <a:t>(e.g., MMW2450, not fixed yet)</a:t>
            </a:r>
            <a:endParaRPr lang="en-US" sz="2800" dirty="0"/>
          </a:p>
          <a:p>
            <a:pPr lvl="1"/>
            <a:r>
              <a:rPr lang="en-US" sz="2400" dirty="0"/>
              <a:t>Session A: 18:30-20:00 (for 50% of all teams)</a:t>
            </a:r>
            <a:endParaRPr lang="en-US" sz="2400" dirty="0"/>
          </a:p>
          <a:p>
            <a:pPr lvl="1"/>
            <a:r>
              <a:rPr lang="en-US" sz="2400" dirty="0"/>
              <a:t>Session B: 20:05-21:35 (for 50% of all teams)</a:t>
            </a:r>
            <a:endParaRPr lang="en-US" sz="2400" dirty="0"/>
          </a:p>
          <a:p>
            <a:pPr lvl="1"/>
            <a:r>
              <a:rPr lang="en-US" sz="2400" dirty="0"/>
              <a:t>Every student may attend any session to chat with any team and listen to the team’s elaboration on its project.</a:t>
            </a:r>
            <a:endParaRPr lang="en-US" sz="2400" dirty="0"/>
          </a:p>
          <a:p>
            <a:pPr marL="0" indent="0">
              <a:buNone/>
            </a:pPr>
            <a:endParaRPr lang="en-US" sz="2800" dirty="0"/>
          </a:p>
          <a:p>
            <a:endParaRPr lang="en-US" sz="28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Software Engineering Tool</a:t>
            </a:r>
            <a:endParaRPr lang="en-US" dirty="0"/>
          </a:p>
        </p:txBody>
      </p:sp>
      <p:sp>
        <p:nvSpPr>
          <p:cNvPr id="3" name="Content Placeholder 2"/>
          <p:cNvSpPr>
            <a:spLocks noGrp="1"/>
          </p:cNvSpPr>
          <p:nvPr>
            <p:ph idx="1"/>
          </p:nvPr>
        </p:nvSpPr>
        <p:spPr>
          <a:xfrm>
            <a:off x="412750" y="1676400"/>
            <a:ext cx="9036050" cy="4953000"/>
          </a:xfrm>
        </p:spPr>
        <p:txBody>
          <a:bodyPr/>
          <a:lstStyle/>
          <a:p>
            <a:r>
              <a:rPr lang="en-US" sz="2400" dirty="0"/>
              <a:t>It is a tool to help software developers (programmers or project teams) to complete software development tasks.</a:t>
            </a:r>
            <a:endParaRPr lang="en-US" sz="2400" dirty="0"/>
          </a:p>
          <a:p>
            <a:pPr lvl="1"/>
            <a:r>
              <a:rPr lang="en-US" sz="2000" dirty="0"/>
              <a:t>not operating a software after software/service deployment</a:t>
            </a:r>
            <a:endParaRPr lang="en-US" sz="2000" dirty="0"/>
          </a:p>
          <a:p>
            <a:r>
              <a:rPr lang="en-US" sz="2400" dirty="0"/>
              <a:t>E.g., a scrum tool, project management tool, a code review assistance, a testing tool, a debugging tool, a code smell tool, a technical debt tool, a design framework, a requirement tracking tool, a tool to identify critical issue in app review pool, …</a:t>
            </a:r>
            <a:endParaRPr lang="en-US" sz="2400" dirty="0"/>
          </a:p>
          <a:p>
            <a:r>
              <a:rPr lang="en-US" sz="2400" dirty="0"/>
              <a:t>It can be developed using whatever programming languages you choose.</a:t>
            </a:r>
            <a:endParaRPr lang="en-US" sz="2400" dirty="0"/>
          </a:p>
          <a:p>
            <a:r>
              <a:rPr lang="en-US" sz="2400" dirty="0"/>
              <a:t>It can be developed as a standalone tool, a web service, an app, a browser extension, plugin, ….</a:t>
            </a:r>
            <a:endParaRPr lang="en-US" sz="2400"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Counterexamples of software engineering tool</a:t>
            </a:r>
            <a:endParaRPr lang="en-US" dirty="0"/>
          </a:p>
        </p:txBody>
      </p:sp>
      <p:sp>
        <p:nvSpPr>
          <p:cNvPr id="3" name="Content Placeholder 2"/>
          <p:cNvSpPr>
            <a:spLocks noGrp="1"/>
          </p:cNvSpPr>
          <p:nvPr>
            <p:ph idx="1"/>
          </p:nvPr>
        </p:nvSpPr>
        <p:spPr/>
        <p:txBody>
          <a:bodyPr/>
          <a:lstStyle/>
          <a:p>
            <a:r>
              <a:rPr lang="en-US" dirty="0"/>
              <a:t>[</a:t>
            </a:r>
            <a:r>
              <a:rPr lang="en-US" b="1" dirty="0"/>
              <a:t>Don’t</a:t>
            </a:r>
            <a:r>
              <a:rPr lang="en-US" dirty="0"/>
              <a:t> do it] Developing a web-based e-commerce system for selling and buying items </a:t>
            </a:r>
            <a:endParaRPr lang="en-US" dirty="0"/>
          </a:p>
          <a:p>
            <a:r>
              <a:rPr lang="en-US" dirty="0"/>
              <a:t>[</a:t>
            </a:r>
            <a:r>
              <a:rPr lang="en-US" b="1" dirty="0"/>
              <a:t>Don’t</a:t>
            </a:r>
            <a:r>
              <a:rPr lang="en-US" dirty="0"/>
              <a:t> do it] Developing a library loan system</a:t>
            </a:r>
            <a:endParaRPr lang="en-US" dirty="0"/>
          </a:p>
          <a:p>
            <a:r>
              <a:rPr lang="en-US" dirty="0"/>
              <a:t>[</a:t>
            </a:r>
            <a:r>
              <a:rPr lang="en-US" b="1" dirty="0"/>
              <a:t>Don’t</a:t>
            </a:r>
            <a:r>
              <a:rPr lang="en-US" dirty="0"/>
              <a:t> do it] Developing a machine learning model</a:t>
            </a:r>
            <a:endParaRPr lang="en-US" dirty="0"/>
          </a:p>
          <a:p>
            <a:r>
              <a:rPr lang="en-US" dirty="0"/>
              <a:t>[</a:t>
            </a:r>
            <a:r>
              <a:rPr lang="en-US" b="1" dirty="0"/>
              <a:t>Don’t</a:t>
            </a:r>
            <a:r>
              <a:rPr lang="en-US" dirty="0"/>
              <a:t> do it] Developing a script to train a machine learning model</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fld>
            <a:endParaRPr lang="en-US"/>
          </a:p>
        </p:txBody>
      </p:sp>
    </p:spTree>
  </p:cSld>
  <p:clrMapOvr>
    <a:masterClrMapping/>
  </p:clrMapOvr>
  <p:transition/>
</p:sld>
</file>

<file path=ppt/tags/tag1.xml><?xml version="1.0" encoding="utf-8"?>
<p:tagLst xmlns:p="http://schemas.openxmlformats.org/presentationml/2006/main">
  <p:tag name="commondata" val="eyJoZGlkIjoiNzU1ZTFkNGY0MWQwNzZmY2QxNDc3YTliYTQyMTA1YTAifQ=="/>
</p:tagLst>
</file>

<file path=ppt/theme/theme1.xml><?xml version="1.0" encoding="utf-8"?>
<a:theme xmlns:a="http://schemas.openxmlformats.org/drawingml/2006/main" name="Side Bar">
  <a:themeElements>
    <a:clrScheme name="">
      <a:dk1>
        <a:srgbClr val="000000"/>
      </a:dk1>
      <a:lt1>
        <a:srgbClr val="FFFFFF"/>
      </a:lt1>
      <a:dk2>
        <a:srgbClr val="C00000"/>
      </a:dk2>
      <a:lt2>
        <a:srgbClr val="C00000"/>
      </a:lt2>
      <a:accent1>
        <a:srgbClr val="FFEBEB"/>
      </a:accent1>
      <a:accent2>
        <a:srgbClr val="006600"/>
      </a:accent2>
      <a:accent3>
        <a:srgbClr val="FFFFFF"/>
      </a:accent3>
      <a:accent4>
        <a:srgbClr val="000000"/>
      </a:accent4>
      <a:accent5>
        <a:srgbClr val="FFF3F3"/>
      </a:accent5>
      <a:accent6>
        <a:srgbClr val="005C00"/>
      </a:accent6>
      <a:hlink>
        <a:srgbClr val="000066"/>
      </a:hlink>
      <a:folHlink>
        <a:srgbClr val="808080"/>
      </a:folHlink>
    </a:clrScheme>
    <a:fontScheme name="Side Ba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ide Bar 1">
        <a:dk1>
          <a:srgbClr val="FF9933"/>
        </a:dk1>
        <a:lt1>
          <a:srgbClr val="FFFFFF"/>
        </a:lt1>
        <a:dk2>
          <a:srgbClr val="003366"/>
        </a:dk2>
        <a:lt2>
          <a:srgbClr val="FF9933"/>
        </a:lt2>
        <a:accent1>
          <a:srgbClr val="2B557F"/>
        </a:accent1>
        <a:accent2>
          <a:srgbClr val="FF9933"/>
        </a:accent2>
        <a:accent3>
          <a:srgbClr val="AAADB8"/>
        </a:accent3>
        <a:accent4>
          <a:srgbClr val="DADADA"/>
        </a:accent4>
        <a:accent5>
          <a:srgbClr val="ACB4C0"/>
        </a:accent5>
        <a:accent6>
          <a:srgbClr val="E78A2D"/>
        </a:accent6>
        <a:hlink>
          <a:srgbClr val="005032"/>
        </a:hlink>
        <a:folHlink>
          <a:srgbClr val="A0A0A0"/>
        </a:folHlink>
      </a:clrScheme>
      <a:clrMap bg1="dk2" tx1="lt1" bg2="dk1" tx2="lt2" accent1="accent1" accent2="accent2" accent3="accent3" accent4="accent4" accent5="accent5" accent6="accent6" hlink="hlink" folHlink="folHlink"/>
    </a:extraClrScheme>
    <a:extraClrScheme>
      <a:clrScheme name="Side Bar 2">
        <a:dk1>
          <a:srgbClr val="000000"/>
        </a:dk1>
        <a:lt1>
          <a:srgbClr val="FFFFFF"/>
        </a:lt1>
        <a:dk2>
          <a:srgbClr val="E16414"/>
        </a:dk2>
        <a:lt2>
          <a:srgbClr val="E16414"/>
        </a:lt2>
        <a:accent1>
          <a:srgbClr val="FFF0EB"/>
        </a:accent1>
        <a:accent2>
          <a:srgbClr val="E16414"/>
        </a:accent2>
        <a:accent3>
          <a:srgbClr val="FFFFFF"/>
        </a:accent3>
        <a:accent4>
          <a:srgbClr val="000000"/>
        </a:accent4>
        <a:accent5>
          <a:srgbClr val="FFF6F3"/>
        </a:accent5>
        <a:accent6>
          <a:srgbClr val="CC5A11"/>
        </a:accent6>
        <a:hlink>
          <a:srgbClr val="C00000"/>
        </a:hlink>
        <a:folHlink>
          <a:srgbClr val="808080"/>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5">
        <a:dk1>
          <a:srgbClr val="000000"/>
        </a:dk1>
        <a:lt1>
          <a:srgbClr val="FFFFFF"/>
        </a:lt1>
        <a:dk2>
          <a:srgbClr val="80808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docProps/app.xml><?xml version="1.0" encoding="utf-8"?>
<Properties xmlns="http://schemas.openxmlformats.org/officeDocument/2006/extended-properties" xmlns:vt="http://schemas.openxmlformats.org/officeDocument/2006/docPropsVTypes">
  <TotalTime>0</TotalTime>
  <Words>13725</Words>
  <Application>WPS 演示</Application>
  <PresentationFormat>Custom</PresentationFormat>
  <Paragraphs>370</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Times New Roman</vt:lpstr>
      <vt:lpstr>Courier New</vt:lpstr>
      <vt:lpstr>微软雅黑</vt:lpstr>
      <vt:lpstr>Arial Unicode MS</vt:lpstr>
      <vt:lpstr>Calibri</vt:lpstr>
      <vt:lpstr>PMingLiU</vt:lpstr>
      <vt:lpstr>PMingLiU-ExtB</vt:lpstr>
      <vt:lpstr>Side Bar</vt:lpstr>
      <vt:lpstr> Course Project  in CS5351 Software Engineering</vt:lpstr>
      <vt:lpstr>Goal </vt:lpstr>
      <vt:lpstr>Project Size</vt:lpstr>
      <vt:lpstr>Project Progress</vt:lpstr>
      <vt:lpstr>Project Progress</vt:lpstr>
      <vt:lpstr>Project Mark Components</vt:lpstr>
      <vt:lpstr>Week 13</vt:lpstr>
      <vt:lpstr>Note: Software Engineering Tool</vt:lpstr>
      <vt:lpstr>Counterexamples of software engineering tool</vt:lpstr>
      <vt:lpstr>Recommendation</vt:lpstr>
      <vt:lpstr>Some Areas You May Consider (1)</vt:lpstr>
      <vt:lpstr>Some Areas You May Consider (2)</vt:lpstr>
      <vt:lpstr>Some Areas You May Consider (3)</vt:lpstr>
      <vt:lpstr>Contributions of Team Members</vt:lpstr>
      <vt:lpstr>Milestone 0</vt:lpstr>
      <vt:lpstr>Final Deliverable</vt:lpstr>
      <vt:lpstr>Team Allocations to Sessions A &amp; B MMW2450 on 4 Dec 2023</vt:lpstr>
      <vt:lpstr>Content of Final Report (1/4)</vt:lpstr>
      <vt:lpstr>Content of Final Report (2/4)</vt:lpstr>
      <vt:lpstr>Content of Final Report (3/4)</vt:lpstr>
      <vt:lpstr>Content of Final Report (4/4)</vt:lpstr>
      <vt:lpstr>Enjoy Your Project</vt:lpstr>
    </vt:vector>
  </TitlesOfParts>
  <Company>City University of Hong Kong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Dr. W.K. Chan</dc:creator>
  <cp:keywords>Software Engineering</cp:keywords>
  <cp:lastModifiedBy>Speranza</cp:lastModifiedBy>
  <cp:revision>375</cp:revision>
  <cp:lastPrinted>2014-08-25T03:37:00Z</cp:lastPrinted>
  <dcterms:created xsi:type="dcterms:W3CDTF">1999-09-08T02:17:00Z</dcterms:created>
  <dcterms:modified xsi:type="dcterms:W3CDTF">2023-11-29T05:32:54Z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D97455C63DAC46FAAF38A7B8616DD9FD_12</vt:lpwstr>
  </property>
  <property fmtid="{D5CDD505-2E9C-101B-9397-08002B2CF9AE}" pid="3" name="KSOProductBuildVer">
    <vt:lpwstr>2052-12.1.0.15712</vt:lpwstr>
  </property>
</Properties>
</file>