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65" r:id="rId2"/>
    <p:sldId id="257" r:id="rId3"/>
    <p:sldId id="258" r:id="rId4"/>
    <p:sldId id="259" r:id="rId5"/>
    <p:sldId id="260" r:id="rId6"/>
    <p:sldId id="261" r:id="rId7"/>
    <p:sldId id="262" r:id="rId8"/>
    <p:sldId id="263" r:id="rId9"/>
    <p:sldId id="264"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935312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351711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DF0976-CDE8-443B-9C8D-844DFA74D1BE}"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9413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305848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DF0976-CDE8-443B-9C8D-844DFA74D1BE}"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890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2300384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947197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3527754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440331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C60C43-5BC8-4E8A-9B30-4B246CEB7025}" type="datetimeFigureOut">
              <a:rPr lang="en-IN" smtClean="0"/>
              <a:t>20-12-2024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456343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482552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C60C43-5BC8-4E8A-9B30-4B246CEB7025}" type="datetimeFigureOut">
              <a:rPr lang="en-IN" smtClean="0"/>
              <a:t>20-12-2024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1037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C60C43-5BC8-4E8A-9B30-4B246CEB7025}" type="datetimeFigureOut">
              <a:rPr lang="en-IN" smtClean="0"/>
              <a:t>20-12-2024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2461123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C60C43-5BC8-4E8A-9B30-4B246CEB7025}" type="datetimeFigureOut">
              <a:rPr lang="en-IN" smtClean="0"/>
              <a:t>20-12-2024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3842798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3799066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E4C60C43-5BC8-4E8A-9B30-4B246CEB7025}" type="datetimeFigureOut">
              <a:rPr lang="en-IN" smtClean="0"/>
              <a:t>20-12-2024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0DF0976-CDE8-443B-9C8D-844DFA74D1BE}" type="slidenum">
              <a:rPr lang="en-IN" smtClean="0"/>
              <a:t>‹#›</a:t>
            </a:fld>
            <a:endParaRPr lang="en-IN"/>
          </a:p>
        </p:txBody>
      </p:sp>
    </p:spTree>
    <p:extLst>
      <p:ext uri="{BB962C8B-B14F-4D97-AF65-F5344CB8AC3E}">
        <p14:creationId xmlns:p14="http://schemas.microsoft.com/office/powerpoint/2010/main" val="167417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4C60C43-5BC8-4E8A-9B30-4B246CEB7025}" type="datetimeFigureOut">
              <a:rPr lang="en-IN" smtClean="0"/>
              <a:t>20-12-2024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0DF0976-CDE8-443B-9C8D-844DFA74D1BE}" type="slidenum">
              <a:rPr lang="en-IN" smtClean="0"/>
              <a:t>‹#›</a:t>
            </a:fld>
            <a:endParaRPr lang="en-IN"/>
          </a:p>
        </p:txBody>
      </p:sp>
    </p:spTree>
    <p:extLst>
      <p:ext uri="{BB962C8B-B14F-4D97-AF65-F5344CB8AC3E}">
        <p14:creationId xmlns:p14="http://schemas.microsoft.com/office/powerpoint/2010/main" val="247484198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6AC39-A307-440A-BEA2-5E6CDE15CB2B}"/>
              </a:ext>
            </a:extLst>
          </p:cNvPr>
          <p:cNvSpPr>
            <a:spLocks noGrp="1"/>
          </p:cNvSpPr>
          <p:nvPr>
            <p:ph type="title"/>
          </p:nvPr>
        </p:nvSpPr>
        <p:spPr>
          <a:xfrm>
            <a:off x="1391479" y="3591339"/>
            <a:ext cx="10656472" cy="3117040"/>
          </a:xfrm>
        </p:spPr>
        <p:txBody>
          <a:bodyPr/>
          <a:lstStyle/>
          <a:p>
            <a:r>
              <a:rPr lang="en-US" b="1" dirty="0">
                <a:effectLst>
                  <a:outerShdw blurRad="38100" dist="38100" dir="2700000" algn="tl">
                    <a:srgbClr val="000000">
                      <a:alpha val="43137"/>
                    </a:srgbClr>
                  </a:outerShdw>
                </a:effectLst>
                <a:latin typeface="+mn-lt"/>
              </a:rPr>
              <a:t>Security and Compliance Planning</a:t>
            </a:r>
            <a:endParaRPr lang="en-IN" b="1" dirty="0">
              <a:effectLst>
                <a:outerShdw blurRad="38100" dist="38100" dir="2700000" algn="tl">
                  <a:srgbClr val="000000">
                    <a:alpha val="43137"/>
                  </a:srgbClr>
                </a:outerShdw>
              </a:effectLst>
              <a:latin typeface="+mn-lt"/>
            </a:endParaRPr>
          </a:p>
        </p:txBody>
      </p:sp>
    </p:spTree>
    <p:extLst>
      <p:ext uri="{BB962C8B-B14F-4D97-AF65-F5344CB8AC3E}">
        <p14:creationId xmlns:p14="http://schemas.microsoft.com/office/powerpoint/2010/main" val="3413858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B16B61-0446-4DE4-94C5-238F84586EA9}"/>
              </a:ext>
            </a:extLst>
          </p:cNvPr>
          <p:cNvSpPr txBox="1"/>
          <p:nvPr/>
        </p:nvSpPr>
        <p:spPr>
          <a:xfrm>
            <a:off x="2683565" y="5565913"/>
            <a:ext cx="7010400" cy="584775"/>
          </a:xfrm>
          <a:prstGeom prst="rect">
            <a:avLst/>
          </a:prstGeom>
          <a:noFill/>
        </p:spPr>
        <p:txBody>
          <a:bodyPr wrap="square" rtlCol="0">
            <a:spAutoFit/>
          </a:bodyPr>
          <a:lstStyle/>
          <a:p>
            <a:pPr algn="ctr"/>
            <a:r>
              <a:rPr lang="en-US" sz="3200" b="1" dirty="0">
                <a:effectLst>
                  <a:outerShdw blurRad="38100" dist="38100" dir="2700000" algn="tl">
                    <a:srgbClr val="000000">
                      <a:alpha val="43137"/>
                    </a:srgbClr>
                  </a:outerShdw>
                </a:effectLst>
              </a:rPr>
              <a:t>THANKYOU</a:t>
            </a:r>
            <a:endParaRPr lang="en-I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46114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BDD0-4DEC-432A-A74C-6621A23F8F95}"/>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IAM</a:t>
            </a:r>
            <a:r>
              <a:rPr lang="en-US" dirty="0">
                <a:effectLst>
                  <a:outerShdw blurRad="38100" dist="38100" dir="2700000" algn="tl">
                    <a:srgbClr val="000000">
                      <a:alpha val="43137"/>
                    </a:srgbClr>
                  </a:outerShdw>
                </a:effectLst>
              </a:rPr>
              <a:t> </a:t>
            </a:r>
            <a:endParaRPr lang="en-IN" dirty="0">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2157BD3E-786A-419A-AD4B-806F72B58430}"/>
              </a:ext>
            </a:extLst>
          </p:cNvPr>
          <p:cNvSpPr>
            <a:spLocks noGrp="1"/>
          </p:cNvSpPr>
          <p:nvPr>
            <p:ph idx="1"/>
          </p:nvPr>
        </p:nvSpPr>
        <p:spPr/>
        <p:txBody>
          <a:bodyPr/>
          <a:lstStyle/>
          <a:p>
            <a:r>
              <a:rPr lang="en-US" dirty="0"/>
              <a:t>IAM stands for Identity Access Management.</a:t>
            </a:r>
          </a:p>
          <a:p>
            <a:r>
              <a:rPr lang="en-US" dirty="0"/>
              <a:t>AWS Identity and Access Management (IAM) is a service that helps you securely control access to AWS resources.</a:t>
            </a:r>
          </a:p>
          <a:p>
            <a:r>
              <a:rPr lang="en-US" dirty="0"/>
              <a:t>IAM allows you to manage users and their level of access to the </a:t>
            </a:r>
            <a:r>
              <a:rPr lang="en-US" dirty="0" err="1"/>
              <a:t>aws</a:t>
            </a:r>
            <a:r>
              <a:rPr lang="en-US" dirty="0"/>
              <a:t> console.</a:t>
            </a:r>
          </a:p>
          <a:p>
            <a:r>
              <a:rPr lang="en-US" dirty="0"/>
              <a:t>It is used to set users, permissions and roles. It allows you to grant access to the different parts of the AWS platform.</a:t>
            </a:r>
          </a:p>
          <a:p>
            <a:r>
              <a:rPr lang="en-US" dirty="0"/>
              <a:t>IAM identities can be classified as IAM users, IAM groups, IAM roles.</a:t>
            </a:r>
          </a:p>
          <a:p>
            <a:r>
              <a:rPr lang="en-US" dirty="0"/>
              <a:t>IAM is a critical service for securing your AWS environment, and understanding how to manage access effectively is vital for ensuring both security and functionality.</a:t>
            </a:r>
          </a:p>
          <a:p>
            <a:endParaRPr lang="en-IN" dirty="0"/>
          </a:p>
        </p:txBody>
      </p:sp>
    </p:spTree>
    <p:extLst>
      <p:ext uri="{BB962C8B-B14F-4D97-AF65-F5344CB8AC3E}">
        <p14:creationId xmlns:p14="http://schemas.microsoft.com/office/powerpoint/2010/main" val="979060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4C7C-D1E9-4936-A18A-CE5AE27C449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S3</a:t>
            </a:r>
            <a:endParaRPr lang="en-IN"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BE03BB1A-B0E9-45C0-AE64-BDFC78C429D7}"/>
              </a:ext>
            </a:extLst>
          </p:cNvPr>
          <p:cNvSpPr>
            <a:spLocks noGrp="1"/>
          </p:cNvSpPr>
          <p:nvPr>
            <p:ph idx="1"/>
          </p:nvPr>
        </p:nvSpPr>
        <p:spPr/>
        <p:txBody>
          <a:bodyPr/>
          <a:lstStyle/>
          <a:p>
            <a:r>
              <a:rPr lang="en-US" dirty="0"/>
              <a:t>S3 is  Simple Storage Service </a:t>
            </a:r>
          </a:p>
          <a:p>
            <a:r>
              <a:rPr lang="en-US" dirty="0"/>
              <a:t>Amazon S3 is a Simple Storage Service in AWS that stores files of different types like Photos, Audio, and Videos as Objects providing more scalability and security to.</a:t>
            </a:r>
          </a:p>
          <a:p>
            <a:r>
              <a:rPr lang="en-US" dirty="0"/>
              <a:t>It allows the users to store and retrieve any amount of data at any point in time from anywhere on the web.</a:t>
            </a:r>
          </a:p>
          <a:p>
            <a:r>
              <a:rPr lang="en-US" dirty="0"/>
              <a:t>Data, in S3, is stored in containers called </a:t>
            </a:r>
            <a:r>
              <a:rPr lang="en-US" i="1" dirty="0"/>
              <a:t>buckets</a:t>
            </a:r>
            <a:r>
              <a:rPr lang="en-US" dirty="0"/>
              <a:t>. This enables users to have more control over their data.</a:t>
            </a:r>
          </a:p>
          <a:p>
            <a:r>
              <a:rPr lang="en-US" dirty="0"/>
              <a:t>S3 is a powerful and flexible storage solution, ideal for a variety of use cases ranging from simple file storage to large-scale data lakes.</a:t>
            </a:r>
          </a:p>
          <a:p>
            <a:endParaRPr lang="en-IN" dirty="0"/>
          </a:p>
        </p:txBody>
      </p:sp>
    </p:spTree>
    <p:extLst>
      <p:ext uri="{BB962C8B-B14F-4D97-AF65-F5344CB8AC3E}">
        <p14:creationId xmlns:p14="http://schemas.microsoft.com/office/powerpoint/2010/main" val="25139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4F106-7BB2-478E-94E6-30F64A058660}"/>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latin typeface="+mn-lt"/>
              </a:rPr>
              <a:t>KMS</a:t>
            </a:r>
            <a:endParaRPr lang="en-IN" b="1" dirty="0">
              <a:effectLst>
                <a:outerShdw blurRad="38100" dist="38100" dir="2700000" algn="tl">
                  <a:srgbClr val="000000">
                    <a:alpha val="43137"/>
                  </a:srgbClr>
                </a:outerShdw>
              </a:effectLst>
              <a:latin typeface="+mn-lt"/>
            </a:endParaRPr>
          </a:p>
        </p:txBody>
      </p:sp>
      <p:sp>
        <p:nvSpPr>
          <p:cNvPr id="3" name="Content Placeholder 2">
            <a:extLst>
              <a:ext uri="{FF2B5EF4-FFF2-40B4-BE49-F238E27FC236}">
                <a16:creationId xmlns:a16="http://schemas.microsoft.com/office/drawing/2014/main" id="{A0798D94-5162-4050-81F3-5E9E92727677}"/>
              </a:ext>
            </a:extLst>
          </p:cNvPr>
          <p:cNvSpPr>
            <a:spLocks noGrp="1"/>
          </p:cNvSpPr>
          <p:nvPr>
            <p:ph idx="1"/>
          </p:nvPr>
        </p:nvSpPr>
        <p:spPr>
          <a:xfrm>
            <a:off x="2403682" y="1264555"/>
            <a:ext cx="8915400" cy="1581073"/>
          </a:xfrm>
        </p:spPr>
        <p:txBody>
          <a:bodyPr>
            <a:normAutofit lnSpcReduction="10000"/>
          </a:bodyPr>
          <a:lstStyle/>
          <a:p>
            <a:r>
              <a:rPr lang="en-US" dirty="0"/>
              <a:t>AWS KMS is a managed service that makes it easy for you to create, control, and use the encryption keys across all AWS services and in your applications. </a:t>
            </a:r>
          </a:p>
          <a:p>
            <a:r>
              <a:rPr lang="en-US" dirty="0"/>
              <a:t>It enables you to protect the data encryption process while maintaining control over the encryption keys.</a:t>
            </a:r>
          </a:p>
          <a:p>
            <a:endParaRPr lang="en-US" dirty="0"/>
          </a:p>
          <a:p>
            <a:endParaRPr lang="en-US" dirty="0"/>
          </a:p>
          <a:p>
            <a:endParaRPr lang="en-IN" dirty="0"/>
          </a:p>
        </p:txBody>
      </p:sp>
      <p:pic>
        <p:nvPicPr>
          <p:cNvPr id="4" name="Picture 3">
            <a:extLst>
              <a:ext uri="{FF2B5EF4-FFF2-40B4-BE49-F238E27FC236}">
                <a16:creationId xmlns:a16="http://schemas.microsoft.com/office/drawing/2014/main" id="{F1C1F18E-7123-4824-A4C8-FE4E896B5DC6}"/>
              </a:ext>
            </a:extLst>
          </p:cNvPr>
          <p:cNvPicPr>
            <a:picLocks noChangeAspect="1"/>
          </p:cNvPicPr>
          <p:nvPr/>
        </p:nvPicPr>
        <p:blipFill>
          <a:blip r:embed="rId2"/>
          <a:stretch>
            <a:fillRect/>
          </a:stretch>
        </p:blipFill>
        <p:spPr>
          <a:xfrm>
            <a:off x="450574" y="3068830"/>
            <a:ext cx="11606339" cy="2352874"/>
          </a:xfrm>
          <a:prstGeom prst="rect">
            <a:avLst/>
          </a:prstGeom>
        </p:spPr>
      </p:pic>
    </p:spTree>
    <p:extLst>
      <p:ext uri="{BB962C8B-B14F-4D97-AF65-F5344CB8AC3E}">
        <p14:creationId xmlns:p14="http://schemas.microsoft.com/office/powerpoint/2010/main" val="4047507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C33B1-306A-4D20-A6F6-2F72676A68DD}"/>
              </a:ext>
            </a:extLst>
          </p:cNvPr>
          <p:cNvSpPr>
            <a:spLocks noGrp="1"/>
          </p:cNvSpPr>
          <p:nvPr>
            <p:ph type="title"/>
          </p:nvPr>
        </p:nvSpPr>
        <p:spPr/>
        <p:txBody>
          <a:bodyPr/>
          <a:lstStyle/>
          <a:p>
            <a:r>
              <a:rPr lang="en-US" dirty="0">
                <a:latin typeface="+mn-lt"/>
              </a:rPr>
              <a:t>Steps</a:t>
            </a:r>
            <a:r>
              <a:rPr lang="en-US" dirty="0"/>
              <a:t>: </a:t>
            </a:r>
            <a:endParaRPr lang="en-IN" dirty="0"/>
          </a:p>
        </p:txBody>
      </p:sp>
      <p:sp>
        <p:nvSpPr>
          <p:cNvPr id="3" name="Content Placeholder 2">
            <a:extLst>
              <a:ext uri="{FF2B5EF4-FFF2-40B4-BE49-F238E27FC236}">
                <a16:creationId xmlns:a16="http://schemas.microsoft.com/office/drawing/2014/main" id="{240AC81B-1DD9-410C-B8E7-A5623D29D567}"/>
              </a:ext>
            </a:extLst>
          </p:cNvPr>
          <p:cNvSpPr>
            <a:spLocks noGrp="1"/>
          </p:cNvSpPr>
          <p:nvPr>
            <p:ph idx="1"/>
          </p:nvPr>
        </p:nvSpPr>
        <p:spPr>
          <a:xfrm>
            <a:off x="2589212" y="2133600"/>
            <a:ext cx="8915400" cy="901148"/>
          </a:xfrm>
        </p:spPr>
        <p:txBody>
          <a:bodyPr/>
          <a:lstStyle/>
          <a:p>
            <a:r>
              <a:rPr lang="en-US" dirty="0"/>
              <a:t>Firstly, created three users in IAM.</a:t>
            </a:r>
          </a:p>
          <a:p>
            <a:r>
              <a:rPr lang="en-US" dirty="0"/>
              <a:t>While creating the users give the s3 full access in the permission policies</a:t>
            </a:r>
          </a:p>
          <a:p>
            <a:endParaRPr lang="en-IN" dirty="0"/>
          </a:p>
        </p:txBody>
      </p:sp>
      <p:pic>
        <p:nvPicPr>
          <p:cNvPr id="4" name="Picture 3">
            <a:extLst>
              <a:ext uri="{FF2B5EF4-FFF2-40B4-BE49-F238E27FC236}">
                <a16:creationId xmlns:a16="http://schemas.microsoft.com/office/drawing/2014/main" id="{749CF960-91F2-4180-BCA3-A78EB5D2E345}"/>
              </a:ext>
            </a:extLst>
          </p:cNvPr>
          <p:cNvPicPr>
            <a:picLocks noChangeAspect="1"/>
          </p:cNvPicPr>
          <p:nvPr/>
        </p:nvPicPr>
        <p:blipFill>
          <a:blip r:embed="rId2"/>
          <a:stretch>
            <a:fillRect/>
          </a:stretch>
        </p:blipFill>
        <p:spPr>
          <a:xfrm>
            <a:off x="1876839" y="3261676"/>
            <a:ext cx="10134600" cy="2876550"/>
          </a:xfrm>
          <a:prstGeom prst="rect">
            <a:avLst/>
          </a:prstGeom>
        </p:spPr>
      </p:pic>
    </p:spTree>
    <p:extLst>
      <p:ext uri="{BB962C8B-B14F-4D97-AF65-F5344CB8AC3E}">
        <p14:creationId xmlns:p14="http://schemas.microsoft.com/office/powerpoint/2010/main" val="52511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45F0-B167-4A19-9F8B-1143EE93BA3F}"/>
              </a:ext>
            </a:extLst>
          </p:cNvPr>
          <p:cNvSpPr>
            <a:spLocks noGrp="1"/>
          </p:cNvSpPr>
          <p:nvPr>
            <p:ph type="title"/>
          </p:nvPr>
        </p:nvSpPr>
        <p:spPr>
          <a:xfrm>
            <a:off x="1943883" y="1294241"/>
            <a:ext cx="8911687" cy="1280890"/>
          </a:xfrm>
        </p:spPr>
        <p:txBody>
          <a:bodyPr>
            <a:normAutofit/>
          </a:bodyPr>
          <a:lstStyle/>
          <a:p>
            <a:r>
              <a:rPr lang="en-US" sz="1800" dirty="0">
                <a:latin typeface="+mn-lt"/>
              </a:rPr>
              <a:t>Then, in the KMS create keys, while creating the keys name the key and then in the key administrators choose the user to add the additional permissions for the users; also select the IAM users that can use KMS key.</a:t>
            </a:r>
            <a:endParaRPr lang="en-IN" sz="1800" dirty="0">
              <a:latin typeface="+mn-lt"/>
            </a:endParaRPr>
          </a:p>
        </p:txBody>
      </p:sp>
      <p:pic>
        <p:nvPicPr>
          <p:cNvPr id="3" name="Picture 2">
            <a:extLst>
              <a:ext uri="{FF2B5EF4-FFF2-40B4-BE49-F238E27FC236}">
                <a16:creationId xmlns:a16="http://schemas.microsoft.com/office/drawing/2014/main" id="{B9DCC081-7109-4F76-A53B-BFDFBF3B97D7}"/>
              </a:ext>
            </a:extLst>
          </p:cNvPr>
          <p:cNvPicPr>
            <a:picLocks noChangeAspect="1"/>
          </p:cNvPicPr>
          <p:nvPr/>
        </p:nvPicPr>
        <p:blipFill>
          <a:blip r:embed="rId2"/>
          <a:stretch>
            <a:fillRect/>
          </a:stretch>
        </p:blipFill>
        <p:spPr>
          <a:xfrm>
            <a:off x="607455" y="3291111"/>
            <a:ext cx="11584545" cy="2272648"/>
          </a:xfrm>
          <a:prstGeom prst="rect">
            <a:avLst/>
          </a:prstGeom>
        </p:spPr>
      </p:pic>
    </p:spTree>
    <p:extLst>
      <p:ext uri="{BB962C8B-B14F-4D97-AF65-F5344CB8AC3E}">
        <p14:creationId xmlns:p14="http://schemas.microsoft.com/office/powerpoint/2010/main" val="675339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3D619-CEF0-4A70-8CD9-98A67DABF638}"/>
              </a:ext>
            </a:extLst>
          </p:cNvPr>
          <p:cNvSpPr>
            <a:spLocks noGrp="1"/>
          </p:cNvSpPr>
          <p:nvPr>
            <p:ph type="title"/>
          </p:nvPr>
        </p:nvSpPr>
        <p:spPr/>
        <p:txBody>
          <a:bodyPr>
            <a:normAutofit/>
          </a:bodyPr>
          <a:lstStyle/>
          <a:p>
            <a:r>
              <a:rPr lang="en-US" sz="1800" dirty="0">
                <a:latin typeface="+mn-lt"/>
              </a:rPr>
              <a:t>Create s3 bucket in the root user choose as shown in the screenshot below to select the KMS key while creating the bucket. </a:t>
            </a:r>
            <a:endParaRPr lang="en-IN" sz="1800" dirty="0">
              <a:latin typeface="+mn-lt"/>
            </a:endParaRPr>
          </a:p>
        </p:txBody>
      </p:sp>
      <p:pic>
        <p:nvPicPr>
          <p:cNvPr id="3" name="Picture 2">
            <a:extLst>
              <a:ext uri="{FF2B5EF4-FFF2-40B4-BE49-F238E27FC236}">
                <a16:creationId xmlns:a16="http://schemas.microsoft.com/office/drawing/2014/main" id="{DC1D5F6D-8B65-409A-A988-A3793E3CA930}"/>
              </a:ext>
            </a:extLst>
          </p:cNvPr>
          <p:cNvPicPr>
            <a:picLocks noChangeAspect="1"/>
          </p:cNvPicPr>
          <p:nvPr/>
        </p:nvPicPr>
        <p:blipFill>
          <a:blip r:embed="rId2"/>
          <a:stretch>
            <a:fillRect/>
          </a:stretch>
        </p:blipFill>
        <p:spPr>
          <a:xfrm>
            <a:off x="2276890" y="2148509"/>
            <a:ext cx="9334500" cy="4495800"/>
          </a:xfrm>
          <a:prstGeom prst="rect">
            <a:avLst/>
          </a:prstGeom>
        </p:spPr>
      </p:pic>
      <p:sp>
        <p:nvSpPr>
          <p:cNvPr id="4" name="Rectangle 3">
            <a:extLst>
              <a:ext uri="{FF2B5EF4-FFF2-40B4-BE49-F238E27FC236}">
                <a16:creationId xmlns:a16="http://schemas.microsoft.com/office/drawing/2014/main" id="{900033FF-B93D-4A6A-8D58-3F19A596E3E6}"/>
              </a:ext>
            </a:extLst>
          </p:cNvPr>
          <p:cNvSpPr/>
          <p:nvPr/>
        </p:nvSpPr>
        <p:spPr>
          <a:xfrm>
            <a:off x="2592924" y="3326296"/>
            <a:ext cx="4921059" cy="3048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1D3243E-BF8C-4CB8-9995-EC067DC61988}"/>
              </a:ext>
            </a:extLst>
          </p:cNvPr>
          <p:cNvSpPr/>
          <p:nvPr/>
        </p:nvSpPr>
        <p:spPr>
          <a:xfrm>
            <a:off x="2592924" y="4346713"/>
            <a:ext cx="2429649" cy="21203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706690D0-685B-4EEC-AD9B-40E2D5D88B03}"/>
              </a:ext>
            </a:extLst>
          </p:cNvPr>
          <p:cNvSpPr/>
          <p:nvPr/>
        </p:nvSpPr>
        <p:spPr>
          <a:xfrm>
            <a:off x="2592924" y="5115339"/>
            <a:ext cx="6087250" cy="47707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2582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CD4CB-A6E9-4E32-9610-DCE281B94855}"/>
              </a:ext>
            </a:extLst>
          </p:cNvPr>
          <p:cNvSpPr>
            <a:spLocks noGrp="1"/>
          </p:cNvSpPr>
          <p:nvPr>
            <p:ph type="title"/>
          </p:nvPr>
        </p:nvSpPr>
        <p:spPr>
          <a:xfrm>
            <a:off x="2592924" y="624110"/>
            <a:ext cx="8911687" cy="1642012"/>
          </a:xfrm>
        </p:spPr>
        <p:txBody>
          <a:bodyPr>
            <a:normAutofit fontScale="90000"/>
          </a:bodyPr>
          <a:lstStyle/>
          <a:p>
            <a:r>
              <a:rPr lang="en-US" sz="1800" dirty="0">
                <a:latin typeface="+mn-lt"/>
              </a:rPr>
              <a:t>Sign in to any of the users among three created, after creating the KMS key and creating the buckets.</a:t>
            </a:r>
            <a:br>
              <a:rPr lang="en-US" sz="1800" dirty="0">
                <a:latin typeface="+mn-lt"/>
              </a:rPr>
            </a:br>
            <a:r>
              <a:rPr lang="en-US" sz="1800" dirty="0">
                <a:latin typeface="+mn-lt"/>
              </a:rPr>
              <a:t>Upload the object in the user to confirm.</a:t>
            </a:r>
            <a:br>
              <a:rPr lang="en-US" sz="1800" dirty="0">
                <a:latin typeface="+mn-lt"/>
              </a:rPr>
            </a:br>
            <a:r>
              <a:rPr lang="en-US" sz="1800" dirty="0">
                <a:latin typeface="+mn-lt"/>
              </a:rPr>
              <a:t>The files get uploaded in the bucket.</a:t>
            </a:r>
            <a:br>
              <a:rPr lang="en-US" sz="1800" dirty="0">
                <a:latin typeface="+mn-lt"/>
              </a:rPr>
            </a:br>
            <a:r>
              <a:rPr lang="en-US" sz="1800" dirty="0">
                <a:latin typeface="+mn-lt"/>
              </a:rPr>
              <a:t>The files are uploaded as shown in the picture below in the user named as 1; the files get uploaded in the user where the user is chosen while creating KMS.</a:t>
            </a:r>
            <a:endParaRPr lang="en-IN" sz="1800" dirty="0">
              <a:latin typeface="+mn-lt"/>
            </a:endParaRPr>
          </a:p>
        </p:txBody>
      </p:sp>
      <p:pic>
        <p:nvPicPr>
          <p:cNvPr id="3" name="Picture 2">
            <a:extLst>
              <a:ext uri="{FF2B5EF4-FFF2-40B4-BE49-F238E27FC236}">
                <a16:creationId xmlns:a16="http://schemas.microsoft.com/office/drawing/2014/main" id="{1CE0A9E6-3686-4FA2-8FFD-9519AB00A46B}"/>
              </a:ext>
            </a:extLst>
          </p:cNvPr>
          <p:cNvPicPr>
            <a:picLocks noChangeAspect="1"/>
          </p:cNvPicPr>
          <p:nvPr/>
        </p:nvPicPr>
        <p:blipFill>
          <a:blip r:embed="rId2"/>
          <a:stretch>
            <a:fillRect/>
          </a:stretch>
        </p:blipFill>
        <p:spPr>
          <a:xfrm>
            <a:off x="415460" y="2792895"/>
            <a:ext cx="11776540" cy="2911252"/>
          </a:xfrm>
          <a:prstGeom prst="rect">
            <a:avLst/>
          </a:prstGeom>
        </p:spPr>
      </p:pic>
      <p:sp>
        <p:nvSpPr>
          <p:cNvPr id="5" name="Rectangle 4">
            <a:extLst>
              <a:ext uri="{FF2B5EF4-FFF2-40B4-BE49-F238E27FC236}">
                <a16:creationId xmlns:a16="http://schemas.microsoft.com/office/drawing/2014/main" id="{DE5EAA94-FF0C-4740-8041-60F988FD1F3F}"/>
              </a:ext>
            </a:extLst>
          </p:cNvPr>
          <p:cNvSpPr/>
          <p:nvPr/>
        </p:nvSpPr>
        <p:spPr>
          <a:xfrm>
            <a:off x="10734260" y="2597426"/>
            <a:ext cx="1338470" cy="649356"/>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48657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D782-821E-4C3B-8C34-1D836BCF9324}"/>
              </a:ext>
            </a:extLst>
          </p:cNvPr>
          <p:cNvSpPr>
            <a:spLocks noGrp="1"/>
          </p:cNvSpPr>
          <p:nvPr>
            <p:ph type="title"/>
          </p:nvPr>
        </p:nvSpPr>
        <p:spPr/>
        <p:txBody>
          <a:bodyPr>
            <a:normAutofit fontScale="90000"/>
          </a:bodyPr>
          <a:lstStyle/>
          <a:p>
            <a:r>
              <a:rPr lang="en-US" sz="1800" dirty="0">
                <a:latin typeface="+mn-lt"/>
              </a:rPr>
              <a:t>The files cannot be uploaded in the other users as in the KMS while creating the key the other users are not chosen in the key administrators and key users, as kms allows to upload files in the users chosen.</a:t>
            </a:r>
            <a:br>
              <a:rPr lang="en-US" sz="1800" dirty="0">
                <a:latin typeface="+mn-lt"/>
              </a:rPr>
            </a:br>
            <a:r>
              <a:rPr lang="en-US" sz="1800" dirty="0">
                <a:latin typeface="+mn-lt"/>
              </a:rPr>
              <a:t>In the below shown picture in the </a:t>
            </a:r>
            <a:r>
              <a:rPr lang="en-US" sz="1800">
                <a:latin typeface="+mn-lt"/>
              </a:rPr>
              <a:t>user named as 2 </a:t>
            </a:r>
            <a:r>
              <a:rPr lang="en-US" sz="1800" dirty="0">
                <a:latin typeface="+mn-lt"/>
              </a:rPr>
              <a:t>the files were failed to upload, as the user is not chosen while creating KMS</a:t>
            </a:r>
            <a:endParaRPr lang="en-IN" sz="1800" dirty="0">
              <a:latin typeface="+mn-lt"/>
            </a:endParaRPr>
          </a:p>
        </p:txBody>
      </p:sp>
      <p:pic>
        <p:nvPicPr>
          <p:cNvPr id="3" name="Picture 2">
            <a:extLst>
              <a:ext uri="{FF2B5EF4-FFF2-40B4-BE49-F238E27FC236}">
                <a16:creationId xmlns:a16="http://schemas.microsoft.com/office/drawing/2014/main" id="{5BFB3C9F-571B-4914-AF72-B8220CDB7A27}"/>
              </a:ext>
            </a:extLst>
          </p:cNvPr>
          <p:cNvPicPr>
            <a:picLocks noChangeAspect="1"/>
          </p:cNvPicPr>
          <p:nvPr/>
        </p:nvPicPr>
        <p:blipFill>
          <a:blip r:embed="rId2"/>
          <a:stretch>
            <a:fillRect/>
          </a:stretch>
        </p:blipFill>
        <p:spPr>
          <a:xfrm>
            <a:off x="443555" y="2324420"/>
            <a:ext cx="11655680" cy="2628581"/>
          </a:xfrm>
          <a:prstGeom prst="rect">
            <a:avLst/>
          </a:prstGeom>
        </p:spPr>
      </p:pic>
      <p:sp>
        <p:nvSpPr>
          <p:cNvPr id="4" name="Rectangle 3">
            <a:extLst>
              <a:ext uri="{FF2B5EF4-FFF2-40B4-BE49-F238E27FC236}">
                <a16:creationId xmlns:a16="http://schemas.microsoft.com/office/drawing/2014/main" id="{E021CD5B-B690-4B4F-BFD1-DB4826CCEE81}"/>
              </a:ext>
            </a:extLst>
          </p:cNvPr>
          <p:cNvSpPr/>
          <p:nvPr/>
        </p:nvSpPr>
        <p:spPr>
          <a:xfrm>
            <a:off x="10667999" y="2122324"/>
            <a:ext cx="1431235" cy="662609"/>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05898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664</TotalTime>
  <Words>513</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Security and Compliance Planning</vt:lpstr>
      <vt:lpstr>IAM </vt:lpstr>
      <vt:lpstr>S3</vt:lpstr>
      <vt:lpstr>KMS</vt:lpstr>
      <vt:lpstr>Steps: </vt:lpstr>
      <vt:lpstr>Then, in the KMS create keys, while creating the keys name the key and then in the key administrators choose the user to add the additional permissions for the users; also select the IAM users that can use KMS key.</vt:lpstr>
      <vt:lpstr>Create s3 bucket in the root user choose as shown in the screenshot below to select the KMS key while creating the bucket. </vt:lpstr>
      <vt:lpstr>Sign in to any of the users among three created, after creating the KMS key and creating the buckets. Upload the object in the user to confirm. The files get uploaded in the bucket. The files are uploaded as shown in the picture below in the user named as 1; the files get uploaded in the user where the user is chosen while creating KMS.</vt:lpstr>
      <vt:lpstr>The files cannot be uploaded in the other users as in the KMS while creating the key the other users are not chosen in the key administrators and key users, as kms allows to upload files in the users chosen. In the below shown picture in the user named as 2 the files were failed to upload, as the user is not chosen while creating KMS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LENOVO T440P</dc:creator>
  <cp:lastModifiedBy>LENOVO T440P</cp:lastModifiedBy>
  <cp:revision>28</cp:revision>
  <dcterms:created xsi:type="dcterms:W3CDTF">2024-12-09T06:11:03Z</dcterms:created>
  <dcterms:modified xsi:type="dcterms:W3CDTF">2024-12-20T04:41:16Z</dcterms:modified>
</cp:coreProperties>
</file>