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84D06A-3F34-469E-918A-AA57819AB439}"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1481252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204479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240510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5049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457771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884D06A-3F34-469E-918A-AA57819AB439}"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869048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884D06A-3F34-469E-918A-AA57819AB439}"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724816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4D06A-3F34-469E-918A-AA57819AB439}"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645887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4D06A-3F34-469E-918A-AA57819AB439}"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160451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84D06A-3F34-469E-918A-AA57819AB439}"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258926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84D06A-3F34-469E-918A-AA57819AB439}"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378451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132296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84D06A-3F34-469E-918A-AA57819AB439}" type="datetimeFigureOut">
              <a:rPr lang="en-IN" smtClean="0"/>
              <a:t>03-02-2025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114089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84D06A-3F34-469E-918A-AA57819AB439}"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390532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4D06A-3F34-469E-918A-AA57819AB439}" type="datetimeFigureOut">
              <a:rPr lang="en-IN" smtClean="0"/>
              <a:t>03-02-2025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317976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338274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84D06A-3F34-469E-918A-AA57819AB439}"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03F70B-CA69-48B1-91E6-5D79266D7D95}" type="slidenum">
              <a:rPr lang="en-IN" smtClean="0"/>
              <a:t>‹#›</a:t>
            </a:fld>
            <a:endParaRPr lang="en-IN"/>
          </a:p>
        </p:txBody>
      </p:sp>
    </p:spTree>
    <p:extLst>
      <p:ext uri="{BB962C8B-B14F-4D97-AF65-F5344CB8AC3E}">
        <p14:creationId xmlns:p14="http://schemas.microsoft.com/office/powerpoint/2010/main" val="382602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84D06A-3F34-469E-918A-AA57819AB439}" type="datetimeFigureOut">
              <a:rPr lang="en-IN" smtClean="0"/>
              <a:t>03-02-2025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03F70B-CA69-48B1-91E6-5D79266D7D95}" type="slidenum">
              <a:rPr lang="en-IN" smtClean="0"/>
              <a:t>‹#›</a:t>
            </a:fld>
            <a:endParaRPr lang="en-IN"/>
          </a:p>
        </p:txBody>
      </p:sp>
    </p:spTree>
    <p:extLst>
      <p:ext uri="{BB962C8B-B14F-4D97-AF65-F5344CB8AC3E}">
        <p14:creationId xmlns:p14="http://schemas.microsoft.com/office/powerpoint/2010/main" val="349345372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hyperlink" Target="https://medium.com/@servifyspheresolutions/what-is-vpc-f96c7fc7ad2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dhat.com/cms/managed-files/pa-terraform-and-ansible-overview-f14774wg-201811-en.pdf"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3E87-FEA0-441B-8E95-75A81BD884C8}"/>
              </a:ext>
            </a:extLst>
          </p:cNvPr>
          <p:cNvSpPr>
            <a:spLocks noGrp="1"/>
          </p:cNvSpPr>
          <p:nvPr>
            <p:ph type="ctrTitle"/>
          </p:nvPr>
        </p:nvSpPr>
        <p:spPr/>
        <p:txBody>
          <a:bodyPr>
            <a:normAutofit fontScale="90000"/>
          </a:bodyPr>
          <a:lstStyle/>
          <a:p>
            <a:r>
              <a:rPr lang="en-US" dirty="0"/>
              <a:t>Task-2 :</a:t>
            </a:r>
            <a:r>
              <a:rPr lang="en-IN" dirty="0"/>
              <a:t>EC2 INSTANCE WITH JENKINS INSTALLATION USING TERRAFORM</a:t>
            </a:r>
          </a:p>
        </p:txBody>
      </p:sp>
      <p:sp>
        <p:nvSpPr>
          <p:cNvPr id="3" name="Subtitle 2">
            <a:extLst>
              <a:ext uri="{FF2B5EF4-FFF2-40B4-BE49-F238E27FC236}">
                <a16:creationId xmlns:a16="http://schemas.microsoft.com/office/drawing/2014/main" id="{23041998-43F1-4A0E-BF24-484AA41729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82947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A801-C85B-46BC-8C78-9C45C48410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4961B1-0DF5-48F1-AAC7-D5941C33C54D}"/>
              </a:ext>
            </a:extLst>
          </p:cNvPr>
          <p:cNvSpPr>
            <a:spLocks noGrp="1"/>
          </p:cNvSpPr>
          <p:nvPr>
            <p:ph idx="1"/>
          </p:nvPr>
        </p:nvSpPr>
        <p:spPr/>
        <p:txBody>
          <a:bodyPr/>
          <a:lstStyle/>
          <a:p>
            <a:pPr>
              <a:buFont typeface="Wingdings" panose="05000000000000000000" pitchFamily="2" charset="2"/>
              <a:buChar char="Ø"/>
            </a:pPr>
            <a:r>
              <a:rPr lang="en-IN" dirty="0"/>
              <a:t>resource "</a:t>
            </a:r>
            <a:r>
              <a:rPr lang="en-IN" dirty="0" err="1"/>
              <a:t>aws_subnet</a:t>
            </a:r>
            <a:r>
              <a:rPr lang="en-IN" dirty="0"/>
              <a:t>" "private_subnet_1" {</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a:t>
            </a:r>
            <a:r>
              <a:rPr lang="en-IN" dirty="0" err="1"/>
              <a:t>cidr_block</a:t>
            </a:r>
            <a:r>
              <a:rPr lang="en-IN" dirty="0"/>
              <a:t>              = "10.0.2.0/24"</a:t>
            </a:r>
          </a:p>
          <a:p>
            <a:pPr>
              <a:buFont typeface="Wingdings" panose="05000000000000000000" pitchFamily="2" charset="2"/>
              <a:buChar char="Ø"/>
            </a:pPr>
            <a:r>
              <a:rPr lang="en-IN" dirty="0"/>
              <a:t>  </a:t>
            </a:r>
            <a:r>
              <a:rPr lang="en-IN" dirty="0" err="1"/>
              <a:t>availability_zone</a:t>
            </a:r>
            <a:r>
              <a:rPr lang="en-IN" dirty="0"/>
              <a:t>       = “ap-south-1a"</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"Private Subnet 1"</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216745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892FA-C8C3-4CE9-9183-4D40C12265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8D83A7-2919-4108-BC29-672C85AE4529}"/>
              </a:ext>
            </a:extLst>
          </p:cNvPr>
          <p:cNvSpPr>
            <a:spLocks noGrp="1"/>
          </p:cNvSpPr>
          <p:nvPr>
            <p:ph idx="1"/>
          </p:nvPr>
        </p:nvSpPr>
        <p:spPr/>
        <p:txBody>
          <a:bodyPr/>
          <a:lstStyle/>
          <a:p>
            <a:pPr>
              <a:buFont typeface="Wingdings" panose="05000000000000000000" pitchFamily="2" charset="2"/>
              <a:buChar char="Ø"/>
            </a:pPr>
            <a:r>
              <a:rPr lang="en-IN" dirty="0"/>
              <a:t>resource "</a:t>
            </a:r>
            <a:r>
              <a:rPr lang="en-IN" dirty="0" err="1"/>
              <a:t>aws_subnet</a:t>
            </a:r>
            <a:r>
              <a:rPr lang="en-IN" dirty="0"/>
              <a:t>" "public_subnet_2" {</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a:t>
            </a:r>
            <a:r>
              <a:rPr lang="en-IN" dirty="0" err="1"/>
              <a:t>cidr_block</a:t>
            </a:r>
            <a:r>
              <a:rPr lang="en-IN" dirty="0"/>
              <a:t>              = "10.0.3.0/24"</a:t>
            </a:r>
          </a:p>
          <a:p>
            <a:pPr>
              <a:buFont typeface="Wingdings" panose="05000000000000000000" pitchFamily="2" charset="2"/>
              <a:buChar char="Ø"/>
            </a:pPr>
            <a:r>
              <a:rPr lang="en-IN" dirty="0"/>
              <a:t>  </a:t>
            </a:r>
            <a:r>
              <a:rPr lang="en-IN" dirty="0" err="1"/>
              <a:t>availability_zone</a:t>
            </a:r>
            <a:r>
              <a:rPr lang="en-IN" dirty="0"/>
              <a:t>       = “ap-south-1b"</a:t>
            </a:r>
          </a:p>
          <a:p>
            <a:pPr>
              <a:buFont typeface="Wingdings" panose="05000000000000000000" pitchFamily="2" charset="2"/>
              <a:buChar char="Ø"/>
            </a:pPr>
            <a:r>
              <a:rPr lang="en-IN" dirty="0"/>
              <a:t>  </a:t>
            </a:r>
            <a:r>
              <a:rPr lang="en-IN" dirty="0" err="1"/>
              <a:t>map_public_ip_on_launch</a:t>
            </a:r>
            <a:r>
              <a:rPr lang="en-IN" dirty="0"/>
              <a:t> = true</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"Public Subnet 2"</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2479632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2BFC-070C-482A-B7D9-42B304FF9D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D6CCA2-0929-4D58-8808-2718251DFBA5}"/>
              </a:ext>
            </a:extLst>
          </p:cNvPr>
          <p:cNvSpPr>
            <a:spLocks noGrp="1"/>
          </p:cNvSpPr>
          <p:nvPr>
            <p:ph idx="1"/>
          </p:nvPr>
        </p:nvSpPr>
        <p:spPr/>
        <p:txBody>
          <a:bodyPr/>
          <a:lstStyle/>
          <a:p>
            <a:pPr>
              <a:buFont typeface="Wingdings" panose="05000000000000000000" pitchFamily="2" charset="2"/>
              <a:buChar char="Ø"/>
            </a:pPr>
            <a:r>
              <a:rPr lang="en-IN" dirty="0"/>
              <a:t>resource "</a:t>
            </a:r>
            <a:r>
              <a:rPr lang="en-IN" dirty="0" err="1"/>
              <a:t>aws_subnet</a:t>
            </a:r>
            <a:r>
              <a:rPr lang="en-IN" dirty="0"/>
              <a:t>" "private_subnet_2" {</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a:t>
            </a:r>
            <a:r>
              <a:rPr lang="en-IN" dirty="0" err="1"/>
              <a:t>cidr_block</a:t>
            </a:r>
            <a:r>
              <a:rPr lang="en-IN" dirty="0"/>
              <a:t>              = "10.0.4.0/24"</a:t>
            </a:r>
          </a:p>
          <a:p>
            <a:pPr>
              <a:buFont typeface="Wingdings" panose="05000000000000000000" pitchFamily="2" charset="2"/>
              <a:buChar char="Ø"/>
            </a:pPr>
            <a:r>
              <a:rPr lang="en-IN" dirty="0"/>
              <a:t>  </a:t>
            </a:r>
            <a:r>
              <a:rPr lang="en-IN" dirty="0" err="1"/>
              <a:t>availability_zone</a:t>
            </a:r>
            <a:r>
              <a:rPr lang="en-IN" dirty="0"/>
              <a:t>       = “ap-south-1b"</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"Private Subnet 2"</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1006590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FC2D-C638-4E4B-8640-50AFD8736F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2031D7-A153-4CDF-8525-1E0CAABC250D}"/>
              </a:ext>
            </a:extLst>
          </p:cNvPr>
          <p:cNvSpPr>
            <a:spLocks noGrp="1"/>
          </p:cNvSpPr>
          <p:nvPr>
            <p:ph idx="1"/>
          </p:nvPr>
        </p:nvSpPr>
        <p:spPr/>
        <p:txBody>
          <a:bodyPr/>
          <a:lstStyle/>
          <a:p>
            <a:pPr>
              <a:buFont typeface="Wingdings" panose="05000000000000000000" pitchFamily="2" charset="2"/>
              <a:buChar char="Ø"/>
            </a:pPr>
            <a:r>
              <a:rPr lang="en-US" dirty="0">
                <a:effectLst/>
              </a:rPr>
              <a:t>In visual studio code app how the subnets can be created by using terraform code and give the terraform plan and apply commands the images are shown below.​</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71B3A9F-91CD-415B-9744-6FC301E98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73" y="2788205"/>
            <a:ext cx="4730993" cy="3162463"/>
          </a:xfrm>
          <a:prstGeom prst="rect">
            <a:avLst/>
          </a:prstGeom>
        </p:spPr>
      </p:pic>
      <p:pic>
        <p:nvPicPr>
          <p:cNvPr id="7" name="Picture 6">
            <a:extLst>
              <a:ext uri="{FF2B5EF4-FFF2-40B4-BE49-F238E27FC236}">
                <a16:creationId xmlns:a16="http://schemas.microsoft.com/office/drawing/2014/main" id="{C629429E-989D-4124-83B8-F8163C393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066" y="2473966"/>
            <a:ext cx="6305874" cy="1778091"/>
          </a:xfrm>
          <a:prstGeom prst="rect">
            <a:avLst/>
          </a:prstGeom>
        </p:spPr>
      </p:pic>
      <p:pic>
        <p:nvPicPr>
          <p:cNvPr id="9" name="Picture 8">
            <a:extLst>
              <a:ext uri="{FF2B5EF4-FFF2-40B4-BE49-F238E27FC236}">
                <a16:creationId xmlns:a16="http://schemas.microsoft.com/office/drawing/2014/main" id="{367D2C9F-07F3-490D-86D5-379892C481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0446" y="4759596"/>
            <a:ext cx="6843231" cy="939848"/>
          </a:xfrm>
          <a:prstGeom prst="rect">
            <a:avLst/>
          </a:prstGeom>
        </p:spPr>
      </p:pic>
    </p:spTree>
    <p:extLst>
      <p:ext uri="{BB962C8B-B14F-4D97-AF65-F5344CB8AC3E}">
        <p14:creationId xmlns:p14="http://schemas.microsoft.com/office/powerpoint/2010/main" val="159597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99A5-7694-4C16-BFF9-51D93D4C7560}"/>
              </a:ext>
            </a:extLst>
          </p:cNvPr>
          <p:cNvSpPr>
            <a:spLocks noGrp="1"/>
          </p:cNvSpPr>
          <p:nvPr>
            <p:ph type="title"/>
          </p:nvPr>
        </p:nvSpPr>
        <p:spPr>
          <a:xfrm>
            <a:off x="913795" y="609600"/>
            <a:ext cx="8446515" cy="970450"/>
          </a:xfrm>
        </p:spPr>
        <p:txBody>
          <a:bodyPr/>
          <a:lstStyle/>
          <a:p>
            <a:r>
              <a:rPr lang="en-US" dirty="0">
                <a:effectLst/>
              </a:rPr>
              <a:t>WHAT IS INTERNET GATEWAY?​</a:t>
            </a:r>
            <a:endParaRPr lang="en-IN" dirty="0"/>
          </a:p>
        </p:txBody>
      </p:sp>
      <p:sp>
        <p:nvSpPr>
          <p:cNvPr id="3" name="Content Placeholder 2">
            <a:extLst>
              <a:ext uri="{FF2B5EF4-FFF2-40B4-BE49-F238E27FC236}">
                <a16:creationId xmlns:a16="http://schemas.microsoft.com/office/drawing/2014/main" id="{31975A5F-6C8D-4F7C-B999-CDCF0CBBA737}"/>
              </a:ext>
            </a:extLst>
          </p:cNvPr>
          <p:cNvSpPr>
            <a:spLocks noGrp="1"/>
          </p:cNvSpPr>
          <p:nvPr>
            <p:ph idx="1"/>
          </p:nvPr>
        </p:nvSpPr>
        <p:spPr/>
        <p:txBody>
          <a:bodyPr/>
          <a:lstStyle/>
          <a:p>
            <a:pPr>
              <a:buFont typeface="Wingdings" panose="05000000000000000000" pitchFamily="2" charset="2"/>
              <a:buChar char="Ø"/>
            </a:pPr>
            <a:r>
              <a:rPr lang="en-US" dirty="0">
                <a:effectLst/>
              </a:rPr>
              <a:t>An Internet Gateway (IGW) is required to allow communication between your VPC and the internet. ​</a:t>
            </a:r>
          </a:p>
          <a:p>
            <a:pPr>
              <a:buFont typeface="Wingdings" panose="05000000000000000000" pitchFamily="2" charset="2"/>
              <a:buChar char="Ø"/>
            </a:pPr>
            <a:r>
              <a:rPr lang="en-US" dirty="0">
                <a:effectLst/>
              </a:rPr>
              <a:t>By attaching an IGW to your VPC, you provide external access to resources in your public subnets (e.g., Jenkins EC2 instance).</a:t>
            </a:r>
            <a:r>
              <a:rPr lang="en-IN" dirty="0">
                <a:effectLst/>
              </a:rPr>
              <a:t>​</a:t>
            </a:r>
          </a:p>
          <a:p>
            <a:pPr>
              <a:buFont typeface="Wingdings" panose="05000000000000000000" pitchFamily="2" charset="2"/>
              <a:buChar char="Ø"/>
            </a:pPr>
            <a:r>
              <a:rPr lang="en-US" dirty="0">
                <a:effectLst/>
              </a:rPr>
              <a:t>An internet gateway serves as a highly available, redundant, and horizontally scaled gateway that facilitates two-way communication between your</a:t>
            </a:r>
            <a:r>
              <a:rPr lang="en-US" u="sng" dirty="0">
                <a:effectLst/>
                <a:hlinkClick r:id="rId2"/>
              </a:rPr>
              <a:t> VPC</a:t>
            </a:r>
            <a:r>
              <a:rPr lang="en-US" dirty="0">
                <a:effectLst/>
              </a:rPr>
              <a:t> resources and the internet.</a:t>
            </a:r>
            <a:endParaRPr lang="en-IN" dirty="0"/>
          </a:p>
        </p:txBody>
      </p:sp>
    </p:spTree>
    <p:extLst>
      <p:ext uri="{BB962C8B-B14F-4D97-AF65-F5344CB8AC3E}">
        <p14:creationId xmlns:p14="http://schemas.microsoft.com/office/powerpoint/2010/main" val="237426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9D02-9DE7-4FE0-91BD-682F02AEE2B5}"/>
              </a:ext>
            </a:extLst>
          </p:cNvPr>
          <p:cNvSpPr>
            <a:spLocks noGrp="1"/>
          </p:cNvSpPr>
          <p:nvPr>
            <p:ph type="title"/>
          </p:nvPr>
        </p:nvSpPr>
        <p:spPr/>
        <p:txBody>
          <a:bodyPr>
            <a:normAutofit fontScale="90000"/>
          </a:bodyPr>
          <a:lstStyle/>
          <a:p>
            <a:r>
              <a:rPr lang="en-US" dirty="0">
                <a:effectLst/>
              </a:rPr>
              <a:t>INTERNET GATEWAY TERRAFORM CODE:​</a:t>
            </a:r>
            <a:endParaRPr lang="en-IN" dirty="0"/>
          </a:p>
        </p:txBody>
      </p:sp>
      <p:sp>
        <p:nvSpPr>
          <p:cNvPr id="3" name="Content Placeholder 2">
            <a:extLst>
              <a:ext uri="{FF2B5EF4-FFF2-40B4-BE49-F238E27FC236}">
                <a16:creationId xmlns:a16="http://schemas.microsoft.com/office/drawing/2014/main" id="{33FD8A60-01A3-4425-9DBD-CC928AF1261B}"/>
              </a:ext>
            </a:extLst>
          </p:cNvPr>
          <p:cNvSpPr>
            <a:spLocks noGrp="1"/>
          </p:cNvSpPr>
          <p:nvPr>
            <p:ph idx="1"/>
          </p:nvPr>
        </p:nvSpPr>
        <p:spPr/>
        <p:txBody>
          <a:bodyPr/>
          <a:lstStyle/>
          <a:p>
            <a:pPr>
              <a:buFont typeface="Wingdings" panose="05000000000000000000" pitchFamily="2" charset="2"/>
              <a:buChar char="Ø"/>
            </a:pPr>
            <a:r>
              <a:rPr lang="en-IN" dirty="0"/>
              <a:t>resource "</a:t>
            </a:r>
            <a:r>
              <a:rPr lang="en-IN" dirty="0" err="1"/>
              <a:t>aws_internet_gateway</a:t>
            </a:r>
            <a:r>
              <a:rPr lang="en-IN" dirty="0"/>
              <a:t>" "main" {</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"Main Internet Gateway"</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163444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31E8-4DA9-45AD-9D04-B87ABC3AEA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C8F79A-7A06-4E23-A322-87A4CB831454}"/>
              </a:ext>
            </a:extLst>
          </p:cNvPr>
          <p:cNvSpPr>
            <a:spLocks noGrp="1"/>
          </p:cNvSpPr>
          <p:nvPr>
            <p:ph idx="1"/>
          </p:nvPr>
        </p:nvSpPr>
        <p:spPr/>
        <p:txBody>
          <a:bodyPr/>
          <a:lstStyle/>
          <a:p>
            <a:pPr>
              <a:buFont typeface="Wingdings" panose="05000000000000000000" pitchFamily="2" charset="2"/>
              <a:buChar char="Ø"/>
            </a:pPr>
            <a:r>
              <a:rPr lang="en-US" dirty="0">
                <a:effectLst/>
              </a:rPr>
              <a:t>In visual studio code app how the internet gateway can be created by using terraform code and give the terraform plan and apply commands and the images are shown below.​</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317C22B5-C0BE-4103-A16B-34CCDBE88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494818"/>
            <a:ext cx="4683685" cy="2831326"/>
          </a:xfrm>
          <a:prstGeom prst="rect">
            <a:avLst/>
          </a:prstGeom>
        </p:spPr>
      </p:pic>
      <p:pic>
        <p:nvPicPr>
          <p:cNvPr id="7" name="Picture 6">
            <a:extLst>
              <a:ext uri="{FF2B5EF4-FFF2-40B4-BE49-F238E27FC236}">
                <a16:creationId xmlns:a16="http://schemas.microsoft.com/office/drawing/2014/main" id="{76281BD6-CD11-4D7D-8AB5-311B58A13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230" y="2494818"/>
            <a:ext cx="5950256" cy="1886047"/>
          </a:xfrm>
          <a:prstGeom prst="rect">
            <a:avLst/>
          </a:prstGeom>
        </p:spPr>
      </p:pic>
      <p:pic>
        <p:nvPicPr>
          <p:cNvPr id="9" name="Picture 8">
            <a:extLst>
              <a:ext uri="{FF2B5EF4-FFF2-40B4-BE49-F238E27FC236}">
                <a16:creationId xmlns:a16="http://schemas.microsoft.com/office/drawing/2014/main" id="{707ECC8F-2F1D-451F-AA74-C35EC35C4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316" y="5120999"/>
            <a:ext cx="9646146" cy="349268"/>
          </a:xfrm>
          <a:prstGeom prst="rect">
            <a:avLst/>
          </a:prstGeom>
        </p:spPr>
      </p:pic>
    </p:spTree>
    <p:extLst>
      <p:ext uri="{BB962C8B-B14F-4D97-AF65-F5344CB8AC3E}">
        <p14:creationId xmlns:p14="http://schemas.microsoft.com/office/powerpoint/2010/main" val="2398867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4908-C01A-4735-A9C0-791EC8A9EE58}"/>
              </a:ext>
            </a:extLst>
          </p:cNvPr>
          <p:cNvSpPr>
            <a:spLocks noGrp="1"/>
          </p:cNvSpPr>
          <p:nvPr>
            <p:ph type="title"/>
          </p:nvPr>
        </p:nvSpPr>
        <p:spPr/>
        <p:txBody>
          <a:bodyPr>
            <a:normAutofit fontScale="90000"/>
          </a:bodyPr>
          <a:lstStyle/>
          <a:p>
            <a:r>
              <a:rPr lang="en-US" dirty="0">
                <a:effectLst/>
              </a:rPr>
              <a:t>WHAT ARE ROUTE TABLES AND ROUTES?​</a:t>
            </a:r>
            <a:endParaRPr lang="en-IN" dirty="0"/>
          </a:p>
        </p:txBody>
      </p:sp>
      <p:sp>
        <p:nvSpPr>
          <p:cNvPr id="3" name="Content Placeholder 2">
            <a:extLst>
              <a:ext uri="{FF2B5EF4-FFF2-40B4-BE49-F238E27FC236}">
                <a16:creationId xmlns:a16="http://schemas.microsoft.com/office/drawing/2014/main" id="{0F205F7A-FEF0-4537-A18B-1295AE101517}"/>
              </a:ext>
            </a:extLst>
          </p:cNvPr>
          <p:cNvSpPr>
            <a:spLocks noGrp="1"/>
          </p:cNvSpPr>
          <p:nvPr>
            <p:ph idx="1"/>
          </p:nvPr>
        </p:nvSpPr>
        <p:spPr/>
        <p:txBody>
          <a:bodyPr/>
          <a:lstStyle/>
          <a:p>
            <a:pPr>
              <a:buFont typeface="Wingdings" panose="05000000000000000000" pitchFamily="2" charset="2"/>
              <a:buChar char="Ø"/>
            </a:pPr>
            <a:r>
              <a:rPr lang="en-US" dirty="0">
                <a:effectLst/>
              </a:rPr>
              <a:t>Each subnet in a VPC can be associated with a Route Table to define how network traffic is routed. If a subnet is meant to have access to the internet (public subnet), it should have a route directing traffic (0.0.0.0/0) to the internet gateway.​</a:t>
            </a:r>
          </a:p>
          <a:p>
            <a:pPr>
              <a:buFont typeface="Wingdings" panose="05000000000000000000" pitchFamily="2" charset="2"/>
              <a:buChar char="Ø"/>
            </a:pPr>
            <a:endParaRPr lang="en-US" dirty="0">
              <a:effectLst/>
            </a:endParaRPr>
          </a:p>
          <a:p>
            <a:pPr marL="36900" indent="0">
              <a:buNone/>
            </a:pPr>
            <a:endParaRPr lang="en-US" dirty="0">
              <a:effectLst/>
            </a:endParaRPr>
          </a:p>
          <a:p>
            <a:pPr fontAlgn="base">
              <a:buFont typeface="Wingdings" panose="05000000000000000000" pitchFamily="2" charset="2"/>
              <a:buChar char="Ø"/>
            </a:pPr>
            <a:r>
              <a:rPr lang="en-US" dirty="0">
                <a:effectLst/>
              </a:rPr>
              <a:t>Main Route Table: This table defines the default routing for your VPC. In this case, it directs all outbound traffic (0.0.0.0/0) to the Internet Gateway.​</a:t>
            </a:r>
          </a:p>
          <a:p>
            <a:pPr marL="36900" indent="0" fontAlgn="base">
              <a:buNone/>
            </a:pPr>
            <a:endParaRPr lang="en-IN" dirty="0">
              <a:effectLs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48606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D8AA-8027-46A4-8B70-A54327AB25B9}"/>
              </a:ext>
            </a:extLst>
          </p:cNvPr>
          <p:cNvSpPr>
            <a:spLocks noGrp="1"/>
          </p:cNvSpPr>
          <p:nvPr>
            <p:ph type="title"/>
          </p:nvPr>
        </p:nvSpPr>
        <p:spPr/>
        <p:txBody>
          <a:bodyPr/>
          <a:lstStyle/>
          <a:p>
            <a:r>
              <a:rPr lang="en-US" dirty="0">
                <a:effectLst/>
              </a:rPr>
              <a:t>ROUTE TABLES TERRAFORM CODE:​</a:t>
            </a:r>
            <a:endParaRPr lang="en-IN" dirty="0"/>
          </a:p>
        </p:txBody>
      </p:sp>
      <p:sp>
        <p:nvSpPr>
          <p:cNvPr id="3" name="Content Placeholder 2">
            <a:extLst>
              <a:ext uri="{FF2B5EF4-FFF2-40B4-BE49-F238E27FC236}">
                <a16:creationId xmlns:a16="http://schemas.microsoft.com/office/drawing/2014/main" id="{E353F0E7-EA71-40AC-A4A3-534026E1F9AD}"/>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resource "</a:t>
            </a:r>
            <a:r>
              <a:rPr lang="en-IN" dirty="0" err="1"/>
              <a:t>aws_route_table</a:t>
            </a:r>
            <a:r>
              <a:rPr lang="en-IN" dirty="0"/>
              <a:t>" "</a:t>
            </a:r>
            <a:r>
              <a:rPr lang="en-IN" dirty="0" err="1"/>
              <a:t>public_route_table</a:t>
            </a:r>
            <a:r>
              <a:rPr lang="en-IN" dirty="0"/>
              <a:t>" {</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a:t>
            </a:r>
          </a:p>
          <a:p>
            <a:pPr>
              <a:buFont typeface="Wingdings" panose="05000000000000000000" pitchFamily="2" charset="2"/>
              <a:buChar char="Ø"/>
            </a:pPr>
            <a:r>
              <a:rPr lang="en-IN" dirty="0"/>
              <a:t>  route {</a:t>
            </a:r>
          </a:p>
          <a:p>
            <a:pPr>
              <a:buFont typeface="Wingdings" panose="05000000000000000000" pitchFamily="2" charset="2"/>
              <a:buChar char="Ø"/>
            </a:pPr>
            <a:r>
              <a:rPr lang="en-IN" dirty="0"/>
              <a:t>    </a:t>
            </a:r>
            <a:r>
              <a:rPr lang="en-IN" dirty="0" err="1"/>
              <a:t>cidr_block</a:t>
            </a:r>
            <a:r>
              <a:rPr lang="en-IN" dirty="0"/>
              <a:t> = "0.0.0.0/0"</a:t>
            </a:r>
          </a:p>
          <a:p>
            <a:pPr>
              <a:buFont typeface="Wingdings" panose="05000000000000000000" pitchFamily="2" charset="2"/>
              <a:buChar char="Ø"/>
            </a:pPr>
            <a:r>
              <a:rPr lang="en-IN" dirty="0"/>
              <a:t>    </a:t>
            </a:r>
            <a:r>
              <a:rPr lang="en-IN" dirty="0" err="1"/>
              <a:t>gateway_id</a:t>
            </a:r>
            <a:r>
              <a:rPr lang="en-IN" dirty="0"/>
              <a:t> = aws_internet_gateway.main.id</a:t>
            </a:r>
          </a:p>
          <a:p>
            <a:pPr>
              <a:buFont typeface="Wingdings" panose="05000000000000000000" pitchFamily="2" charset="2"/>
              <a:buChar char="Ø"/>
            </a:pPr>
            <a:r>
              <a:rPr lang="en-IN" dirty="0"/>
              <a:t>  }</a:t>
            </a:r>
          </a:p>
          <a:p>
            <a:pPr>
              <a:buFont typeface="Wingdings" panose="05000000000000000000" pitchFamily="2" charset="2"/>
              <a:buChar char="Ø"/>
            </a:pPr>
            <a:r>
              <a:rPr lang="en-IN" dirty="0"/>
              <a:t> </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"Public Route Table"</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176023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84FB-7487-4E5D-9971-AB68BDDB69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47A159-C65E-4E62-9728-94A28BD17E84}"/>
              </a:ext>
            </a:extLst>
          </p:cNvPr>
          <p:cNvSpPr>
            <a:spLocks noGrp="1"/>
          </p:cNvSpPr>
          <p:nvPr>
            <p:ph idx="1"/>
          </p:nvPr>
        </p:nvSpPr>
        <p:spPr/>
        <p:txBody>
          <a:bodyPr/>
          <a:lstStyle/>
          <a:p>
            <a:pPr>
              <a:buFont typeface="Wingdings" panose="05000000000000000000" pitchFamily="2" charset="2"/>
              <a:buChar char="Ø"/>
            </a:pPr>
            <a:r>
              <a:rPr lang="en-IN" dirty="0"/>
              <a:t>resource "</a:t>
            </a:r>
            <a:r>
              <a:rPr lang="en-IN" dirty="0" err="1"/>
              <a:t>aws_route_table_association</a:t>
            </a:r>
            <a:r>
              <a:rPr lang="en-IN" dirty="0"/>
              <a:t>" "public_association_1" {</a:t>
            </a:r>
          </a:p>
          <a:p>
            <a:pPr>
              <a:buFont typeface="Wingdings" panose="05000000000000000000" pitchFamily="2" charset="2"/>
              <a:buChar char="Ø"/>
            </a:pPr>
            <a:r>
              <a:rPr lang="en-IN" dirty="0"/>
              <a:t>  </a:t>
            </a:r>
            <a:r>
              <a:rPr lang="en-IN" dirty="0" err="1"/>
              <a:t>subnet_id</a:t>
            </a:r>
            <a:r>
              <a:rPr lang="en-IN" dirty="0"/>
              <a:t>      = aws_subnet.public_subnet_1.id</a:t>
            </a:r>
          </a:p>
          <a:p>
            <a:pPr>
              <a:buFont typeface="Wingdings" panose="05000000000000000000" pitchFamily="2" charset="2"/>
              <a:buChar char="Ø"/>
            </a:pPr>
            <a:r>
              <a:rPr lang="en-IN" dirty="0"/>
              <a:t>  </a:t>
            </a:r>
            <a:r>
              <a:rPr lang="en-IN" dirty="0" err="1"/>
              <a:t>route_table_id</a:t>
            </a:r>
            <a:r>
              <a:rPr lang="en-IN" dirty="0"/>
              <a:t> = aws_route_table.public_route_table.id</a:t>
            </a:r>
          </a:p>
          <a:p>
            <a:pPr>
              <a:buFont typeface="Wingdings" panose="05000000000000000000" pitchFamily="2" charset="2"/>
              <a:buChar char="Ø"/>
            </a:pPr>
            <a:r>
              <a:rPr lang="en-IN" dirty="0"/>
              <a:t>}</a:t>
            </a:r>
          </a:p>
          <a:p>
            <a:pPr>
              <a:buFont typeface="Wingdings" panose="05000000000000000000" pitchFamily="2" charset="2"/>
              <a:buChar char="Ø"/>
            </a:pPr>
            <a:r>
              <a:rPr lang="en-IN" dirty="0"/>
              <a:t> </a:t>
            </a:r>
          </a:p>
          <a:p>
            <a:pPr>
              <a:buFont typeface="Wingdings" panose="05000000000000000000" pitchFamily="2" charset="2"/>
              <a:buChar char="Ø"/>
            </a:pPr>
            <a:r>
              <a:rPr lang="en-IN" dirty="0"/>
              <a:t>resource "</a:t>
            </a:r>
            <a:r>
              <a:rPr lang="en-IN" dirty="0" err="1"/>
              <a:t>aws_route_table_association</a:t>
            </a:r>
            <a:r>
              <a:rPr lang="en-IN" dirty="0"/>
              <a:t>" "public_association_2" {</a:t>
            </a:r>
          </a:p>
          <a:p>
            <a:pPr>
              <a:buFont typeface="Wingdings" panose="05000000000000000000" pitchFamily="2" charset="2"/>
              <a:buChar char="Ø"/>
            </a:pPr>
            <a:r>
              <a:rPr lang="en-IN" dirty="0"/>
              <a:t>  </a:t>
            </a:r>
            <a:r>
              <a:rPr lang="en-IN" dirty="0" err="1"/>
              <a:t>subnet_id</a:t>
            </a:r>
            <a:r>
              <a:rPr lang="en-IN" dirty="0"/>
              <a:t>      = aws_subnet.public_subnet_2.id</a:t>
            </a:r>
          </a:p>
          <a:p>
            <a:pPr>
              <a:buFont typeface="Wingdings" panose="05000000000000000000" pitchFamily="2" charset="2"/>
              <a:buChar char="Ø"/>
            </a:pPr>
            <a:r>
              <a:rPr lang="en-IN" dirty="0"/>
              <a:t>  </a:t>
            </a:r>
            <a:r>
              <a:rPr lang="en-IN" dirty="0" err="1"/>
              <a:t>route_table_id</a:t>
            </a:r>
            <a:r>
              <a:rPr lang="en-IN" dirty="0"/>
              <a:t> = aws_route_table.public_route_table.id</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188979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4EF8-F87C-4121-820D-5B21756FD61B}"/>
              </a:ext>
            </a:extLst>
          </p:cNvPr>
          <p:cNvSpPr>
            <a:spLocks noGrp="1"/>
          </p:cNvSpPr>
          <p:nvPr>
            <p:ph type="title"/>
          </p:nvPr>
        </p:nvSpPr>
        <p:spPr/>
        <p:txBody>
          <a:bodyPr/>
          <a:lstStyle/>
          <a:p>
            <a:r>
              <a:rPr lang="en-US" dirty="0"/>
              <a:t>Jenkins</a:t>
            </a:r>
            <a:endParaRPr lang="en-IN" dirty="0"/>
          </a:p>
        </p:txBody>
      </p:sp>
      <p:sp>
        <p:nvSpPr>
          <p:cNvPr id="3" name="Content Placeholder 2">
            <a:extLst>
              <a:ext uri="{FF2B5EF4-FFF2-40B4-BE49-F238E27FC236}">
                <a16:creationId xmlns:a16="http://schemas.microsoft.com/office/drawing/2014/main" id="{6079905C-460C-4CF3-A650-1F93FB19E189}"/>
              </a:ext>
            </a:extLst>
          </p:cNvPr>
          <p:cNvSpPr>
            <a:spLocks noGrp="1"/>
          </p:cNvSpPr>
          <p:nvPr>
            <p:ph idx="1"/>
          </p:nvPr>
        </p:nvSpPr>
        <p:spPr/>
        <p:txBody>
          <a:bodyPr/>
          <a:lstStyle/>
          <a:p>
            <a:pPr>
              <a:buFont typeface="Wingdings" panose="05000000000000000000" pitchFamily="2" charset="2"/>
              <a:buChar char="Ø"/>
            </a:pPr>
            <a:r>
              <a:rPr lang="en-US" dirty="0">
                <a:effectLst/>
              </a:rPr>
              <a:t>Jenkins is used to build and test your product continuously, so developers can continuously integrate changes into the build. </a:t>
            </a:r>
          </a:p>
          <a:p>
            <a:pPr>
              <a:buFont typeface="Wingdings" panose="05000000000000000000" pitchFamily="2" charset="2"/>
              <a:buChar char="Ø"/>
            </a:pPr>
            <a:r>
              <a:rPr lang="en-US" dirty="0">
                <a:effectLst/>
              </a:rPr>
              <a:t>Jenkins is the most popular open source CI/CD tool on the market today and is used in support of DevOps, alongside other cloud native tools.</a:t>
            </a:r>
          </a:p>
          <a:p>
            <a:r>
              <a:rPr lang="en-US" b="1" dirty="0">
                <a:effectLst/>
              </a:rPr>
              <a:t>Continuous integration (CI):</a:t>
            </a:r>
          </a:p>
          <a:p>
            <a:pPr>
              <a:buFont typeface="Wingdings" panose="05000000000000000000" pitchFamily="2" charset="2"/>
              <a:buChar char="Ø"/>
            </a:pPr>
            <a:r>
              <a:rPr lang="en-US" dirty="0">
                <a:effectLst/>
              </a:rPr>
              <a:t>Developers frequently merge code changes into a shared repository. Automated tests are run to ensure the code is reliable. </a:t>
            </a:r>
          </a:p>
          <a:p>
            <a:r>
              <a:rPr lang="en-US" b="1" dirty="0">
                <a:effectLst/>
              </a:rPr>
              <a:t>Continuous delivery (CD)</a:t>
            </a:r>
            <a:endParaRPr lang="en-US" dirty="0">
              <a:effectLst/>
            </a:endParaRPr>
          </a:p>
          <a:p>
            <a:pPr>
              <a:buFont typeface="Wingdings" panose="05000000000000000000" pitchFamily="2" charset="2"/>
              <a:buChar char="Ø"/>
            </a:pPr>
            <a:r>
              <a:rPr lang="en-US" dirty="0">
                <a:effectLst/>
              </a:rPr>
              <a:t>Developers automatically deploy code changes into a testing or staging environment. This ensures that the code has passed testing and is ready for deployment.</a:t>
            </a:r>
          </a:p>
          <a:p>
            <a:pPr>
              <a:buFont typeface="Wingdings" panose="05000000000000000000" pitchFamily="2" charset="2"/>
              <a:buChar char="Ø"/>
            </a:pPr>
            <a:endParaRPr lang="en-US" dirty="0">
              <a:effectLst/>
            </a:endParaRPr>
          </a:p>
          <a:p>
            <a:pPr marL="36900" indent="0">
              <a:buNone/>
            </a:pPr>
            <a:endParaRPr lang="en-US" dirty="0">
              <a:effectLst/>
            </a:endParaRPr>
          </a:p>
          <a:p>
            <a:pPr marL="36900" indent="0">
              <a:buNone/>
            </a:pPr>
            <a:endParaRPr lang="en-US" dirty="0">
              <a:effectLs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09641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6BCD-B3E1-448E-A14C-288C9B6185B4}"/>
              </a:ext>
            </a:extLst>
          </p:cNvPr>
          <p:cNvSpPr>
            <a:spLocks noGrp="1"/>
          </p:cNvSpPr>
          <p:nvPr>
            <p:ph type="title"/>
          </p:nvPr>
        </p:nvSpPr>
        <p:spPr>
          <a:xfrm>
            <a:off x="169683" y="609600"/>
            <a:ext cx="10501460" cy="970450"/>
          </a:xfrm>
        </p:spPr>
        <p:txBody>
          <a:bodyPr>
            <a:noAutofit/>
          </a:bodyPr>
          <a:lstStyle/>
          <a:p>
            <a:r>
              <a:rPr lang="en-US" sz="2000" dirty="0">
                <a:effectLst/>
              </a:rPr>
              <a:t>In visual studio code app how the route tables and routes can be created by using terraform code and give the terraform plan and apply commands the images are shown below.​</a:t>
            </a:r>
            <a:br>
              <a:rPr lang="en-US" sz="2000" dirty="0">
                <a:effectLst/>
              </a:rPr>
            </a:br>
            <a:endParaRPr lang="en-IN" sz="2000" dirty="0"/>
          </a:p>
        </p:txBody>
      </p:sp>
      <p:pic>
        <p:nvPicPr>
          <p:cNvPr id="5" name="Content Placeholder 4">
            <a:extLst>
              <a:ext uri="{FF2B5EF4-FFF2-40B4-BE49-F238E27FC236}">
                <a16:creationId xmlns:a16="http://schemas.microsoft.com/office/drawing/2014/main" id="{7D8FFF25-819B-442B-BA4F-E879EE4218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090" y="1801880"/>
            <a:ext cx="5664491" cy="2825895"/>
          </a:xfrm>
        </p:spPr>
      </p:pic>
      <p:pic>
        <p:nvPicPr>
          <p:cNvPr id="7" name="Picture 6">
            <a:extLst>
              <a:ext uri="{FF2B5EF4-FFF2-40B4-BE49-F238E27FC236}">
                <a16:creationId xmlns:a16="http://schemas.microsoft.com/office/drawing/2014/main" id="{F87F4348-5E89-445F-BD79-93A166DFF3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900" y="2074565"/>
            <a:ext cx="6099141" cy="1054154"/>
          </a:xfrm>
          <a:prstGeom prst="rect">
            <a:avLst/>
          </a:prstGeom>
        </p:spPr>
      </p:pic>
      <p:pic>
        <p:nvPicPr>
          <p:cNvPr id="9" name="Picture 8">
            <a:extLst>
              <a:ext uri="{FF2B5EF4-FFF2-40B4-BE49-F238E27FC236}">
                <a16:creationId xmlns:a16="http://schemas.microsoft.com/office/drawing/2014/main" id="{FD7598AF-23F7-475C-90BF-E84A2FC5E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311" y="4849605"/>
            <a:ext cx="9430235" cy="749339"/>
          </a:xfrm>
          <a:prstGeom prst="rect">
            <a:avLst/>
          </a:prstGeom>
        </p:spPr>
      </p:pic>
    </p:spTree>
    <p:extLst>
      <p:ext uri="{BB962C8B-B14F-4D97-AF65-F5344CB8AC3E}">
        <p14:creationId xmlns:p14="http://schemas.microsoft.com/office/powerpoint/2010/main" val="1302232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57C5-4F88-433D-8467-8F5AFB967D6A}"/>
              </a:ext>
            </a:extLst>
          </p:cNvPr>
          <p:cNvSpPr>
            <a:spLocks noGrp="1"/>
          </p:cNvSpPr>
          <p:nvPr>
            <p:ph type="title"/>
          </p:nvPr>
        </p:nvSpPr>
        <p:spPr>
          <a:xfrm>
            <a:off x="913795" y="609600"/>
            <a:ext cx="8560143" cy="970450"/>
          </a:xfrm>
        </p:spPr>
        <p:txBody>
          <a:bodyPr/>
          <a:lstStyle/>
          <a:p>
            <a:r>
              <a:rPr lang="en-US" dirty="0">
                <a:effectLst/>
              </a:rPr>
              <a:t>WHAT ARE SECURITY GROUPS?​</a:t>
            </a:r>
            <a:endParaRPr lang="en-IN" dirty="0"/>
          </a:p>
        </p:txBody>
      </p:sp>
      <p:sp>
        <p:nvSpPr>
          <p:cNvPr id="3" name="Content Placeholder 2">
            <a:extLst>
              <a:ext uri="{FF2B5EF4-FFF2-40B4-BE49-F238E27FC236}">
                <a16:creationId xmlns:a16="http://schemas.microsoft.com/office/drawing/2014/main" id="{7BD04A08-8A1D-4D31-AE97-001CB918D1B2}"/>
              </a:ext>
            </a:extLst>
          </p:cNvPr>
          <p:cNvSpPr>
            <a:spLocks noGrp="1"/>
          </p:cNvSpPr>
          <p:nvPr>
            <p:ph idx="1"/>
          </p:nvPr>
        </p:nvSpPr>
        <p:spPr/>
        <p:txBody>
          <a:bodyPr/>
          <a:lstStyle/>
          <a:p>
            <a:pPr>
              <a:buFont typeface="Wingdings" panose="05000000000000000000" pitchFamily="2" charset="2"/>
              <a:buChar char="Ø"/>
            </a:pPr>
            <a:r>
              <a:rPr lang="en-US" dirty="0">
                <a:effectLst/>
              </a:rPr>
              <a:t>A Security Group in AWS functions as a virtual firewall that controls inbound and outbound traffic to resources (like EC2 instances and RDS databases). It works at the instance level and is stateful (meaning responses to allowed inbound traffic are automatically allowed, regardless of outbound rules).</a:t>
            </a:r>
          </a:p>
          <a:p>
            <a:pPr fontAlgn="base">
              <a:buFont typeface="Wingdings" panose="05000000000000000000" pitchFamily="2" charset="2"/>
              <a:buChar char="Ø"/>
            </a:pPr>
            <a:r>
              <a:rPr lang="en-US" dirty="0">
                <a:effectLst/>
              </a:rPr>
              <a:t>We have defined a security group (</a:t>
            </a:r>
            <a:r>
              <a:rPr lang="en-US" dirty="0" err="1">
                <a:effectLst/>
              </a:rPr>
              <a:t>jenkins_sg</a:t>
            </a:r>
            <a:r>
              <a:rPr lang="en-US" dirty="0">
                <a:effectLst/>
              </a:rPr>
              <a:t>) with the following inbound rules:​</a:t>
            </a:r>
          </a:p>
          <a:p>
            <a:pPr fontAlgn="base">
              <a:buFont typeface="Wingdings" panose="05000000000000000000" pitchFamily="2" charset="2"/>
              <a:buChar char="Ø"/>
            </a:pPr>
            <a:r>
              <a:rPr lang="en-US" dirty="0">
                <a:effectLst/>
              </a:rPr>
              <a:t>SSH Access (Port 22): Allows SSH access from anywhere (0.0.0.0/0), which is typically used for managing EC2 instances.​</a:t>
            </a:r>
          </a:p>
          <a:p>
            <a:pPr fontAlgn="base">
              <a:buFont typeface="Wingdings" panose="05000000000000000000" pitchFamily="2" charset="2"/>
              <a:buChar char="Ø"/>
            </a:pPr>
            <a:r>
              <a:rPr lang="en-IN" dirty="0">
                <a:effectLst/>
              </a:rPr>
              <a:t>Jenkins Web UI (Port 8080): Allows HTTP traffic for Jenkins on port 8080 from anywhere.</a:t>
            </a:r>
            <a:r>
              <a:rPr lang="en-US" dirty="0">
                <a:effectLst/>
              </a:rPr>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95255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D05EF-357F-4FF1-BF47-903697E31787}"/>
              </a:ext>
            </a:extLst>
          </p:cNvPr>
          <p:cNvSpPr>
            <a:spLocks noGrp="1"/>
          </p:cNvSpPr>
          <p:nvPr>
            <p:ph type="title"/>
          </p:nvPr>
        </p:nvSpPr>
        <p:spPr/>
        <p:txBody>
          <a:bodyPr/>
          <a:lstStyle/>
          <a:p>
            <a:r>
              <a:rPr lang="en-US" dirty="0">
                <a:effectLst/>
              </a:rPr>
              <a:t>SECURITY GROUP TERRAFORM CODE:​</a:t>
            </a:r>
            <a:endParaRPr lang="en-IN" dirty="0"/>
          </a:p>
        </p:txBody>
      </p:sp>
      <p:sp>
        <p:nvSpPr>
          <p:cNvPr id="3" name="Content Placeholder 2">
            <a:extLst>
              <a:ext uri="{FF2B5EF4-FFF2-40B4-BE49-F238E27FC236}">
                <a16:creationId xmlns:a16="http://schemas.microsoft.com/office/drawing/2014/main" id="{91214921-43CF-40DB-8FFE-E47382F1DB65}"/>
              </a:ext>
            </a:extLst>
          </p:cNvPr>
          <p:cNvSpPr>
            <a:spLocks noGrp="1"/>
          </p:cNvSpPr>
          <p:nvPr>
            <p:ph idx="1"/>
          </p:nvPr>
        </p:nvSpPr>
        <p:spPr/>
        <p:txBody>
          <a:bodyPr>
            <a:normAutofit fontScale="85000" lnSpcReduction="20000"/>
          </a:bodyPr>
          <a:lstStyle/>
          <a:p>
            <a:pPr>
              <a:buFont typeface="Wingdings" panose="05000000000000000000" pitchFamily="2" charset="2"/>
              <a:buChar char="Ø"/>
            </a:pPr>
            <a:r>
              <a:rPr lang="en-IN" dirty="0"/>
              <a:t>resource "</a:t>
            </a:r>
            <a:r>
              <a:rPr lang="en-IN" dirty="0" err="1"/>
              <a:t>aws_security_group</a:t>
            </a:r>
            <a:r>
              <a:rPr lang="en-IN" dirty="0"/>
              <a:t>" "</a:t>
            </a:r>
            <a:r>
              <a:rPr lang="en-IN" dirty="0" err="1"/>
              <a:t>jenkins_sg</a:t>
            </a:r>
            <a:r>
              <a:rPr lang="en-IN" dirty="0"/>
              <a:t>" {</a:t>
            </a:r>
          </a:p>
          <a:p>
            <a:pPr>
              <a:buFont typeface="Wingdings" panose="05000000000000000000" pitchFamily="2" charset="2"/>
              <a:buChar char="Ø"/>
            </a:pPr>
            <a:r>
              <a:rPr lang="en-IN" dirty="0"/>
              <a:t>  name        = "</a:t>
            </a:r>
            <a:r>
              <a:rPr lang="en-IN" dirty="0" err="1"/>
              <a:t>jenkins</a:t>
            </a:r>
            <a:r>
              <a:rPr lang="en-IN" dirty="0"/>
              <a:t>-sg"</a:t>
            </a:r>
          </a:p>
          <a:p>
            <a:pPr>
              <a:buFont typeface="Wingdings" panose="05000000000000000000" pitchFamily="2" charset="2"/>
              <a:buChar char="Ø"/>
            </a:pPr>
            <a:r>
              <a:rPr lang="en-IN" dirty="0"/>
              <a:t>  description = "Allow access to Jenkins"</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a:t>
            </a:r>
          </a:p>
          <a:p>
            <a:pPr>
              <a:buFont typeface="Wingdings" panose="05000000000000000000" pitchFamily="2" charset="2"/>
              <a:buChar char="Ø"/>
            </a:pPr>
            <a:r>
              <a:rPr lang="en-IN" dirty="0"/>
              <a:t>  ingress {</a:t>
            </a:r>
          </a:p>
          <a:p>
            <a:pPr>
              <a:buFont typeface="Wingdings" panose="05000000000000000000" pitchFamily="2" charset="2"/>
              <a:buChar char="Ø"/>
            </a:pPr>
            <a:r>
              <a:rPr lang="en-IN" dirty="0"/>
              <a:t>    description = "SSH"</a:t>
            </a:r>
          </a:p>
          <a:p>
            <a:pPr>
              <a:buFont typeface="Wingdings" panose="05000000000000000000" pitchFamily="2" charset="2"/>
              <a:buChar char="Ø"/>
            </a:pPr>
            <a:r>
              <a:rPr lang="en-IN" dirty="0"/>
              <a:t>    </a:t>
            </a:r>
            <a:r>
              <a:rPr lang="en-IN" dirty="0" err="1"/>
              <a:t>from_port</a:t>
            </a:r>
            <a:r>
              <a:rPr lang="en-IN" dirty="0"/>
              <a:t>   = 22</a:t>
            </a:r>
          </a:p>
          <a:p>
            <a:pPr>
              <a:buFont typeface="Wingdings" panose="05000000000000000000" pitchFamily="2" charset="2"/>
              <a:buChar char="Ø"/>
            </a:pPr>
            <a:r>
              <a:rPr lang="en-IN" dirty="0"/>
              <a:t>    </a:t>
            </a:r>
            <a:r>
              <a:rPr lang="en-IN" dirty="0" err="1"/>
              <a:t>to_port</a:t>
            </a:r>
            <a:r>
              <a:rPr lang="en-IN" dirty="0"/>
              <a:t>     = 22</a:t>
            </a:r>
          </a:p>
          <a:p>
            <a:pPr>
              <a:buFont typeface="Wingdings" panose="05000000000000000000" pitchFamily="2" charset="2"/>
              <a:buChar char="Ø"/>
            </a:pPr>
            <a:r>
              <a:rPr lang="en-IN" dirty="0"/>
              <a:t>    protocol    = "</a:t>
            </a:r>
            <a:r>
              <a:rPr lang="en-IN" dirty="0" err="1"/>
              <a:t>tcp</a:t>
            </a:r>
            <a:r>
              <a:rPr lang="en-IN" dirty="0"/>
              <a:t>"</a:t>
            </a:r>
          </a:p>
          <a:p>
            <a:pPr>
              <a:buFont typeface="Wingdings" panose="05000000000000000000" pitchFamily="2" charset="2"/>
              <a:buChar char="Ø"/>
            </a:pPr>
            <a:r>
              <a:rPr lang="en-IN" dirty="0"/>
              <a:t>    </a:t>
            </a:r>
            <a:r>
              <a:rPr lang="en-IN" dirty="0" err="1"/>
              <a:t>cidr_blocks</a:t>
            </a:r>
            <a:r>
              <a:rPr lang="en-IN" dirty="0"/>
              <a:t> = ["0.0.0.0/0"]</a:t>
            </a:r>
          </a:p>
          <a:p>
            <a:pPr>
              <a:buFont typeface="Wingdings" panose="05000000000000000000" pitchFamily="2" charset="2"/>
              <a:buChar char="Ø"/>
            </a:pPr>
            <a:r>
              <a:rPr lang="en-IN" dirty="0"/>
              <a:t>  }</a:t>
            </a:r>
          </a:p>
        </p:txBody>
      </p:sp>
    </p:spTree>
    <p:extLst>
      <p:ext uri="{BB962C8B-B14F-4D97-AF65-F5344CB8AC3E}">
        <p14:creationId xmlns:p14="http://schemas.microsoft.com/office/powerpoint/2010/main" val="41120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F6FB-E6C1-45C1-B97E-62FB18661A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80773F-387B-489C-B3C2-061E4BB4FB01}"/>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dirty="0"/>
              <a:t>ingress {</a:t>
            </a:r>
          </a:p>
          <a:p>
            <a:pPr>
              <a:buFont typeface="Wingdings" panose="05000000000000000000" pitchFamily="2" charset="2"/>
              <a:buChar char="Ø"/>
            </a:pPr>
            <a:r>
              <a:rPr lang="en-IN" dirty="0"/>
              <a:t>    </a:t>
            </a:r>
            <a:r>
              <a:rPr lang="en-IN" dirty="0" err="1"/>
              <a:t>from_port</a:t>
            </a:r>
            <a:r>
              <a:rPr lang="en-IN" dirty="0"/>
              <a:t>   = 8080</a:t>
            </a:r>
          </a:p>
          <a:p>
            <a:pPr>
              <a:buFont typeface="Wingdings" panose="05000000000000000000" pitchFamily="2" charset="2"/>
              <a:buChar char="Ø"/>
            </a:pPr>
            <a:r>
              <a:rPr lang="en-IN" dirty="0"/>
              <a:t>    </a:t>
            </a:r>
            <a:r>
              <a:rPr lang="en-IN" dirty="0" err="1"/>
              <a:t>to_port</a:t>
            </a:r>
            <a:r>
              <a:rPr lang="en-IN" dirty="0"/>
              <a:t>     = 8080</a:t>
            </a:r>
          </a:p>
          <a:p>
            <a:pPr>
              <a:buFont typeface="Wingdings" panose="05000000000000000000" pitchFamily="2" charset="2"/>
              <a:buChar char="Ø"/>
            </a:pPr>
            <a:r>
              <a:rPr lang="en-IN" dirty="0"/>
              <a:t>    protocol    = "</a:t>
            </a:r>
            <a:r>
              <a:rPr lang="en-IN" dirty="0" err="1"/>
              <a:t>tcp</a:t>
            </a:r>
            <a:r>
              <a:rPr lang="en-IN" dirty="0"/>
              <a:t>"</a:t>
            </a:r>
          </a:p>
          <a:p>
            <a:pPr>
              <a:buFont typeface="Wingdings" panose="05000000000000000000" pitchFamily="2" charset="2"/>
              <a:buChar char="Ø"/>
            </a:pPr>
            <a:r>
              <a:rPr lang="en-IN" dirty="0"/>
              <a:t>    </a:t>
            </a:r>
            <a:r>
              <a:rPr lang="en-IN" dirty="0" err="1"/>
              <a:t>cidr_blocks</a:t>
            </a:r>
            <a:r>
              <a:rPr lang="en-IN" dirty="0"/>
              <a:t> = ["0.0.0.0/0"]</a:t>
            </a:r>
          </a:p>
          <a:p>
            <a:pPr>
              <a:buFont typeface="Wingdings" panose="05000000000000000000" pitchFamily="2" charset="2"/>
              <a:buChar char="Ø"/>
            </a:pPr>
            <a:r>
              <a:rPr lang="en-IN" dirty="0"/>
              <a:t>  }</a:t>
            </a:r>
          </a:p>
          <a:p>
            <a:pPr>
              <a:buFont typeface="Wingdings" panose="05000000000000000000" pitchFamily="2" charset="2"/>
              <a:buChar char="Ø"/>
            </a:pPr>
            <a:r>
              <a:rPr lang="en-IN" dirty="0"/>
              <a:t> </a:t>
            </a:r>
          </a:p>
          <a:p>
            <a:pPr>
              <a:buFont typeface="Wingdings" panose="05000000000000000000" pitchFamily="2" charset="2"/>
              <a:buChar char="Ø"/>
            </a:pPr>
            <a:r>
              <a:rPr lang="en-IN" dirty="0"/>
              <a:t>  egress {</a:t>
            </a:r>
          </a:p>
          <a:p>
            <a:pPr>
              <a:buFont typeface="Wingdings" panose="05000000000000000000" pitchFamily="2" charset="2"/>
              <a:buChar char="Ø"/>
            </a:pPr>
            <a:r>
              <a:rPr lang="en-IN" dirty="0"/>
              <a:t>    </a:t>
            </a:r>
            <a:r>
              <a:rPr lang="en-IN" dirty="0" err="1"/>
              <a:t>from_port</a:t>
            </a:r>
            <a:r>
              <a:rPr lang="en-IN" dirty="0"/>
              <a:t>   = 0</a:t>
            </a:r>
          </a:p>
          <a:p>
            <a:pPr>
              <a:buFont typeface="Wingdings" panose="05000000000000000000" pitchFamily="2" charset="2"/>
              <a:buChar char="Ø"/>
            </a:pPr>
            <a:r>
              <a:rPr lang="en-IN" dirty="0"/>
              <a:t>    </a:t>
            </a:r>
            <a:r>
              <a:rPr lang="en-IN" dirty="0" err="1"/>
              <a:t>to_port</a:t>
            </a:r>
            <a:r>
              <a:rPr lang="en-IN" dirty="0"/>
              <a:t>     = 0</a:t>
            </a:r>
          </a:p>
          <a:p>
            <a:pPr>
              <a:buFont typeface="Wingdings" panose="05000000000000000000" pitchFamily="2" charset="2"/>
              <a:buChar char="Ø"/>
            </a:pPr>
            <a:r>
              <a:rPr lang="en-IN" dirty="0"/>
              <a:t>    protocol    = "-1"</a:t>
            </a:r>
          </a:p>
          <a:p>
            <a:pPr>
              <a:buFont typeface="Wingdings" panose="05000000000000000000" pitchFamily="2" charset="2"/>
              <a:buChar char="Ø"/>
            </a:pPr>
            <a:r>
              <a:rPr lang="en-IN" dirty="0"/>
              <a:t>    </a:t>
            </a:r>
            <a:r>
              <a:rPr lang="en-IN" dirty="0" err="1"/>
              <a:t>cidr_blocks</a:t>
            </a:r>
            <a:r>
              <a:rPr lang="en-IN" dirty="0"/>
              <a:t> = ["0.0.0.0/0"]</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1809122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12E7-F58F-4B31-AC2E-E693E201DB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CE00B9-D47D-42F2-A6AB-3CDC9C7B6A72}"/>
              </a:ext>
            </a:extLst>
          </p:cNvPr>
          <p:cNvSpPr>
            <a:spLocks noGrp="1"/>
          </p:cNvSpPr>
          <p:nvPr>
            <p:ph idx="1"/>
          </p:nvPr>
        </p:nvSpPr>
        <p:spPr/>
        <p:txBody>
          <a:bodyPr/>
          <a:lstStyle/>
          <a:p>
            <a:pPr>
              <a:buFont typeface="Wingdings" panose="05000000000000000000" pitchFamily="2" charset="2"/>
              <a:buChar char="Ø"/>
            </a:pPr>
            <a:r>
              <a:rPr lang="en-US" dirty="0">
                <a:effectLst/>
              </a:rPr>
              <a:t>In visual studio code app how the security groups can be created by using terraform code and give the terraform plan and apply commands the images are shown below.​</a:t>
            </a:r>
          </a:p>
          <a:p>
            <a:pPr>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576FA9E4-33B0-4A8E-B175-B082EFECE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77" y="2468440"/>
            <a:ext cx="5092962" cy="2844946"/>
          </a:xfrm>
          <a:prstGeom prst="rect">
            <a:avLst/>
          </a:prstGeom>
        </p:spPr>
      </p:pic>
      <p:pic>
        <p:nvPicPr>
          <p:cNvPr id="9" name="Picture 8">
            <a:extLst>
              <a:ext uri="{FF2B5EF4-FFF2-40B4-BE49-F238E27FC236}">
                <a16:creationId xmlns:a16="http://schemas.microsoft.com/office/drawing/2014/main" id="{98B52178-ED81-4691-BF8B-36F6E1DFB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6" y="2423988"/>
            <a:ext cx="5854062" cy="1466925"/>
          </a:xfrm>
          <a:prstGeom prst="rect">
            <a:avLst/>
          </a:prstGeom>
        </p:spPr>
      </p:pic>
      <p:pic>
        <p:nvPicPr>
          <p:cNvPr id="11" name="Picture 10">
            <a:extLst>
              <a:ext uri="{FF2B5EF4-FFF2-40B4-BE49-F238E27FC236}">
                <a16:creationId xmlns:a16="http://schemas.microsoft.com/office/drawing/2014/main" id="{FD5EA02A-0FFE-4EF1-AF6C-993897883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589" y="5623896"/>
            <a:ext cx="9379432" cy="577880"/>
          </a:xfrm>
          <a:prstGeom prst="rect">
            <a:avLst/>
          </a:prstGeom>
        </p:spPr>
      </p:pic>
    </p:spTree>
    <p:extLst>
      <p:ext uri="{BB962C8B-B14F-4D97-AF65-F5344CB8AC3E}">
        <p14:creationId xmlns:p14="http://schemas.microsoft.com/office/powerpoint/2010/main" val="3252705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3793-626A-4046-A452-DFDDC3655117}"/>
              </a:ext>
            </a:extLst>
          </p:cNvPr>
          <p:cNvSpPr>
            <a:spLocks noGrp="1"/>
          </p:cNvSpPr>
          <p:nvPr>
            <p:ph type="title"/>
          </p:nvPr>
        </p:nvSpPr>
        <p:spPr>
          <a:xfrm>
            <a:off x="913795" y="609600"/>
            <a:ext cx="6787904" cy="970450"/>
          </a:xfrm>
        </p:spPr>
        <p:txBody>
          <a:bodyPr/>
          <a:lstStyle/>
          <a:p>
            <a:r>
              <a:rPr lang="en-US" dirty="0">
                <a:effectLst/>
              </a:rPr>
              <a:t>WHAT IS EC2 INSTANCE?​</a:t>
            </a:r>
            <a:endParaRPr lang="en-IN" dirty="0"/>
          </a:p>
        </p:txBody>
      </p:sp>
      <p:sp>
        <p:nvSpPr>
          <p:cNvPr id="3" name="Content Placeholder 2">
            <a:extLst>
              <a:ext uri="{FF2B5EF4-FFF2-40B4-BE49-F238E27FC236}">
                <a16:creationId xmlns:a16="http://schemas.microsoft.com/office/drawing/2014/main" id="{6EC8D7F3-076C-4178-B332-7E1657ADDFAB}"/>
              </a:ext>
            </a:extLst>
          </p:cNvPr>
          <p:cNvSpPr>
            <a:spLocks noGrp="1"/>
          </p:cNvSpPr>
          <p:nvPr>
            <p:ph idx="1"/>
          </p:nvPr>
        </p:nvSpPr>
        <p:spPr/>
        <p:txBody>
          <a:bodyPr/>
          <a:lstStyle/>
          <a:p>
            <a:pPr fontAlgn="base">
              <a:buFont typeface="Wingdings" panose="05000000000000000000" pitchFamily="2" charset="2"/>
              <a:buChar char="Ø"/>
            </a:pPr>
            <a:r>
              <a:rPr lang="en-US" dirty="0">
                <a:effectLst/>
              </a:rPr>
              <a:t>An EC2 instance (Elastic Compute Cloud instance) is a virtual server in Amazon Web Services (AWS) that you can use to run applications, host websites, or perform other computing tasks. ​</a:t>
            </a:r>
          </a:p>
          <a:p>
            <a:pPr fontAlgn="base">
              <a:buFont typeface="Wingdings" panose="05000000000000000000" pitchFamily="2" charset="2"/>
              <a:buChar char="Ø"/>
            </a:pPr>
            <a:endParaRPr lang="en-US" dirty="0">
              <a:effectLst/>
            </a:endParaRPr>
          </a:p>
          <a:p>
            <a:pPr marL="36900" indent="0" fontAlgn="base">
              <a:buNone/>
            </a:pPr>
            <a:endParaRPr lang="en-US" dirty="0">
              <a:effectLst/>
            </a:endParaRPr>
          </a:p>
          <a:p>
            <a:pPr fontAlgn="base">
              <a:buFont typeface="Wingdings" panose="05000000000000000000" pitchFamily="2" charset="2"/>
              <a:buChar char="Ø"/>
            </a:pPr>
            <a:r>
              <a:rPr lang="en-US" dirty="0">
                <a:effectLst/>
              </a:rPr>
              <a:t>EC2 instances provide scalable computing capacity in the cloud and are one of the core services in AWS.</a:t>
            </a:r>
            <a:r>
              <a:rPr lang="en-IN" dirty="0">
                <a:effectLst/>
              </a:rPr>
              <a:t>​</a:t>
            </a:r>
          </a:p>
          <a:p>
            <a:pPr fontAlgn="base">
              <a:buFont typeface="Wingdings" panose="05000000000000000000" pitchFamily="2" charset="2"/>
              <a:buChar char="Ø"/>
            </a:pPr>
            <a:endParaRPr lang="en-US" dirty="0">
              <a:effectLs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456191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35CC-B3AA-4D17-8EB2-23C543F19CFD}"/>
              </a:ext>
            </a:extLst>
          </p:cNvPr>
          <p:cNvSpPr>
            <a:spLocks noGrp="1"/>
          </p:cNvSpPr>
          <p:nvPr>
            <p:ph type="title"/>
          </p:nvPr>
        </p:nvSpPr>
        <p:spPr/>
        <p:txBody>
          <a:bodyPr>
            <a:normAutofit fontScale="90000"/>
          </a:bodyPr>
          <a:lstStyle/>
          <a:p>
            <a:r>
              <a:rPr lang="en-US" dirty="0">
                <a:effectLst/>
              </a:rPr>
              <a:t>JENKINS INSTALL IN AN EC2 INSTANCE:​</a:t>
            </a:r>
            <a:endParaRPr lang="en-IN" dirty="0"/>
          </a:p>
        </p:txBody>
      </p:sp>
      <p:sp>
        <p:nvSpPr>
          <p:cNvPr id="3" name="Content Placeholder 2">
            <a:extLst>
              <a:ext uri="{FF2B5EF4-FFF2-40B4-BE49-F238E27FC236}">
                <a16:creationId xmlns:a16="http://schemas.microsoft.com/office/drawing/2014/main" id="{6B5B666D-9FD7-4594-9A4C-938CB80CF58E}"/>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effectLst/>
              </a:rPr>
              <a:t>AMI (</a:t>
            </a:r>
            <a:r>
              <a:rPr lang="en-IN" dirty="0" err="1">
                <a:effectLst/>
              </a:rPr>
              <a:t>ami</a:t>
            </a:r>
            <a:r>
              <a:rPr lang="en-IN" dirty="0">
                <a:effectLst/>
              </a:rPr>
              <a:t>):</a:t>
            </a:r>
            <a:r>
              <a:rPr lang="en-US" dirty="0">
                <a:effectLst/>
              </a:rPr>
              <a:t>This defines the Amazon Machine Image (AMI) used for the EC2 instance. The AMI ID you provided, “ami-05fa46471b02db0ce", is for a specific instance in the ap-south-1 region. Make sure this AMI is available in the region you're provisioning the EC2 instance.​</a:t>
            </a:r>
          </a:p>
          <a:p>
            <a:pPr marL="36900" indent="0">
              <a:buNone/>
            </a:pPr>
            <a:endParaRPr lang="en-US" dirty="0">
              <a:effectLst/>
            </a:endParaRPr>
          </a:p>
          <a:p>
            <a:pPr>
              <a:buFont typeface="Wingdings" panose="05000000000000000000" pitchFamily="2" charset="2"/>
              <a:buChar char="Ø"/>
            </a:pPr>
            <a:r>
              <a:rPr lang="en-IN" dirty="0">
                <a:effectLst/>
              </a:rPr>
              <a:t>Instance Type (</a:t>
            </a:r>
            <a:r>
              <a:rPr lang="en-IN" dirty="0" err="1">
                <a:effectLst/>
              </a:rPr>
              <a:t>instance_type</a:t>
            </a:r>
            <a:r>
              <a:rPr lang="en-IN" dirty="0">
                <a:effectLst/>
              </a:rPr>
              <a:t>):</a:t>
            </a:r>
            <a:r>
              <a:rPr lang="en-US" dirty="0">
                <a:effectLst/>
              </a:rPr>
              <a:t>You have selected a t2.micro instance, which is part of the free tier for AWS but may have limitations for production workloads. This is generally suitable for small, development, or test environments.​</a:t>
            </a:r>
          </a:p>
          <a:p>
            <a:pPr marL="36900" indent="0">
              <a:buNone/>
            </a:pPr>
            <a:endParaRPr lang="en-US" dirty="0">
              <a:effectLst/>
            </a:endParaRPr>
          </a:p>
          <a:p>
            <a:pPr>
              <a:buFont typeface="Wingdings" panose="05000000000000000000" pitchFamily="2" charset="2"/>
              <a:buChar char="Ø"/>
            </a:pPr>
            <a:r>
              <a:rPr lang="en-IN" dirty="0">
                <a:effectLst/>
              </a:rPr>
              <a:t>Key Pair (</a:t>
            </a:r>
            <a:r>
              <a:rPr lang="en-IN" dirty="0" err="1">
                <a:effectLst/>
              </a:rPr>
              <a:t>key_name</a:t>
            </a:r>
            <a:r>
              <a:rPr lang="en-IN" dirty="0">
                <a:effectLst/>
              </a:rPr>
              <a:t>):</a:t>
            </a:r>
            <a:r>
              <a:rPr lang="en-US" dirty="0">
                <a:effectLst/>
              </a:rPr>
              <a:t>The </a:t>
            </a:r>
            <a:r>
              <a:rPr lang="en-US" dirty="0" err="1">
                <a:effectLst/>
              </a:rPr>
              <a:t>key_name</a:t>
            </a:r>
            <a:r>
              <a:rPr lang="en-US" dirty="0">
                <a:effectLst/>
              </a:rPr>
              <a:t> “Dev" refers to the SSH key pair used to access the EC2 instance. Make sure this key pair exists in AWS before provisioning the instance. You can either create a new key pair in the AWS Console or import an existing one.</a:t>
            </a:r>
            <a:r>
              <a:rPr lang="en-IN" dirty="0">
                <a:effectLst/>
              </a:rPr>
              <a:t>​</a:t>
            </a:r>
          </a:p>
        </p:txBody>
      </p:sp>
    </p:spTree>
    <p:extLst>
      <p:ext uri="{BB962C8B-B14F-4D97-AF65-F5344CB8AC3E}">
        <p14:creationId xmlns:p14="http://schemas.microsoft.com/office/powerpoint/2010/main" val="3606727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AB17-EA47-4B13-BFAB-745F34A85E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0BAD74-68AB-4D0E-B717-BD1AFCA06213}"/>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effectLst/>
              </a:rPr>
              <a:t>Security Group (</a:t>
            </a:r>
            <a:r>
              <a:rPr lang="en-IN" dirty="0" err="1">
                <a:effectLst/>
              </a:rPr>
              <a:t>security_groups</a:t>
            </a:r>
            <a:r>
              <a:rPr lang="en-IN" dirty="0">
                <a:effectLst/>
              </a:rPr>
              <a:t>):</a:t>
            </a:r>
            <a:r>
              <a:rPr lang="en-US" dirty="0">
                <a:effectLst/>
              </a:rPr>
              <a:t>The </a:t>
            </a:r>
            <a:r>
              <a:rPr lang="en-US" dirty="0" err="1">
                <a:effectLst/>
              </a:rPr>
              <a:t>security_groups</a:t>
            </a:r>
            <a:r>
              <a:rPr lang="en-US" dirty="0">
                <a:effectLst/>
              </a:rPr>
              <a:t> line refers to a security group named </a:t>
            </a:r>
            <a:r>
              <a:rPr lang="en-US" dirty="0" err="1">
                <a:effectLst/>
              </a:rPr>
              <a:t>jenkins_sg</a:t>
            </a:r>
            <a:r>
              <a:rPr lang="en-US" dirty="0">
                <a:effectLst/>
              </a:rPr>
              <a:t> (presumably defined elsewhere in your Terraform configuration). This security group should allow access to relevant ports such as SSH (port 22) and HTTP/HTTPS (ports 8080/443 for Jenkins).​</a:t>
            </a:r>
          </a:p>
          <a:p>
            <a:pPr marL="36900" indent="0">
              <a:buNone/>
            </a:pPr>
            <a:endParaRPr lang="en-US" dirty="0">
              <a:effectLst/>
            </a:endParaRPr>
          </a:p>
          <a:p>
            <a:pPr fontAlgn="base">
              <a:buFont typeface="Wingdings" panose="05000000000000000000" pitchFamily="2" charset="2"/>
              <a:buChar char="Ø"/>
            </a:pPr>
            <a:r>
              <a:rPr lang="en-IN" dirty="0">
                <a:effectLst/>
              </a:rPr>
              <a:t>Tags (tags):</a:t>
            </a:r>
            <a:r>
              <a:rPr lang="en-US" dirty="0">
                <a:effectLst/>
              </a:rPr>
              <a:t>The EC2 instance is tagged with Name = "Jenkins-Server1", which is useful for identifying and managing resources in AWS.​</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r>
              <a:rPr lang="en-US" dirty="0">
                <a:effectLst/>
              </a:rPr>
              <a:t>​</a:t>
            </a:r>
            <a:r>
              <a:rPr lang="en-IN" dirty="0">
                <a:effectLst/>
              </a:rPr>
              <a:t>User Data (</a:t>
            </a:r>
            <a:r>
              <a:rPr lang="en-IN" dirty="0" err="1">
                <a:effectLst/>
              </a:rPr>
              <a:t>user_data</a:t>
            </a:r>
            <a:r>
              <a:rPr lang="en-IN" dirty="0">
                <a:effectLst/>
              </a:rPr>
              <a:t>):</a:t>
            </a:r>
            <a:r>
              <a:rPr lang="en-US" dirty="0">
                <a:effectLst/>
              </a:rPr>
              <a:t>The </a:t>
            </a:r>
            <a:r>
              <a:rPr lang="en-US" dirty="0" err="1">
                <a:effectLst/>
              </a:rPr>
              <a:t>user_data</a:t>
            </a:r>
            <a:r>
              <a:rPr lang="en-US" dirty="0">
                <a:effectLst/>
              </a:rPr>
              <a:t> block is a shell script that will run automatically when the EC2 instance is launched. This script installs Java 17, Maven, and Jenkins, then starts the Jenkins service. This is helpful for automating the setup of the Jenkins server.</a:t>
            </a:r>
            <a:r>
              <a:rPr lang="en-IN" dirty="0">
                <a:effectLst/>
              </a:rPr>
              <a:t>​</a:t>
            </a:r>
          </a:p>
          <a:p>
            <a:pPr marL="36900" indent="0" fontAlgn="base">
              <a:buNone/>
            </a:pPr>
            <a:endParaRPr lang="en-US" dirty="0">
              <a:effectLst/>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09646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131C-84D8-4F27-A57A-D375A6265FF0}"/>
              </a:ext>
            </a:extLst>
          </p:cNvPr>
          <p:cNvSpPr>
            <a:spLocks noGrp="1"/>
          </p:cNvSpPr>
          <p:nvPr>
            <p:ph type="title"/>
          </p:nvPr>
        </p:nvSpPr>
        <p:spPr/>
        <p:txBody>
          <a:bodyPr>
            <a:normAutofit fontScale="90000"/>
          </a:bodyPr>
          <a:lstStyle/>
          <a:p>
            <a:r>
              <a:rPr lang="en-US" dirty="0">
                <a:effectLst/>
              </a:rPr>
              <a:t>JENKINS INSTALL IN AN EC2 INSTANCE TERRAFORM CODE:​</a:t>
            </a:r>
            <a:endParaRPr lang="en-IN" dirty="0"/>
          </a:p>
        </p:txBody>
      </p:sp>
      <p:sp>
        <p:nvSpPr>
          <p:cNvPr id="3" name="Content Placeholder 2">
            <a:extLst>
              <a:ext uri="{FF2B5EF4-FFF2-40B4-BE49-F238E27FC236}">
                <a16:creationId xmlns:a16="http://schemas.microsoft.com/office/drawing/2014/main" id="{688F39BF-3C8A-4660-B358-0C17AE2FBAC0}"/>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resource "</a:t>
            </a:r>
            <a:r>
              <a:rPr lang="en-IN" dirty="0" err="1"/>
              <a:t>aws_instance</a:t>
            </a:r>
            <a:r>
              <a:rPr lang="en-IN" dirty="0"/>
              <a:t>" "</a:t>
            </a:r>
            <a:r>
              <a:rPr lang="en-IN" dirty="0" err="1"/>
              <a:t>jenkins</a:t>
            </a:r>
            <a:r>
              <a:rPr lang="en-IN" dirty="0"/>
              <a:t>" {</a:t>
            </a:r>
          </a:p>
          <a:p>
            <a:pPr>
              <a:buFont typeface="Wingdings" panose="05000000000000000000" pitchFamily="2" charset="2"/>
              <a:buChar char="Ø"/>
            </a:pPr>
            <a:r>
              <a:rPr lang="en-IN" dirty="0"/>
              <a:t>  </a:t>
            </a:r>
            <a:r>
              <a:rPr lang="en-IN" dirty="0" err="1"/>
              <a:t>ami</a:t>
            </a:r>
            <a:r>
              <a:rPr lang="en-IN" dirty="0"/>
              <a:t>             = "ami-05fa46471b02db0ce"</a:t>
            </a:r>
          </a:p>
          <a:p>
            <a:pPr>
              <a:buFont typeface="Wingdings" panose="05000000000000000000" pitchFamily="2" charset="2"/>
              <a:buChar char="Ø"/>
            </a:pPr>
            <a:r>
              <a:rPr lang="en-IN" dirty="0"/>
              <a:t>  </a:t>
            </a:r>
            <a:r>
              <a:rPr lang="en-IN" dirty="0" err="1"/>
              <a:t>instance_type</a:t>
            </a:r>
            <a:r>
              <a:rPr lang="en-IN" dirty="0"/>
              <a:t>   = "t2.micro"</a:t>
            </a:r>
          </a:p>
          <a:p>
            <a:pPr>
              <a:buFont typeface="Wingdings" panose="05000000000000000000" pitchFamily="2" charset="2"/>
              <a:buChar char="Ø"/>
            </a:pPr>
            <a:r>
              <a:rPr lang="en-IN" dirty="0"/>
              <a:t>  </a:t>
            </a:r>
            <a:r>
              <a:rPr lang="en-IN" dirty="0" err="1"/>
              <a:t>key_name</a:t>
            </a:r>
            <a:r>
              <a:rPr lang="en-IN" dirty="0"/>
              <a:t>        = “Dev"</a:t>
            </a:r>
          </a:p>
          <a:p>
            <a:pPr>
              <a:buFont typeface="Wingdings" panose="05000000000000000000" pitchFamily="2" charset="2"/>
              <a:buChar char="Ø"/>
            </a:pPr>
            <a:r>
              <a:rPr lang="en-IN" dirty="0"/>
              <a:t>  </a:t>
            </a:r>
            <a:r>
              <a:rPr lang="en-IN" dirty="0" err="1"/>
              <a:t>subnet_id</a:t>
            </a:r>
            <a:r>
              <a:rPr lang="en-IN" dirty="0"/>
              <a:t>       = aws_subnet.public_subnet_1.id  # Assign to the public subnet</a:t>
            </a:r>
          </a:p>
          <a:p>
            <a:pPr>
              <a:buFont typeface="Wingdings" panose="05000000000000000000" pitchFamily="2" charset="2"/>
              <a:buChar char="Ø"/>
            </a:pPr>
            <a:r>
              <a:rPr lang="en-IN" dirty="0"/>
              <a:t>  # Corrected: Use </a:t>
            </a:r>
            <a:r>
              <a:rPr lang="en-IN" dirty="0" err="1"/>
              <a:t>vpc_security_group_ids</a:t>
            </a:r>
            <a:r>
              <a:rPr lang="en-IN" dirty="0"/>
              <a:t> instead of </a:t>
            </a:r>
            <a:r>
              <a:rPr lang="en-IN" dirty="0" err="1"/>
              <a:t>security_group_ids</a:t>
            </a:r>
            <a:endParaRPr lang="en-IN" dirty="0"/>
          </a:p>
          <a:p>
            <a:pPr>
              <a:buFont typeface="Wingdings" panose="05000000000000000000" pitchFamily="2" charset="2"/>
              <a:buChar char="Ø"/>
            </a:pPr>
            <a:r>
              <a:rPr lang="en-IN" dirty="0"/>
              <a:t>  </a:t>
            </a:r>
            <a:r>
              <a:rPr lang="en-IN" dirty="0" err="1"/>
              <a:t>vpc_security_group_ids</a:t>
            </a:r>
            <a:r>
              <a:rPr lang="en-IN" dirty="0"/>
              <a:t> = [aws_security_group.jenkins_sg.id]  # Reference by ID</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"Jenkins-Server1"</a:t>
            </a:r>
          </a:p>
          <a:p>
            <a:pPr>
              <a:buFont typeface="Wingdings" panose="05000000000000000000" pitchFamily="2" charset="2"/>
              <a:buChar char="Ø"/>
            </a:pPr>
            <a:r>
              <a:rPr lang="en-IN" dirty="0"/>
              <a:t>  }</a:t>
            </a:r>
          </a:p>
        </p:txBody>
      </p:sp>
    </p:spTree>
    <p:extLst>
      <p:ext uri="{BB962C8B-B14F-4D97-AF65-F5344CB8AC3E}">
        <p14:creationId xmlns:p14="http://schemas.microsoft.com/office/powerpoint/2010/main" val="343086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FF5D-A461-4852-B167-418A955189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771E1E-2C95-4632-8EB4-BEB82504E2F5}"/>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IN" dirty="0" err="1"/>
              <a:t>user_data</a:t>
            </a:r>
            <a:r>
              <a:rPr lang="en-IN" dirty="0"/>
              <a:t> = &lt;&lt;-EOF</a:t>
            </a:r>
          </a:p>
          <a:p>
            <a:pPr>
              <a:buFont typeface="Wingdings" panose="05000000000000000000" pitchFamily="2" charset="2"/>
              <a:buChar char="Ø"/>
            </a:pPr>
            <a:r>
              <a:rPr lang="en-IN" dirty="0"/>
              <a:t>              #!/bin/bash</a:t>
            </a:r>
          </a:p>
          <a:p>
            <a:pPr>
              <a:buFont typeface="Wingdings" panose="05000000000000000000" pitchFamily="2" charset="2"/>
              <a:buChar char="Ø"/>
            </a:pPr>
            <a:r>
              <a:rPr lang="en-IN" dirty="0"/>
              <a:t>                </a:t>
            </a:r>
            <a:r>
              <a:rPr lang="en-IN" dirty="0" err="1"/>
              <a:t>sudo</a:t>
            </a:r>
            <a:r>
              <a:rPr lang="en-IN" dirty="0"/>
              <a:t> </a:t>
            </a:r>
            <a:r>
              <a:rPr lang="en-IN" dirty="0" err="1"/>
              <a:t>dnf</a:t>
            </a:r>
            <a:r>
              <a:rPr lang="en-IN" dirty="0"/>
              <a:t> update -y</a:t>
            </a:r>
          </a:p>
          <a:p>
            <a:pPr>
              <a:buFont typeface="Wingdings" panose="05000000000000000000" pitchFamily="2" charset="2"/>
              <a:buChar char="Ø"/>
            </a:pPr>
            <a:r>
              <a:rPr lang="en-IN" dirty="0"/>
              <a:t>                </a:t>
            </a:r>
            <a:r>
              <a:rPr lang="en-IN" dirty="0" err="1"/>
              <a:t>sudo</a:t>
            </a:r>
            <a:r>
              <a:rPr lang="en-IN" dirty="0"/>
              <a:t> </a:t>
            </a:r>
            <a:r>
              <a:rPr lang="en-IN" dirty="0" err="1"/>
              <a:t>dnf</a:t>
            </a:r>
            <a:r>
              <a:rPr lang="en-IN" dirty="0"/>
              <a:t> install -y java-17-amazon-corretto.x86_64</a:t>
            </a:r>
          </a:p>
          <a:p>
            <a:pPr>
              <a:buFont typeface="Wingdings" panose="05000000000000000000" pitchFamily="2" charset="2"/>
              <a:buChar char="Ø"/>
            </a:pPr>
            <a:r>
              <a:rPr lang="en-IN" dirty="0"/>
              <a:t>                </a:t>
            </a:r>
            <a:r>
              <a:rPr lang="en-IN" dirty="0" err="1"/>
              <a:t>sudo</a:t>
            </a:r>
            <a:r>
              <a:rPr lang="en-IN" dirty="0"/>
              <a:t> </a:t>
            </a:r>
            <a:r>
              <a:rPr lang="en-IN" dirty="0" err="1"/>
              <a:t>wget</a:t>
            </a:r>
            <a:r>
              <a:rPr lang="en-IN" dirty="0"/>
              <a:t> -O /etc/</a:t>
            </a:r>
            <a:r>
              <a:rPr lang="en-IN" dirty="0" err="1"/>
              <a:t>yum.repos.d</a:t>
            </a:r>
            <a:r>
              <a:rPr lang="en-IN" dirty="0"/>
              <a:t>/</a:t>
            </a:r>
            <a:r>
              <a:rPr lang="en-IN" dirty="0" err="1"/>
              <a:t>jenkins.repo</a:t>
            </a:r>
            <a:r>
              <a:rPr lang="en-IN" dirty="0"/>
              <a:t> https://pkg.jenkins.io/redhat-stable/jenkins.repo</a:t>
            </a:r>
          </a:p>
          <a:p>
            <a:pPr>
              <a:buFont typeface="Wingdings" panose="05000000000000000000" pitchFamily="2" charset="2"/>
              <a:buChar char="Ø"/>
            </a:pPr>
            <a:r>
              <a:rPr lang="en-IN" dirty="0"/>
              <a:t>                </a:t>
            </a:r>
            <a:r>
              <a:rPr lang="en-IN" dirty="0" err="1"/>
              <a:t>sudo</a:t>
            </a:r>
            <a:r>
              <a:rPr lang="en-IN" dirty="0"/>
              <a:t> rpm --import https://pkg.jenkins.io/redhat-stable/jenkins.io-2023.key</a:t>
            </a:r>
          </a:p>
          <a:p>
            <a:pPr>
              <a:buFont typeface="Wingdings" panose="05000000000000000000" pitchFamily="2" charset="2"/>
              <a:buChar char="Ø"/>
            </a:pPr>
            <a:r>
              <a:rPr lang="en-IN" dirty="0"/>
              <a:t>                yum install -y maven </a:t>
            </a:r>
            <a:r>
              <a:rPr lang="en-IN" dirty="0" err="1"/>
              <a:t>jenkins</a:t>
            </a:r>
            <a:endParaRPr lang="en-IN" dirty="0"/>
          </a:p>
          <a:p>
            <a:pPr>
              <a:buFont typeface="Wingdings" panose="05000000000000000000" pitchFamily="2" charset="2"/>
              <a:buChar char="Ø"/>
            </a:pPr>
            <a:r>
              <a:rPr lang="en-IN" dirty="0"/>
              <a:t>                sleep 10</a:t>
            </a:r>
          </a:p>
          <a:p>
            <a:pPr>
              <a:buFont typeface="Wingdings" panose="05000000000000000000" pitchFamily="2" charset="2"/>
              <a:buChar char="Ø"/>
            </a:pPr>
            <a:r>
              <a:rPr lang="en-IN" dirty="0"/>
              <a:t>                </a:t>
            </a:r>
            <a:r>
              <a:rPr lang="en-IN" dirty="0" err="1"/>
              <a:t>systemctl</a:t>
            </a:r>
            <a:r>
              <a:rPr lang="en-IN" dirty="0"/>
              <a:t> restart </a:t>
            </a:r>
            <a:r>
              <a:rPr lang="en-IN" dirty="0" err="1"/>
              <a:t>jenkins.service</a:t>
            </a:r>
            <a:endParaRPr lang="en-IN" dirty="0"/>
          </a:p>
          <a:p>
            <a:pPr>
              <a:buFont typeface="Wingdings" panose="05000000000000000000" pitchFamily="2" charset="2"/>
              <a:buChar char="Ø"/>
            </a:pPr>
            <a:r>
              <a:rPr lang="en-IN" dirty="0"/>
              <a:t>                </a:t>
            </a:r>
            <a:r>
              <a:rPr lang="en-IN" dirty="0" err="1"/>
              <a:t>systemctl</a:t>
            </a:r>
            <a:r>
              <a:rPr lang="en-IN" dirty="0"/>
              <a:t> enable </a:t>
            </a:r>
            <a:r>
              <a:rPr lang="en-IN" dirty="0" err="1"/>
              <a:t>jenkins.service</a:t>
            </a:r>
            <a:endParaRPr lang="en-IN" dirty="0"/>
          </a:p>
          <a:p>
            <a:pPr>
              <a:buFont typeface="Wingdings" panose="05000000000000000000" pitchFamily="2" charset="2"/>
              <a:buChar char="Ø"/>
            </a:pPr>
            <a:r>
              <a:rPr lang="en-IN" dirty="0"/>
              <a:t>                </a:t>
            </a:r>
            <a:r>
              <a:rPr lang="en-IN" dirty="0" err="1"/>
              <a:t>systemctl</a:t>
            </a:r>
            <a:r>
              <a:rPr lang="en-IN" dirty="0"/>
              <a:t> status </a:t>
            </a:r>
            <a:r>
              <a:rPr lang="en-IN" dirty="0" err="1"/>
              <a:t>jenkins.service</a:t>
            </a:r>
            <a:endParaRPr lang="en-IN" dirty="0"/>
          </a:p>
          <a:p>
            <a:pPr>
              <a:buFont typeface="Wingdings" panose="05000000000000000000" pitchFamily="2" charset="2"/>
              <a:buChar char="Ø"/>
            </a:pPr>
            <a:r>
              <a:rPr lang="en-IN" dirty="0"/>
              <a:t>              EOF</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369009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BAE3-A732-4954-B32A-EB3BED711DE9}"/>
              </a:ext>
            </a:extLst>
          </p:cNvPr>
          <p:cNvSpPr>
            <a:spLocks noGrp="1"/>
          </p:cNvSpPr>
          <p:nvPr>
            <p:ph type="title"/>
          </p:nvPr>
        </p:nvSpPr>
        <p:spPr/>
        <p:txBody>
          <a:bodyPr/>
          <a:lstStyle/>
          <a:p>
            <a:r>
              <a:rPr lang="en-US" dirty="0"/>
              <a:t>Terraform</a:t>
            </a:r>
            <a:endParaRPr lang="en-IN" dirty="0"/>
          </a:p>
        </p:txBody>
      </p:sp>
      <p:sp>
        <p:nvSpPr>
          <p:cNvPr id="3" name="Content Placeholder 2">
            <a:extLst>
              <a:ext uri="{FF2B5EF4-FFF2-40B4-BE49-F238E27FC236}">
                <a16:creationId xmlns:a16="http://schemas.microsoft.com/office/drawing/2014/main" id="{C49241E8-A918-4FC9-A138-5AE945E9B548}"/>
              </a:ext>
            </a:extLst>
          </p:cNvPr>
          <p:cNvSpPr>
            <a:spLocks noGrp="1"/>
          </p:cNvSpPr>
          <p:nvPr>
            <p:ph idx="1"/>
          </p:nvPr>
        </p:nvSpPr>
        <p:spPr/>
        <p:txBody>
          <a:bodyPr/>
          <a:lstStyle/>
          <a:p>
            <a:pPr>
              <a:buFont typeface="Wingdings" panose="05000000000000000000" pitchFamily="2" charset="2"/>
              <a:buChar char="Ø"/>
            </a:pPr>
            <a:r>
              <a:rPr lang="en-US" dirty="0">
                <a:effectLst/>
              </a:rPr>
              <a:t>Terraform is an open-source tool that allows users to manage infrastructure using code. </a:t>
            </a:r>
          </a:p>
          <a:p>
            <a:pPr>
              <a:buFont typeface="Wingdings" panose="05000000000000000000" pitchFamily="2" charset="2"/>
              <a:buChar char="Ø"/>
            </a:pPr>
            <a:r>
              <a:rPr lang="en-US" dirty="0">
                <a:effectLst/>
              </a:rPr>
              <a:t>It's used to develop, modify, and version infrastructure components, such as servers, databases, and network storage. </a:t>
            </a:r>
          </a:p>
          <a:p>
            <a:pPr>
              <a:buFont typeface="Wingdings" panose="05000000000000000000" pitchFamily="2" charset="2"/>
              <a:buChar char="Ø"/>
            </a:pPr>
            <a:r>
              <a:rPr lang="en-US" i="1" dirty="0">
                <a:effectLst/>
              </a:rPr>
              <a:t>Terraform</a:t>
            </a:r>
            <a:r>
              <a:rPr lang="en-US" dirty="0">
                <a:effectLst/>
              </a:rPr>
              <a:t> is a powerful Infrastructure as Code (</a:t>
            </a:r>
            <a:r>
              <a:rPr lang="en-US" dirty="0" err="1">
                <a:effectLst/>
              </a:rPr>
              <a:t>IaC</a:t>
            </a:r>
            <a:r>
              <a:rPr lang="en-US" dirty="0">
                <a:effectLst/>
              </a:rPr>
              <a:t>) software tool offered by </a:t>
            </a:r>
            <a:r>
              <a:rPr lang="en-US" dirty="0" err="1">
                <a:effectLst/>
              </a:rPr>
              <a:t>HashiCorp</a:t>
            </a:r>
            <a:r>
              <a:rPr lang="en-US" dirty="0">
                <a:effectLst/>
              </a:rPr>
              <a:t>. It facilitates provisioning and managing your infrastructure on-prem and in the cloud. It can be easily extended with the help of its plugin-based architecture.</a:t>
            </a:r>
          </a:p>
          <a:p>
            <a:pPr>
              <a:buFont typeface="Wingdings" panose="05000000000000000000" pitchFamily="2" charset="2"/>
              <a:buChar char="Ø"/>
            </a:pPr>
            <a:r>
              <a:rPr lang="en-US" dirty="0" err="1">
                <a:effectLst/>
                <a:hlinkClick r:id="rId2"/>
              </a:rPr>
              <a:t>IaC</a:t>
            </a:r>
            <a:r>
              <a:rPr lang="en-US" dirty="0">
                <a:effectLst/>
              </a:rPr>
              <a:t> makes this process much easier by allowing you to define and provision your infrastructure with the help of a </a:t>
            </a:r>
            <a:r>
              <a:rPr lang="en-US" b="1" dirty="0">
                <a:effectLst/>
              </a:rPr>
              <a:t>declarative language.</a:t>
            </a:r>
          </a:p>
          <a:p>
            <a:pPr marL="36900" indent="0">
              <a:buNone/>
            </a:pPr>
            <a:endParaRPr lang="en-IN" dirty="0"/>
          </a:p>
        </p:txBody>
      </p:sp>
    </p:spTree>
    <p:extLst>
      <p:ext uri="{BB962C8B-B14F-4D97-AF65-F5344CB8AC3E}">
        <p14:creationId xmlns:p14="http://schemas.microsoft.com/office/powerpoint/2010/main" val="1743144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E5AF-BCCC-440C-BA16-EAAAE16828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5D2E36-89D8-46E0-BE6A-9542EE79E6E2}"/>
              </a:ext>
            </a:extLst>
          </p:cNvPr>
          <p:cNvSpPr>
            <a:spLocks noGrp="1"/>
          </p:cNvSpPr>
          <p:nvPr>
            <p:ph idx="1"/>
          </p:nvPr>
        </p:nvSpPr>
        <p:spPr/>
        <p:txBody>
          <a:bodyPr/>
          <a:lstStyle/>
          <a:p>
            <a:pPr>
              <a:buFont typeface="Wingdings" panose="05000000000000000000" pitchFamily="2" charset="2"/>
              <a:buChar char="Ø"/>
            </a:pPr>
            <a:r>
              <a:rPr lang="en-US" dirty="0">
                <a:effectLst/>
              </a:rPr>
              <a:t>In visual studio code app how the Jenkins install in an ec2 instance can be created by using terraform code and give the terraform plan and apply commands the images are shown below.​</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4EDA92AB-B5FF-4301-97EE-91BB37BD8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55" y="2828237"/>
            <a:ext cx="6515435" cy="2540131"/>
          </a:xfrm>
          <a:prstGeom prst="rect">
            <a:avLst/>
          </a:prstGeom>
        </p:spPr>
      </p:pic>
      <p:pic>
        <p:nvPicPr>
          <p:cNvPr id="7" name="Picture 6">
            <a:extLst>
              <a:ext uri="{FF2B5EF4-FFF2-40B4-BE49-F238E27FC236}">
                <a16:creationId xmlns:a16="http://schemas.microsoft.com/office/drawing/2014/main" id="{D68D20FD-D703-4540-B6D3-C6F9BCE2F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5931" y="2977558"/>
            <a:ext cx="5248403" cy="1568531"/>
          </a:xfrm>
          <a:prstGeom prst="rect">
            <a:avLst/>
          </a:prstGeom>
        </p:spPr>
      </p:pic>
      <p:pic>
        <p:nvPicPr>
          <p:cNvPr id="9" name="Picture 8">
            <a:extLst>
              <a:ext uri="{FF2B5EF4-FFF2-40B4-BE49-F238E27FC236}">
                <a16:creationId xmlns:a16="http://schemas.microsoft.com/office/drawing/2014/main" id="{52F1A773-6F45-44A6-B0A9-436648C16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81" y="5596194"/>
            <a:ext cx="9322279" cy="406421"/>
          </a:xfrm>
          <a:prstGeom prst="rect">
            <a:avLst/>
          </a:prstGeom>
        </p:spPr>
      </p:pic>
    </p:spTree>
    <p:extLst>
      <p:ext uri="{BB962C8B-B14F-4D97-AF65-F5344CB8AC3E}">
        <p14:creationId xmlns:p14="http://schemas.microsoft.com/office/powerpoint/2010/main" val="1546088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3BB4-5E93-4B8E-8498-D503839FC4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E50820-9D15-4D96-8D7A-BEFB1A159C89}"/>
              </a:ext>
            </a:extLst>
          </p:cNvPr>
          <p:cNvSpPr>
            <a:spLocks noGrp="1"/>
          </p:cNvSpPr>
          <p:nvPr>
            <p:ph idx="1"/>
          </p:nvPr>
        </p:nvSpPr>
        <p:spPr>
          <a:xfrm>
            <a:off x="913795" y="537329"/>
            <a:ext cx="10353762" cy="5253872"/>
          </a:xfrm>
        </p:spPr>
        <p:txBody>
          <a:bodyPr/>
          <a:lstStyle/>
          <a:p>
            <a:pPr>
              <a:buFont typeface="Wingdings" panose="05000000000000000000" pitchFamily="2" charset="2"/>
              <a:buChar char="Ø"/>
            </a:pPr>
            <a:r>
              <a:rPr lang="en-US" dirty="0">
                <a:effectLst/>
              </a:rPr>
              <a:t>Click on the instance ID and copy the public IPV4 address of your running instance and paste it with port no.8080 on google new tab and the image unlock Jenkins dashboard is shown below.​</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DF9EF615-3F4B-4A4C-A851-EBBD6106B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883" y="1914065"/>
            <a:ext cx="8530554" cy="3694883"/>
          </a:xfrm>
          <a:prstGeom prst="rect">
            <a:avLst/>
          </a:prstGeom>
        </p:spPr>
      </p:pic>
    </p:spTree>
    <p:extLst>
      <p:ext uri="{BB962C8B-B14F-4D97-AF65-F5344CB8AC3E}">
        <p14:creationId xmlns:p14="http://schemas.microsoft.com/office/powerpoint/2010/main" val="32251789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28A4-40B4-48A6-9982-F975DA1A9E4F}"/>
              </a:ext>
            </a:extLst>
          </p:cNvPr>
          <p:cNvSpPr>
            <a:spLocks noGrp="1"/>
          </p:cNvSpPr>
          <p:nvPr>
            <p:ph type="title"/>
          </p:nvPr>
        </p:nvSpPr>
        <p:spPr>
          <a:xfrm>
            <a:off x="913795" y="609600"/>
            <a:ext cx="9257727" cy="970450"/>
          </a:xfrm>
        </p:spPr>
        <p:txBody>
          <a:bodyPr>
            <a:normAutofit/>
          </a:bodyPr>
          <a:lstStyle/>
          <a:p>
            <a:r>
              <a:rPr lang="en-US" dirty="0">
                <a:effectLst/>
              </a:rPr>
              <a:t>WHAT IS RDS(MYSQL DATABASE)?​</a:t>
            </a:r>
            <a:endParaRPr lang="en-IN" dirty="0"/>
          </a:p>
        </p:txBody>
      </p:sp>
      <p:sp>
        <p:nvSpPr>
          <p:cNvPr id="3" name="Content Placeholder 2">
            <a:extLst>
              <a:ext uri="{FF2B5EF4-FFF2-40B4-BE49-F238E27FC236}">
                <a16:creationId xmlns:a16="http://schemas.microsoft.com/office/drawing/2014/main" id="{FC9F4CAE-137E-4CD7-A344-0385ECCB7AAC}"/>
              </a:ext>
            </a:extLst>
          </p:cNvPr>
          <p:cNvSpPr>
            <a:spLocks noGrp="1"/>
          </p:cNvSpPr>
          <p:nvPr>
            <p:ph idx="1"/>
          </p:nvPr>
        </p:nvSpPr>
        <p:spPr/>
        <p:txBody>
          <a:bodyPr/>
          <a:lstStyle/>
          <a:p>
            <a:pPr>
              <a:buFont typeface="Wingdings" panose="05000000000000000000" pitchFamily="2" charset="2"/>
              <a:buChar char="Ø"/>
            </a:pPr>
            <a:r>
              <a:rPr lang="en-US" dirty="0">
                <a:effectLst/>
              </a:rPr>
              <a:t>Amazon RDS (Relational Database Service) is a managed database service provided by Amazon Web Services (AWS). It simplifies the setup, operation, and scaling of relational databases in the cloud, making it easier to manage databases without having to deal with the underlying hardware and database maintenance.​</a:t>
            </a:r>
          </a:p>
          <a:p>
            <a:pPr>
              <a:buFont typeface="Wingdings" panose="05000000000000000000" pitchFamily="2" charset="2"/>
              <a:buChar char="Ø"/>
            </a:pPr>
            <a:endParaRPr lang="en-US" dirty="0"/>
          </a:p>
          <a:p>
            <a:pPr>
              <a:buFont typeface="Wingdings" panose="05000000000000000000" pitchFamily="2" charset="2"/>
              <a:buChar char="Ø"/>
            </a:pPr>
            <a:r>
              <a:rPr lang="en-IN" dirty="0">
                <a:effectLst/>
              </a:rPr>
              <a:t>Amazon RDS supports multiple database engines, including MySQL, PostgreSQL, MariaDB, Oracle, SQL Server, and Amazon Aurora.</a:t>
            </a:r>
            <a:r>
              <a:rPr lang="en-US" dirty="0">
                <a:effectLst/>
              </a:rPr>
              <a:t>​</a:t>
            </a:r>
          </a:p>
          <a:p>
            <a:pPr marL="36900" indent="0">
              <a:buNone/>
            </a:pPr>
            <a:endParaRPr lang="en-IN" dirty="0"/>
          </a:p>
        </p:txBody>
      </p:sp>
    </p:spTree>
    <p:extLst>
      <p:ext uri="{BB962C8B-B14F-4D97-AF65-F5344CB8AC3E}">
        <p14:creationId xmlns:p14="http://schemas.microsoft.com/office/powerpoint/2010/main" val="933386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1F6B8-9F58-4BF2-B527-A98A47833E68}"/>
              </a:ext>
            </a:extLst>
          </p:cNvPr>
          <p:cNvSpPr>
            <a:spLocks noGrp="1"/>
          </p:cNvSpPr>
          <p:nvPr>
            <p:ph type="title"/>
          </p:nvPr>
        </p:nvSpPr>
        <p:spPr/>
        <p:txBody>
          <a:bodyPr>
            <a:normAutofit fontScale="90000"/>
          </a:bodyPr>
          <a:lstStyle/>
          <a:p>
            <a:r>
              <a:rPr lang="en-US" dirty="0">
                <a:effectLst/>
              </a:rPr>
              <a:t>RDS(MYSQL DATABASE) TERRAFORM CODE:</a:t>
            </a:r>
            <a:endParaRPr lang="en-IN" dirty="0"/>
          </a:p>
        </p:txBody>
      </p:sp>
      <p:sp>
        <p:nvSpPr>
          <p:cNvPr id="3" name="Content Placeholder 2">
            <a:extLst>
              <a:ext uri="{FF2B5EF4-FFF2-40B4-BE49-F238E27FC236}">
                <a16:creationId xmlns:a16="http://schemas.microsoft.com/office/drawing/2014/main" id="{518AB760-3D60-40B0-AECE-7346680F4F52}"/>
              </a:ext>
            </a:extLst>
          </p:cNvPr>
          <p:cNvSpPr>
            <a:spLocks noGrp="1"/>
          </p:cNvSpPr>
          <p:nvPr>
            <p:ph idx="1"/>
          </p:nvPr>
        </p:nvSpPr>
        <p:spPr/>
        <p:txBody>
          <a:bodyPr/>
          <a:lstStyle/>
          <a:p>
            <a:pPr>
              <a:buFont typeface="Wingdings" panose="05000000000000000000" pitchFamily="2" charset="2"/>
              <a:buChar char="Ø"/>
            </a:pPr>
            <a:r>
              <a:rPr lang="en-IN" dirty="0"/>
              <a:t> resource "</a:t>
            </a:r>
            <a:r>
              <a:rPr lang="en-IN" dirty="0" err="1"/>
              <a:t>aws_db_instance</a:t>
            </a:r>
            <a:r>
              <a:rPr lang="en-IN" dirty="0"/>
              <a:t>" "</a:t>
            </a:r>
            <a:r>
              <a:rPr lang="en-IN" dirty="0" err="1"/>
              <a:t>my_db</a:t>
            </a:r>
            <a:r>
              <a:rPr lang="en-IN" dirty="0"/>
              <a:t>" {</a:t>
            </a:r>
          </a:p>
          <a:p>
            <a:pPr>
              <a:buFont typeface="Wingdings" panose="05000000000000000000" pitchFamily="2" charset="2"/>
              <a:buChar char="Ø"/>
            </a:pPr>
            <a:r>
              <a:rPr lang="en-IN" dirty="0"/>
              <a:t>  identifier        = "my-</a:t>
            </a:r>
            <a:r>
              <a:rPr lang="en-IN" dirty="0" err="1"/>
              <a:t>jenkins</a:t>
            </a:r>
            <a:r>
              <a:rPr lang="en-IN" dirty="0"/>
              <a:t>-</a:t>
            </a:r>
            <a:r>
              <a:rPr lang="en-IN" dirty="0" err="1"/>
              <a:t>db</a:t>
            </a:r>
            <a:r>
              <a:rPr lang="en-IN" dirty="0"/>
              <a:t>"</a:t>
            </a:r>
          </a:p>
          <a:p>
            <a:pPr>
              <a:buFont typeface="Wingdings" panose="05000000000000000000" pitchFamily="2" charset="2"/>
              <a:buChar char="Ø"/>
            </a:pPr>
            <a:r>
              <a:rPr lang="en-IN" dirty="0"/>
              <a:t>  engine            = "</a:t>
            </a:r>
            <a:r>
              <a:rPr lang="en-IN" dirty="0" err="1"/>
              <a:t>mysql</a:t>
            </a:r>
            <a:r>
              <a:rPr lang="en-IN" dirty="0"/>
              <a:t>"</a:t>
            </a:r>
          </a:p>
          <a:p>
            <a:pPr>
              <a:buFont typeface="Wingdings" panose="05000000000000000000" pitchFamily="2" charset="2"/>
              <a:buChar char="Ø"/>
            </a:pPr>
            <a:r>
              <a:rPr lang="en-IN" dirty="0"/>
              <a:t>  </a:t>
            </a:r>
            <a:r>
              <a:rPr lang="en-IN" dirty="0" err="1"/>
              <a:t>engine_version</a:t>
            </a:r>
            <a:r>
              <a:rPr lang="en-IN" dirty="0"/>
              <a:t>    = "8.0.39"</a:t>
            </a:r>
          </a:p>
          <a:p>
            <a:pPr>
              <a:buFont typeface="Wingdings" panose="05000000000000000000" pitchFamily="2" charset="2"/>
              <a:buChar char="Ø"/>
            </a:pPr>
            <a:r>
              <a:rPr lang="en-IN" dirty="0"/>
              <a:t>  </a:t>
            </a:r>
            <a:r>
              <a:rPr lang="en-IN" dirty="0" err="1"/>
              <a:t>instance_class</a:t>
            </a:r>
            <a:r>
              <a:rPr lang="en-IN" dirty="0"/>
              <a:t>    = "db.t3.micro"</a:t>
            </a:r>
          </a:p>
          <a:p>
            <a:pPr>
              <a:buFont typeface="Wingdings" panose="05000000000000000000" pitchFamily="2" charset="2"/>
              <a:buChar char="Ø"/>
            </a:pPr>
            <a:r>
              <a:rPr lang="en-IN" dirty="0"/>
              <a:t>  </a:t>
            </a:r>
            <a:r>
              <a:rPr lang="en-IN" dirty="0" err="1"/>
              <a:t>allocated_storage</a:t>
            </a:r>
            <a:r>
              <a:rPr lang="en-IN" dirty="0"/>
              <a:t> = 20</a:t>
            </a:r>
          </a:p>
          <a:p>
            <a:pPr>
              <a:buFont typeface="Wingdings" panose="05000000000000000000" pitchFamily="2" charset="2"/>
              <a:buChar char="Ø"/>
            </a:pPr>
            <a:r>
              <a:rPr lang="en-IN" dirty="0"/>
              <a:t>  </a:t>
            </a:r>
            <a:r>
              <a:rPr lang="en-IN" dirty="0" err="1"/>
              <a:t>db_name</a:t>
            </a:r>
            <a:r>
              <a:rPr lang="en-IN" dirty="0"/>
              <a:t>           = "</a:t>
            </a:r>
            <a:r>
              <a:rPr lang="en-IN" dirty="0" err="1"/>
              <a:t>jenkinsdb</a:t>
            </a:r>
            <a:r>
              <a:rPr lang="en-IN" dirty="0"/>
              <a:t>"</a:t>
            </a:r>
          </a:p>
          <a:p>
            <a:pPr>
              <a:buFont typeface="Wingdings" panose="05000000000000000000" pitchFamily="2" charset="2"/>
              <a:buChar char="Ø"/>
            </a:pPr>
            <a:r>
              <a:rPr lang="en-IN" dirty="0"/>
              <a:t>  username          = "admin"</a:t>
            </a:r>
          </a:p>
          <a:p>
            <a:pPr>
              <a:buFont typeface="Wingdings" panose="05000000000000000000" pitchFamily="2" charset="2"/>
              <a:buChar char="Ø"/>
            </a:pPr>
            <a:r>
              <a:rPr lang="en-IN" dirty="0"/>
              <a:t>  password          = "</a:t>
            </a:r>
            <a:r>
              <a:rPr lang="en-IN" dirty="0" err="1"/>
              <a:t>YourDbPasswordHere</a:t>
            </a:r>
            <a:r>
              <a:rPr lang="en-IN" dirty="0"/>
              <a:t>"</a:t>
            </a:r>
          </a:p>
        </p:txBody>
      </p:sp>
    </p:spTree>
    <p:extLst>
      <p:ext uri="{BB962C8B-B14F-4D97-AF65-F5344CB8AC3E}">
        <p14:creationId xmlns:p14="http://schemas.microsoft.com/office/powerpoint/2010/main" val="2217792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D121B-FA77-497F-A340-94699BEA7D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1487F7-2CE6-4627-93F0-29DCFB4C2B27}"/>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t> </a:t>
            </a:r>
            <a:r>
              <a:rPr lang="en-IN" dirty="0" err="1"/>
              <a:t>multi_az</a:t>
            </a:r>
            <a:r>
              <a:rPr lang="en-IN" dirty="0"/>
              <a:t>          = true  # Enable Multi-AZ for high availability</a:t>
            </a:r>
          </a:p>
          <a:p>
            <a:pPr>
              <a:buFont typeface="Wingdings" panose="05000000000000000000" pitchFamily="2" charset="2"/>
              <a:buChar char="Ø"/>
            </a:pPr>
            <a:r>
              <a:rPr lang="en-IN" dirty="0"/>
              <a:t>  </a:t>
            </a:r>
            <a:r>
              <a:rPr lang="en-IN" dirty="0" err="1"/>
              <a:t>storage_type</a:t>
            </a:r>
            <a:r>
              <a:rPr lang="en-IN" dirty="0"/>
              <a:t>      = "gp2"</a:t>
            </a:r>
          </a:p>
          <a:p>
            <a:pPr>
              <a:buFont typeface="Wingdings" panose="05000000000000000000" pitchFamily="2" charset="2"/>
              <a:buChar char="Ø"/>
            </a:pPr>
            <a:r>
              <a:rPr lang="en-IN" dirty="0"/>
              <a:t>  </a:t>
            </a:r>
            <a:r>
              <a:rPr lang="en-IN" dirty="0" err="1"/>
              <a:t>publicly_accessible</a:t>
            </a:r>
            <a:r>
              <a:rPr lang="en-IN" dirty="0"/>
              <a:t> = true  # Keep database private</a:t>
            </a:r>
          </a:p>
          <a:p>
            <a:pPr>
              <a:buFont typeface="Wingdings" panose="05000000000000000000" pitchFamily="2" charset="2"/>
              <a:buChar char="Ø"/>
            </a:pPr>
            <a:r>
              <a:rPr lang="en-IN" dirty="0"/>
              <a:t>  </a:t>
            </a:r>
            <a:r>
              <a:rPr lang="en-IN" dirty="0" err="1"/>
              <a:t>vpc_security_group_ids</a:t>
            </a:r>
            <a:r>
              <a:rPr lang="en-IN" dirty="0"/>
              <a:t> = [aws_security_group.jenkins_sg.id]  # Restrict access from Jenkins SG</a:t>
            </a:r>
          </a:p>
          <a:p>
            <a:pPr>
              <a:buFont typeface="Wingdings" panose="05000000000000000000" pitchFamily="2" charset="2"/>
              <a:buChar char="Ø"/>
            </a:pPr>
            <a:r>
              <a:rPr lang="en-IN" dirty="0"/>
              <a:t>  </a:t>
            </a:r>
            <a:r>
              <a:rPr lang="en-IN" dirty="0" err="1"/>
              <a:t>db_subnet_group_name</a:t>
            </a:r>
            <a:r>
              <a:rPr lang="en-IN" dirty="0"/>
              <a:t> = aws_db_subnet_group.main.id</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"Jenkins-Database"</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347629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8B98-4F36-431B-8C2A-C0FDD14EAA4E}"/>
              </a:ext>
            </a:extLst>
          </p:cNvPr>
          <p:cNvSpPr>
            <a:spLocks noGrp="1"/>
          </p:cNvSpPr>
          <p:nvPr>
            <p:ph type="title"/>
          </p:nvPr>
        </p:nvSpPr>
        <p:spPr>
          <a:xfrm>
            <a:off x="913795" y="609600"/>
            <a:ext cx="8390461" cy="970450"/>
          </a:xfrm>
        </p:spPr>
        <p:txBody>
          <a:bodyPr/>
          <a:lstStyle/>
          <a:p>
            <a:r>
              <a:rPr lang="en-US" dirty="0"/>
              <a:t>Create a DB Subnet Group for RDS</a:t>
            </a:r>
            <a:endParaRPr lang="en-IN" dirty="0"/>
          </a:p>
        </p:txBody>
      </p:sp>
      <p:sp>
        <p:nvSpPr>
          <p:cNvPr id="3" name="Content Placeholder 2">
            <a:extLst>
              <a:ext uri="{FF2B5EF4-FFF2-40B4-BE49-F238E27FC236}">
                <a16:creationId xmlns:a16="http://schemas.microsoft.com/office/drawing/2014/main" id="{6FBEC932-500C-4CA7-AA0B-6AE248454079}"/>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resource "</a:t>
            </a:r>
            <a:r>
              <a:rPr lang="en-IN" dirty="0" err="1"/>
              <a:t>aws_db_subnet_group</a:t>
            </a:r>
            <a:r>
              <a:rPr lang="en-IN" dirty="0"/>
              <a:t>" "main" {</a:t>
            </a:r>
          </a:p>
          <a:p>
            <a:pPr>
              <a:buFont typeface="Wingdings" panose="05000000000000000000" pitchFamily="2" charset="2"/>
              <a:buChar char="Ø"/>
            </a:pPr>
            <a:r>
              <a:rPr lang="en-IN" dirty="0"/>
              <a:t>  name        = "main-</a:t>
            </a:r>
            <a:r>
              <a:rPr lang="en-IN" dirty="0" err="1"/>
              <a:t>db</a:t>
            </a:r>
            <a:r>
              <a:rPr lang="en-IN" dirty="0"/>
              <a:t>-subnet-group"</a:t>
            </a:r>
          </a:p>
          <a:p>
            <a:pPr>
              <a:buFont typeface="Wingdings" panose="05000000000000000000" pitchFamily="2" charset="2"/>
              <a:buChar char="Ø"/>
            </a:pPr>
            <a:r>
              <a:rPr lang="en-IN" dirty="0"/>
              <a:t>  </a:t>
            </a:r>
            <a:r>
              <a:rPr lang="en-IN" dirty="0" err="1"/>
              <a:t>subnet_ids</a:t>
            </a:r>
            <a:r>
              <a:rPr lang="en-IN" dirty="0"/>
              <a:t>  = [</a:t>
            </a:r>
          </a:p>
          <a:p>
            <a:pPr>
              <a:buFont typeface="Wingdings" panose="05000000000000000000" pitchFamily="2" charset="2"/>
              <a:buChar char="Ø"/>
            </a:pPr>
            <a:r>
              <a:rPr lang="en-IN" dirty="0"/>
              <a:t>    aws_subnet.private_subnet_1.id,</a:t>
            </a:r>
          </a:p>
          <a:p>
            <a:pPr>
              <a:buFont typeface="Wingdings" panose="05000000000000000000" pitchFamily="2" charset="2"/>
              <a:buChar char="Ø"/>
            </a:pPr>
            <a:r>
              <a:rPr lang="en-IN" dirty="0"/>
              <a:t>    aws_subnet.private_subnet_2.id</a:t>
            </a:r>
          </a:p>
          <a:p>
            <a:pPr>
              <a:buFont typeface="Wingdings" panose="05000000000000000000" pitchFamily="2" charset="2"/>
              <a:buChar char="Ø"/>
            </a:pPr>
            <a:r>
              <a:rPr lang="en-IN" dirty="0"/>
              <a:t>  ]</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"Main DB Subnet Group"</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209378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B8C2-5C7D-43E6-9B95-8AF8365620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95D505-F539-4F6E-A3E2-DEBF72D8BED2}"/>
              </a:ext>
            </a:extLst>
          </p:cNvPr>
          <p:cNvSpPr>
            <a:spLocks noGrp="1"/>
          </p:cNvSpPr>
          <p:nvPr>
            <p:ph idx="1"/>
          </p:nvPr>
        </p:nvSpPr>
        <p:spPr>
          <a:xfrm>
            <a:off x="961890" y="1650229"/>
            <a:ext cx="9733953" cy="4058751"/>
          </a:xfrm>
        </p:spPr>
        <p:txBody>
          <a:bodyPr/>
          <a:lstStyle/>
          <a:p>
            <a:pPr>
              <a:buFont typeface="Wingdings" panose="05000000000000000000" pitchFamily="2" charset="2"/>
              <a:buChar char="Ø"/>
            </a:pPr>
            <a:r>
              <a:rPr lang="en-US" dirty="0">
                <a:effectLst/>
              </a:rPr>
              <a:t>In visual studio code app how the RDS(MYSQL DATABASE) can be created by using terraform code and give the terraform plan and apply commands the images are shown below.​</a:t>
            </a:r>
          </a:p>
          <a:p>
            <a:pPr>
              <a:buFont typeface="Wingdings" panose="05000000000000000000" pitchFamily="2" charset="2"/>
              <a:buChar char="Ø"/>
            </a:pPr>
            <a:endParaRPr lang="en-IN" dirty="0"/>
          </a:p>
        </p:txBody>
      </p:sp>
      <p:pic>
        <p:nvPicPr>
          <p:cNvPr id="2050" name="Picture 2">
            <a:extLst>
              <a:ext uri="{FF2B5EF4-FFF2-40B4-BE49-F238E27FC236}">
                <a16:creationId xmlns:a16="http://schemas.microsoft.com/office/drawing/2014/main" id="{A3BC35A2-901E-45FE-9251-B6768CA1A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644" y="2721746"/>
            <a:ext cx="3590876"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85DABEB-2F95-47C8-AE8B-3D2D958AE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064" y="2721745"/>
            <a:ext cx="4238625" cy="2486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3DC0B37-23E1-46FA-80E3-CB6C7D585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3539" y="5455919"/>
            <a:ext cx="8058150" cy="103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214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DC9B-B0B2-4A2A-8D0E-4DF178A0637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26DDEBF-A18D-4C22-A379-33B404D451D7}"/>
              </a:ext>
            </a:extLst>
          </p:cNvPr>
          <p:cNvSpPr>
            <a:spLocks noGrp="1"/>
          </p:cNvSpPr>
          <p:nvPr>
            <p:ph idx="1"/>
          </p:nvPr>
        </p:nvSpPr>
        <p:spPr>
          <a:xfrm>
            <a:off x="395635" y="1884849"/>
            <a:ext cx="10353762" cy="4058751"/>
          </a:xfrm>
        </p:spPr>
        <p:txBody>
          <a:bodyPr/>
          <a:lstStyle/>
          <a:p>
            <a:pPr fontAlgn="base">
              <a:buFont typeface="Wingdings" panose="05000000000000000000" pitchFamily="2" charset="2"/>
              <a:buChar char="Ø"/>
            </a:pPr>
            <a:r>
              <a:rPr lang="en-US" dirty="0">
                <a:effectLst/>
              </a:rPr>
              <a:t>Connect database by copy the ENDPOINT and port of your database ,paste it on MYSQL workbench and the images are shown below.​</a:t>
            </a:r>
          </a:p>
          <a:p>
            <a:pPr fontAlgn="base">
              <a:buFont typeface="Wingdings" panose="05000000000000000000" pitchFamily="2" charset="2"/>
              <a:buChar char="Ø"/>
            </a:pPr>
            <a:r>
              <a:rPr lang="en-IN" dirty="0">
                <a:effectLst/>
              </a:rPr>
              <a:t>​</a:t>
            </a:r>
          </a:p>
          <a:p>
            <a:pPr>
              <a:buFont typeface="Wingdings" panose="05000000000000000000" pitchFamily="2" charset="2"/>
              <a:buChar char="Ø"/>
            </a:pPr>
            <a:endParaRPr lang="en-IN" dirty="0"/>
          </a:p>
        </p:txBody>
      </p:sp>
      <p:pic>
        <p:nvPicPr>
          <p:cNvPr id="3074" name="Picture 2">
            <a:extLst>
              <a:ext uri="{FF2B5EF4-FFF2-40B4-BE49-F238E27FC236}">
                <a16:creationId xmlns:a16="http://schemas.microsoft.com/office/drawing/2014/main" id="{8BDE24C7-3FD3-4012-9A30-9CD175C02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55" y="3089275"/>
            <a:ext cx="5253325" cy="26098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1E6CAD1-05E7-4DBB-9DC2-C78C74DFE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359" y="2736850"/>
            <a:ext cx="6482685"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170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5F01-46E0-4EFA-A6D2-10767928653B}"/>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2E6EBFBE-96CE-4472-B2A3-A30AF2791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1580050"/>
            <a:ext cx="10211405" cy="4566750"/>
          </a:xfrm>
        </p:spPr>
      </p:pic>
    </p:spTree>
    <p:extLst>
      <p:ext uri="{BB962C8B-B14F-4D97-AF65-F5344CB8AC3E}">
        <p14:creationId xmlns:p14="http://schemas.microsoft.com/office/powerpoint/2010/main" val="100583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BAE6-7B1C-422C-A5B1-3AE559DB583C}"/>
              </a:ext>
            </a:extLst>
          </p:cNvPr>
          <p:cNvSpPr>
            <a:spLocks noGrp="1"/>
          </p:cNvSpPr>
          <p:nvPr>
            <p:ph type="title"/>
          </p:nvPr>
        </p:nvSpPr>
        <p:spPr/>
        <p:txBody>
          <a:bodyPr/>
          <a:lstStyle/>
          <a:p>
            <a:r>
              <a:rPr lang="en-US" dirty="0">
                <a:effectLst/>
              </a:rPr>
              <a:t>SECURITY CREDENTIALS:​</a:t>
            </a:r>
            <a:endParaRPr lang="en-IN" dirty="0"/>
          </a:p>
        </p:txBody>
      </p:sp>
      <p:sp>
        <p:nvSpPr>
          <p:cNvPr id="3" name="Content Placeholder 2">
            <a:extLst>
              <a:ext uri="{FF2B5EF4-FFF2-40B4-BE49-F238E27FC236}">
                <a16:creationId xmlns:a16="http://schemas.microsoft.com/office/drawing/2014/main" id="{BF1190AC-3A2D-4923-A960-75EC9055A3AF}"/>
              </a:ext>
            </a:extLst>
          </p:cNvPr>
          <p:cNvSpPr>
            <a:spLocks noGrp="1"/>
          </p:cNvSpPr>
          <p:nvPr>
            <p:ph idx="1"/>
          </p:nvPr>
        </p:nvSpPr>
        <p:spPr/>
        <p:txBody>
          <a:bodyPr/>
          <a:lstStyle/>
          <a:p>
            <a:pPr>
              <a:buFont typeface="Wingdings" panose="05000000000000000000" pitchFamily="2" charset="2"/>
              <a:buChar char="Ø"/>
            </a:pPr>
            <a:r>
              <a:rPr lang="en-US" dirty="0">
                <a:effectLst/>
              </a:rPr>
              <a:t>When working with Terraform and provisioning infrastructure, security credentials are an essential aspect. These credentials authenticate and authorize Terraform to interact with the cloud provider's APIs (such as AWS, Azure, or Google Cloud). It's important to handle credentials securely to prevent unauthorized access to your cloud resources.​</a:t>
            </a:r>
          </a:p>
          <a:p>
            <a:pPr>
              <a:buFont typeface="Wingdings" panose="05000000000000000000" pitchFamily="2" charset="2"/>
              <a:buChar char="Ø"/>
            </a:pPr>
            <a:r>
              <a:rPr lang="en-US" dirty="0">
                <a:effectLst/>
              </a:rPr>
              <a:t>Go to the AWS MANAGEMENT CONSOLE and search the IAM service and create the Access key and the image is shown below.​</a:t>
            </a:r>
          </a:p>
          <a:p>
            <a:pPr marL="36900" indent="0">
              <a:buNone/>
            </a:pPr>
            <a:endParaRPr lang="en-IN" dirty="0"/>
          </a:p>
        </p:txBody>
      </p:sp>
      <p:pic>
        <p:nvPicPr>
          <p:cNvPr id="5" name="Picture 4">
            <a:extLst>
              <a:ext uri="{FF2B5EF4-FFF2-40B4-BE49-F238E27FC236}">
                <a16:creationId xmlns:a16="http://schemas.microsoft.com/office/drawing/2014/main" id="{0658437D-6A53-46A0-87D4-B0B80F44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986" y="3868995"/>
            <a:ext cx="10364410" cy="2379405"/>
          </a:xfrm>
          <a:prstGeom prst="rect">
            <a:avLst/>
          </a:prstGeom>
        </p:spPr>
      </p:pic>
    </p:spTree>
    <p:extLst>
      <p:ext uri="{BB962C8B-B14F-4D97-AF65-F5344CB8AC3E}">
        <p14:creationId xmlns:p14="http://schemas.microsoft.com/office/powerpoint/2010/main" val="207907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D332F-4F2D-4941-9FC5-A056E57D77E2}"/>
              </a:ext>
            </a:extLst>
          </p:cNvPr>
          <p:cNvSpPr>
            <a:spLocks noGrp="1"/>
          </p:cNvSpPr>
          <p:nvPr>
            <p:ph type="title"/>
          </p:nvPr>
        </p:nvSpPr>
        <p:spPr/>
        <p:txBody>
          <a:bodyPr/>
          <a:lstStyle/>
          <a:p>
            <a:r>
              <a:rPr lang="en-US" dirty="0"/>
              <a:t>VPC</a:t>
            </a:r>
            <a:endParaRPr lang="en-IN" dirty="0"/>
          </a:p>
        </p:txBody>
      </p:sp>
      <p:sp>
        <p:nvSpPr>
          <p:cNvPr id="3" name="Content Placeholder 2">
            <a:extLst>
              <a:ext uri="{FF2B5EF4-FFF2-40B4-BE49-F238E27FC236}">
                <a16:creationId xmlns:a16="http://schemas.microsoft.com/office/drawing/2014/main" id="{B040DC8B-A7F4-4E57-93EA-314AA0198FC3}"/>
              </a:ext>
            </a:extLst>
          </p:cNvPr>
          <p:cNvSpPr>
            <a:spLocks noGrp="1"/>
          </p:cNvSpPr>
          <p:nvPr>
            <p:ph idx="1"/>
          </p:nvPr>
        </p:nvSpPr>
        <p:spPr/>
        <p:txBody>
          <a:bodyPr>
            <a:normAutofit lnSpcReduction="10000"/>
          </a:bodyPr>
          <a:lstStyle/>
          <a:p>
            <a:pPr>
              <a:buFont typeface="Wingdings" panose="05000000000000000000" pitchFamily="2" charset="2"/>
              <a:buChar char="Ø"/>
            </a:pPr>
            <a:r>
              <a:rPr lang="en-IN" b="1" dirty="0">
                <a:effectLst/>
              </a:rPr>
              <a:t>VPC (Virtual Private Cloud) </a:t>
            </a:r>
            <a:r>
              <a:rPr lang="en-US" b="1" dirty="0">
                <a:effectLst/>
              </a:rPr>
              <a:t>is a logically isolated network within AWS where you can define your resources (like EC2, RDS, etc.) to ensure they are secure and segmented from other networks.</a:t>
            </a:r>
            <a:r>
              <a:rPr lang="en-US" dirty="0">
                <a:effectLst/>
              </a:rPr>
              <a:t>​</a:t>
            </a:r>
          </a:p>
          <a:p>
            <a:pPr fontAlgn="base">
              <a:buFont typeface="Wingdings" panose="05000000000000000000" pitchFamily="2" charset="2"/>
              <a:buChar char="Ø"/>
            </a:pPr>
            <a:r>
              <a:rPr lang="en-US" b="1" dirty="0">
                <a:effectLst/>
              </a:rPr>
              <a:t>CIDR Block: Defines the IP address range for your VPC.</a:t>
            </a:r>
            <a:r>
              <a:rPr lang="en-US" dirty="0">
                <a:effectLst/>
              </a:rPr>
              <a:t>​</a:t>
            </a:r>
          </a:p>
          <a:p>
            <a:pPr marL="36900" indent="0" fontAlgn="base">
              <a:buNone/>
            </a:pPr>
            <a:r>
              <a:rPr lang="en-US" b="1" dirty="0">
                <a:effectLst/>
              </a:rPr>
              <a:t>    In your case, </a:t>
            </a:r>
            <a:r>
              <a:rPr lang="en-US" b="1" dirty="0" err="1">
                <a:effectLst/>
              </a:rPr>
              <a:t>cidr_block</a:t>
            </a:r>
            <a:r>
              <a:rPr lang="en-US" b="1" dirty="0">
                <a:effectLst/>
              </a:rPr>
              <a:t> = "10.0.0.0/16" gives you a range of 10.0.0.0 to 10.0.255.255,      which allows you to create multiple subnets.</a:t>
            </a:r>
            <a:r>
              <a:rPr lang="en-US" dirty="0">
                <a:effectLst/>
              </a:rPr>
              <a:t>​</a:t>
            </a:r>
          </a:p>
          <a:p>
            <a:pPr fontAlgn="base">
              <a:buFont typeface="Wingdings" panose="05000000000000000000" pitchFamily="2" charset="2"/>
              <a:buChar char="Ø"/>
            </a:pPr>
            <a:r>
              <a:rPr lang="en-IN" b="1" dirty="0">
                <a:effectLst/>
              </a:rPr>
              <a:t>DNS Support &amp; Hostnames:</a:t>
            </a:r>
            <a:r>
              <a:rPr lang="en-US" dirty="0">
                <a:effectLst/>
              </a:rPr>
              <a:t>​</a:t>
            </a:r>
          </a:p>
          <a:p>
            <a:pPr fontAlgn="base">
              <a:buFont typeface="Wingdings" panose="05000000000000000000" pitchFamily="2" charset="2"/>
              <a:buChar char="Ø"/>
            </a:pPr>
            <a:r>
              <a:rPr lang="en-US" b="1" dirty="0" err="1">
                <a:effectLst/>
              </a:rPr>
              <a:t>enable_dns_support</a:t>
            </a:r>
            <a:r>
              <a:rPr lang="en-US" b="1" dirty="0">
                <a:effectLst/>
              </a:rPr>
              <a:t> = true: Enables DNS resolution within the VPC, which is useful for resolving domain names to IP addresses within your VPC.</a:t>
            </a:r>
            <a:r>
              <a:rPr lang="en-US" dirty="0">
                <a:effectLst/>
              </a:rPr>
              <a:t>​</a:t>
            </a:r>
          </a:p>
          <a:p>
            <a:pPr fontAlgn="base">
              <a:buFont typeface="Wingdings" panose="05000000000000000000" pitchFamily="2" charset="2"/>
              <a:buChar char="Ø"/>
            </a:pPr>
            <a:r>
              <a:rPr lang="en-US" b="1" dirty="0" err="1">
                <a:effectLst/>
              </a:rPr>
              <a:t>enable_dns_hostnames</a:t>
            </a:r>
            <a:r>
              <a:rPr lang="en-US" b="1" dirty="0">
                <a:effectLst/>
              </a:rPr>
              <a:t> = true: Enables DNS hostnames for instances within the VPC, making it easier to access EC2 instances by hostname.</a:t>
            </a:r>
            <a:r>
              <a:rPr lang="en-IN" dirty="0">
                <a:effectLst/>
              </a:rPr>
              <a:t>​</a:t>
            </a:r>
          </a:p>
          <a:p>
            <a:pPr>
              <a:buFont typeface="Wingdings" panose="05000000000000000000" pitchFamily="2" charset="2"/>
              <a:buChar char="Ø"/>
            </a:pPr>
            <a:endParaRPr lang="en-US" dirty="0">
              <a:effectLst/>
            </a:endParaRPr>
          </a:p>
        </p:txBody>
      </p:sp>
    </p:spTree>
    <p:extLst>
      <p:ext uri="{BB962C8B-B14F-4D97-AF65-F5344CB8AC3E}">
        <p14:creationId xmlns:p14="http://schemas.microsoft.com/office/powerpoint/2010/main" val="167629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B3218-01FF-4F1A-A70B-DC915E0F3ED2}"/>
              </a:ext>
            </a:extLst>
          </p:cNvPr>
          <p:cNvSpPr>
            <a:spLocks noGrp="1"/>
          </p:cNvSpPr>
          <p:nvPr>
            <p:ph type="title"/>
          </p:nvPr>
        </p:nvSpPr>
        <p:spPr>
          <a:xfrm>
            <a:off x="913795" y="609600"/>
            <a:ext cx="5920638" cy="970450"/>
          </a:xfrm>
        </p:spPr>
        <p:txBody>
          <a:bodyPr/>
          <a:lstStyle/>
          <a:p>
            <a:r>
              <a:rPr lang="en-US" sz="3600" dirty="0">
                <a:effectLst/>
              </a:rPr>
              <a:t>VPC TERRAFORM CODE</a:t>
            </a:r>
            <a:r>
              <a:rPr lang="en-US" dirty="0">
                <a:effectLst/>
              </a:rPr>
              <a:t>:​</a:t>
            </a:r>
            <a:endParaRPr lang="en-IN" dirty="0"/>
          </a:p>
        </p:txBody>
      </p:sp>
      <p:sp>
        <p:nvSpPr>
          <p:cNvPr id="3" name="Content Placeholder 2">
            <a:extLst>
              <a:ext uri="{FF2B5EF4-FFF2-40B4-BE49-F238E27FC236}">
                <a16:creationId xmlns:a16="http://schemas.microsoft.com/office/drawing/2014/main" id="{30F6DC03-E563-4E09-B42D-701D42E1EF43}"/>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provider "</a:t>
            </a:r>
            <a:r>
              <a:rPr lang="en-IN" dirty="0" err="1"/>
              <a:t>aws</a:t>
            </a:r>
            <a:r>
              <a:rPr lang="en-IN" dirty="0"/>
              <a:t>" {</a:t>
            </a:r>
          </a:p>
          <a:p>
            <a:pPr>
              <a:buFont typeface="Wingdings" panose="05000000000000000000" pitchFamily="2" charset="2"/>
              <a:buChar char="Ø"/>
            </a:pPr>
            <a:r>
              <a:rPr lang="en-IN" dirty="0"/>
              <a:t>  region = "ap-south-1"</a:t>
            </a:r>
          </a:p>
          <a:p>
            <a:pPr>
              <a:buFont typeface="Wingdings" panose="05000000000000000000" pitchFamily="2" charset="2"/>
              <a:buChar char="Ø"/>
            </a:pPr>
            <a:r>
              <a:rPr lang="en-IN" dirty="0"/>
              <a:t>}</a:t>
            </a:r>
          </a:p>
          <a:p>
            <a:pPr>
              <a:buFont typeface="Wingdings" panose="05000000000000000000" pitchFamily="2" charset="2"/>
              <a:buChar char="Ø"/>
            </a:pPr>
            <a:r>
              <a:rPr lang="en-IN" dirty="0"/>
              <a:t>resource "</a:t>
            </a:r>
            <a:r>
              <a:rPr lang="en-IN" dirty="0" err="1"/>
              <a:t>aws_vpc</a:t>
            </a:r>
            <a:r>
              <a:rPr lang="en-IN" dirty="0"/>
              <a:t>" "main" {</a:t>
            </a:r>
          </a:p>
          <a:p>
            <a:pPr>
              <a:buFont typeface="Wingdings" panose="05000000000000000000" pitchFamily="2" charset="2"/>
              <a:buChar char="Ø"/>
            </a:pPr>
            <a:r>
              <a:rPr lang="en-IN" dirty="0"/>
              <a:t>  </a:t>
            </a:r>
            <a:r>
              <a:rPr lang="en-IN" dirty="0" err="1"/>
              <a:t>cidr_block</a:t>
            </a:r>
            <a:r>
              <a:rPr lang="en-IN" dirty="0"/>
              <a:t> = "10.0.0.0/16"</a:t>
            </a:r>
          </a:p>
          <a:p>
            <a:pPr>
              <a:buFont typeface="Wingdings" panose="05000000000000000000" pitchFamily="2" charset="2"/>
              <a:buChar char="Ø"/>
            </a:pPr>
            <a:r>
              <a:rPr lang="en-IN" dirty="0"/>
              <a:t>  </a:t>
            </a:r>
            <a:r>
              <a:rPr lang="en-IN" dirty="0" err="1"/>
              <a:t>enable_dns_support</a:t>
            </a:r>
            <a:r>
              <a:rPr lang="en-IN" dirty="0"/>
              <a:t> = true</a:t>
            </a:r>
          </a:p>
          <a:p>
            <a:pPr>
              <a:buFont typeface="Wingdings" panose="05000000000000000000" pitchFamily="2" charset="2"/>
              <a:buChar char="Ø"/>
            </a:pPr>
            <a:r>
              <a:rPr lang="en-IN" dirty="0"/>
              <a:t>  </a:t>
            </a:r>
            <a:r>
              <a:rPr lang="en-IN" dirty="0" err="1"/>
              <a:t>enable_dns_hostnames</a:t>
            </a:r>
            <a:r>
              <a:rPr lang="en-IN" dirty="0"/>
              <a:t> = true</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"main-</a:t>
            </a:r>
            <a:r>
              <a:rPr lang="en-IN" dirty="0" err="1"/>
              <a:t>vpc</a:t>
            </a:r>
            <a:r>
              <a:rPr lang="en-IN" dirty="0"/>
              <a:t>"</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230322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2ECD9-E20D-4AEC-BD4A-B226BDB0504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C5A0A1B-05F6-4B60-BCEF-C23EFE459CFA}"/>
              </a:ext>
            </a:extLst>
          </p:cNvPr>
          <p:cNvSpPr>
            <a:spLocks noGrp="1"/>
          </p:cNvSpPr>
          <p:nvPr>
            <p:ph idx="1"/>
          </p:nvPr>
        </p:nvSpPr>
        <p:spPr/>
        <p:txBody>
          <a:bodyPr/>
          <a:lstStyle/>
          <a:p>
            <a:pPr>
              <a:buFont typeface="Wingdings" panose="05000000000000000000" pitchFamily="2" charset="2"/>
              <a:buChar char="Ø"/>
            </a:pPr>
            <a:r>
              <a:rPr lang="en-US" dirty="0">
                <a:effectLst/>
              </a:rPr>
              <a:t>In visual studio code app how the </a:t>
            </a:r>
            <a:r>
              <a:rPr lang="en-US" dirty="0" err="1">
                <a:effectLst/>
              </a:rPr>
              <a:t>vpc</a:t>
            </a:r>
            <a:r>
              <a:rPr lang="en-US" dirty="0">
                <a:effectLst/>
              </a:rPr>
              <a:t> can be created by using terraform code and give the terraform </a:t>
            </a:r>
            <a:r>
              <a:rPr lang="en-US" dirty="0" err="1">
                <a:effectLst/>
              </a:rPr>
              <a:t>init,validate,plan,apply</a:t>
            </a:r>
            <a:r>
              <a:rPr lang="en-US" dirty="0">
                <a:effectLst/>
              </a:rPr>
              <a:t> commands and the images are shown below.​</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E8049C22-6F03-480E-A046-A56F8B639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916" y="2471006"/>
            <a:ext cx="3225966" cy="2349621"/>
          </a:xfrm>
          <a:prstGeom prst="rect">
            <a:avLst/>
          </a:prstGeom>
        </p:spPr>
      </p:pic>
      <p:pic>
        <p:nvPicPr>
          <p:cNvPr id="7" name="Picture 6">
            <a:extLst>
              <a:ext uri="{FF2B5EF4-FFF2-40B4-BE49-F238E27FC236}">
                <a16:creationId xmlns:a16="http://schemas.microsoft.com/office/drawing/2014/main" id="{17180E55-8530-4E36-882C-896ACC355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309" y="2548394"/>
            <a:ext cx="6102664" cy="1968601"/>
          </a:xfrm>
          <a:prstGeom prst="rect">
            <a:avLst/>
          </a:prstGeom>
        </p:spPr>
      </p:pic>
      <p:pic>
        <p:nvPicPr>
          <p:cNvPr id="9" name="Picture 8">
            <a:extLst>
              <a:ext uri="{FF2B5EF4-FFF2-40B4-BE49-F238E27FC236}">
                <a16:creationId xmlns:a16="http://schemas.microsoft.com/office/drawing/2014/main" id="{9D5423F9-EAB8-4737-8154-BE750CAA93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741" y="4764595"/>
            <a:ext cx="5169166" cy="1962251"/>
          </a:xfrm>
          <a:prstGeom prst="rect">
            <a:avLst/>
          </a:prstGeom>
        </p:spPr>
      </p:pic>
      <p:pic>
        <p:nvPicPr>
          <p:cNvPr id="11" name="Picture 10">
            <a:extLst>
              <a:ext uri="{FF2B5EF4-FFF2-40B4-BE49-F238E27FC236}">
                <a16:creationId xmlns:a16="http://schemas.microsoft.com/office/drawing/2014/main" id="{277C2803-0C02-42DD-9A2B-9921792096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1926" y="5178907"/>
            <a:ext cx="6102663" cy="764692"/>
          </a:xfrm>
          <a:prstGeom prst="rect">
            <a:avLst/>
          </a:prstGeom>
        </p:spPr>
      </p:pic>
    </p:spTree>
    <p:extLst>
      <p:ext uri="{BB962C8B-B14F-4D97-AF65-F5344CB8AC3E}">
        <p14:creationId xmlns:p14="http://schemas.microsoft.com/office/powerpoint/2010/main" val="415546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3958-B52C-4F02-AD0F-92D6899A5989}"/>
              </a:ext>
            </a:extLst>
          </p:cNvPr>
          <p:cNvSpPr>
            <a:spLocks noGrp="1"/>
          </p:cNvSpPr>
          <p:nvPr>
            <p:ph type="title"/>
          </p:nvPr>
        </p:nvSpPr>
        <p:spPr>
          <a:xfrm>
            <a:off x="913795" y="609600"/>
            <a:ext cx="5666114" cy="970450"/>
          </a:xfrm>
        </p:spPr>
        <p:txBody>
          <a:bodyPr>
            <a:normAutofit fontScale="90000"/>
          </a:bodyPr>
          <a:lstStyle/>
          <a:p>
            <a:r>
              <a:rPr lang="en-US" dirty="0">
                <a:effectLst/>
              </a:rPr>
              <a:t>WHAT ARE SUBNETS?​</a:t>
            </a:r>
            <a:endParaRPr lang="en-IN" dirty="0"/>
          </a:p>
        </p:txBody>
      </p:sp>
      <p:sp>
        <p:nvSpPr>
          <p:cNvPr id="3" name="Content Placeholder 2">
            <a:extLst>
              <a:ext uri="{FF2B5EF4-FFF2-40B4-BE49-F238E27FC236}">
                <a16:creationId xmlns:a16="http://schemas.microsoft.com/office/drawing/2014/main" id="{C94454F5-29ED-49E2-A0B0-D4472FADF9D8}"/>
              </a:ext>
            </a:extLst>
          </p:cNvPr>
          <p:cNvSpPr>
            <a:spLocks noGrp="1"/>
          </p:cNvSpPr>
          <p:nvPr>
            <p:ph idx="1"/>
          </p:nvPr>
        </p:nvSpPr>
        <p:spPr/>
        <p:txBody>
          <a:bodyPr/>
          <a:lstStyle/>
          <a:p>
            <a:pPr>
              <a:buFont typeface="Wingdings" panose="05000000000000000000" pitchFamily="2" charset="2"/>
              <a:buChar char="Ø"/>
            </a:pPr>
            <a:r>
              <a:rPr lang="en-IN" dirty="0">
                <a:effectLst/>
              </a:rPr>
              <a:t>Subnets divide the VPC into smaller, isolated networks. Typically, you create public subnets for resources that need internet access (e.g., web servers, Jenkins) and private subnets for internal resources (e.g., databases).</a:t>
            </a:r>
            <a:r>
              <a:rPr lang="en-US" dirty="0">
                <a:effectLst/>
              </a:rPr>
              <a:t>​</a:t>
            </a:r>
          </a:p>
          <a:p>
            <a:pPr fontAlgn="base">
              <a:buFont typeface="Wingdings" panose="05000000000000000000" pitchFamily="2" charset="2"/>
              <a:buChar char="Ø"/>
            </a:pPr>
            <a:r>
              <a:rPr lang="en-US" dirty="0">
                <a:effectLst/>
              </a:rPr>
              <a:t>Public Subnets: These subnets have routes to the internet and can host resources like EC2 instances that need to be accessed externally.​</a:t>
            </a:r>
          </a:p>
          <a:p>
            <a:pPr fontAlgn="base">
              <a:buFont typeface="Wingdings" panose="05000000000000000000" pitchFamily="2" charset="2"/>
              <a:buChar char="Ø"/>
            </a:pPr>
            <a:r>
              <a:rPr lang="en-US" dirty="0">
                <a:effectLst/>
              </a:rPr>
              <a:t>In your case, you created two public subnets:​</a:t>
            </a:r>
          </a:p>
          <a:p>
            <a:pPr fontAlgn="base">
              <a:buFont typeface="Wingdings" panose="05000000000000000000" pitchFamily="2" charset="2"/>
              <a:buChar char="Ø"/>
            </a:pPr>
            <a:r>
              <a:rPr lang="en-US" dirty="0" err="1">
                <a:effectLst/>
              </a:rPr>
              <a:t>subnet_a</a:t>
            </a:r>
            <a:r>
              <a:rPr lang="en-US" dirty="0">
                <a:effectLst/>
              </a:rPr>
              <a:t> with CIDR 10.0.1.0/24 in ap-south-1a​</a:t>
            </a:r>
          </a:p>
          <a:p>
            <a:pPr fontAlgn="base">
              <a:buFont typeface="Wingdings" panose="05000000000000000000" pitchFamily="2" charset="2"/>
              <a:buChar char="Ø"/>
            </a:pPr>
            <a:r>
              <a:rPr lang="en-US" dirty="0" err="1">
                <a:effectLst/>
              </a:rPr>
              <a:t>subnet_b</a:t>
            </a:r>
            <a:r>
              <a:rPr lang="en-US" dirty="0">
                <a:effectLst/>
              </a:rPr>
              <a:t> with CIDR 10.0.2.0/24 in ap-south-1b​</a:t>
            </a:r>
          </a:p>
          <a:p>
            <a:pPr>
              <a:buFont typeface="Wingdings" panose="05000000000000000000" pitchFamily="2" charset="2"/>
              <a:buChar char="Ø"/>
            </a:pPr>
            <a:r>
              <a:rPr lang="en-US" dirty="0">
                <a:effectLst/>
              </a:rPr>
              <a:t>Private Subnets: You might consider creating additional subnets in the future for more secure, internal resources (e.g., database servers).</a:t>
            </a:r>
            <a:r>
              <a:rPr lang="en-IN" dirty="0">
                <a:effectLst/>
              </a:rPr>
              <a:t>​</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9537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83334-832A-46EC-B146-9F51496A2E35}"/>
              </a:ext>
            </a:extLst>
          </p:cNvPr>
          <p:cNvSpPr>
            <a:spLocks noGrp="1"/>
          </p:cNvSpPr>
          <p:nvPr>
            <p:ph type="title"/>
          </p:nvPr>
        </p:nvSpPr>
        <p:spPr>
          <a:xfrm>
            <a:off x="913795" y="609600"/>
            <a:ext cx="7909694" cy="970450"/>
          </a:xfrm>
        </p:spPr>
        <p:txBody>
          <a:bodyPr/>
          <a:lstStyle/>
          <a:p>
            <a:r>
              <a:rPr lang="en-US" dirty="0">
                <a:effectLst/>
              </a:rPr>
              <a:t>SUBNETS TERRAFORM CODE:​</a:t>
            </a:r>
            <a:endParaRPr lang="en-IN" dirty="0"/>
          </a:p>
        </p:txBody>
      </p:sp>
      <p:sp>
        <p:nvSpPr>
          <p:cNvPr id="3" name="Content Placeholder 2">
            <a:extLst>
              <a:ext uri="{FF2B5EF4-FFF2-40B4-BE49-F238E27FC236}">
                <a16:creationId xmlns:a16="http://schemas.microsoft.com/office/drawing/2014/main" id="{414FEAB1-DBFC-4CB8-AA84-263D105C2F42}"/>
              </a:ext>
            </a:extLst>
          </p:cNvPr>
          <p:cNvSpPr>
            <a:spLocks noGrp="1"/>
          </p:cNvSpPr>
          <p:nvPr>
            <p:ph idx="1"/>
          </p:nvPr>
        </p:nvSpPr>
        <p:spPr/>
        <p:txBody>
          <a:bodyPr/>
          <a:lstStyle/>
          <a:p>
            <a:pPr>
              <a:buFont typeface="Wingdings" panose="05000000000000000000" pitchFamily="2" charset="2"/>
              <a:buChar char="Ø"/>
            </a:pPr>
            <a:r>
              <a:rPr lang="en-IN" dirty="0"/>
              <a:t>resource "</a:t>
            </a:r>
            <a:r>
              <a:rPr lang="en-IN" dirty="0" err="1"/>
              <a:t>aws_subnet</a:t>
            </a:r>
            <a:r>
              <a:rPr lang="en-IN" dirty="0"/>
              <a:t>" "public_subnet_1" {</a:t>
            </a:r>
          </a:p>
          <a:p>
            <a:pPr>
              <a:buFont typeface="Wingdings" panose="05000000000000000000" pitchFamily="2" charset="2"/>
              <a:buChar char="Ø"/>
            </a:pPr>
            <a:r>
              <a:rPr lang="en-IN" dirty="0"/>
              <a:t>  </a:t>
            </a:r>
            <a:r>
              <a:rPr lang="en-IN" dirty="0" err="1"/>
              <a:t>vpc_id</a:t>
            </a:r>
            <a:r>
              <a:rPr lang="en-IN" dirty="0"/>
              <a:t>                  = aws_vpc.main.id</a:t>
            </a:r>
          </a:p>
          <a:p>
            <a:pPr>
              <a:buFont typeface="Wingdings" panose="05000000000000000000" pitchFamily="2" charset="2"/>
              <a:buChar char="Ø"/>
            </a:pPr>
            <a:r>
              <a:rPr lang="en-IN" dirty="0"/>
              <a:t>  </a:t>
            </a:r>
            <a:r>
              <a:rPr lang="en-IN" dirty="0" err="1"/>
              <a:t>cidr_block</a:t>
            </a:r>
            <a:r>
              <a:rPr lang="en-IN" dirty="0"/>
              <a:t>              = "10.0.1.0/24"</a:t>
            </a:r>
          </a:p>
          <a:p>
            <a:pPr>
              <a:buFont typeface="Wingdings" panose="05000000000000000000" pitchFamily="2" charset="2"/>
              <a:buChar char="Ø"/>
            </a:pPr>
            <a:r>
              <a:rPr lang="en-IN" dirty="0"/>
              <a:t>  </a:t>
            </a:r>
            <a:r>
              <a:rPr lang="en-IN" dirty="0" err="1"/>
              <a:t>availability_zone</a:t>
            </a:r>
            <a:r>
              <a:rPr lang="en-IN" dirty="0"/>
              <a:t>       = “ap-south-1a"</a:t>
            </a:r>
          </a:p>
          <a:p>
            <a:pPr>
              <a:buFont typeface="Wingdings" panose="05000000000000000000" pitchFamily="2" charset="2"/>
              <a:buChar char="Ø"/>
            </a:pPr>
            <a:r>
              <a:rPr lang="en-IN" dirty="0"/>
              <a:t>  </a:t>
            </a:r>
            <a:r>
              <a:rPr lang="en-IN" dirty="0" err="1"/>
              <a:t>map_public_ip_on_launch</a:t>
            </a:r>
            <a:r>
              <a:rPr lang="en-IN" dirty="0"/>
              <a:t> = true</a:t>
            </a:r>
          </a:p>
          <a:p>
            <a:pPr>
              <a:buFont typeface="Wingdings" panose="05000000000000000000" pitchFamily="2" charset="2"/>
              <a:buChar char="Ø"/>
            </a:pPr>
            <a:r>
              <a:rPr lang="en-IN" dirty="0"/>
              <a:t>  tags = {</a:t>
            </a:r>
          </a:p>
          <a:p>
            <a:pPr>
              <a:buFont typeface="Wingdings" panose="05000000000000000000" pitchFamily="2" charset="2"/>
              <a:buChar char="Ø"/>
            </a:pPr>
            <a:r>
              <a:rPr lang="en-IN" dirty="0"/>
              <a:t>    Name = "Public Subnet 1"</a:t>
            </a:r>
          </a:p>
          <a:p>
            <a:pPr>
              <a:buFont typeface="Wingdings" panose="05000000000000000000" pitchFamily="2" charset="2"/>
              <a:buChar char="Ø"/>
            </a:pPr>
            <a:r>
              <a:rPr lang="en-IN" dirty="0"/>
              <a:t>  }</a:t>
            </a:r>
          </a:p>
          <a:p>
            <a:pPr>
              <a:buFont typeface="Wingdings" panose="05000000000000000000" pitchFamily="2" charset="2"/>
              <a:buChar char="Ø"/>
            </a:pPr>
            <a:r>
              <a:rPr lang="en-IN" dirty="0"/>
              <a:t>}</a:t>
            </a:r>
          </a:p>
        </p:txBody>
      </p:sp>
    </p:spTree>
    <p:extLst>
      <p:ext uri="{BB962C8B-B14F-4D97-AF65-F5344CB8AC3E}">
        <p14:creationId xmlns:p14="http://schemas.microsoft.com/office/powerpoint/2010/main" val="2860915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271</TotalTime>
  <Words>2820</Words>
  <Application>Microsoft Office PowerPoint</Application>
  <PresentationFormat>Widescreen</PresentationFormat>
  <Paragraphs>233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Calisto MT</vt:lpstr>
      <vt:lpstr>Trebuchet MS</vt:lpstr>
      <vt:lpstr>Wingdings</vt:lpstr>
      <vt:lpstr>Wingdings 2</vt:lpstr>
      <vt:lpstr>Slate</vt:lpstr>
      <vt:lpstr>Task-2 :EC2 INSTANCE WITH JENKINS INSTALLATION USING TERRAFORM</vt:lpstr>
      <vt:lpstr>Jenkins</vt:lpstr>
      <vt:lpstr>Terraform</vt:lpstr>
      <vt:lpstr>SECURITY CREDENTIALS:​</vt:lpstr>
      <vt:lpstr>VPC</vt:lpstr>
      <vt:lpstr>VPC TERRAFORM CODE:​</vt:lpstr>
      <vt:lpstr>PowerPoint Presentation</vt:lpstr>
      <vt:lpstr>WHAT ARE SUBNETS?​</vt:lpstr>
      <vt:lpstr>SUBNETS TERRAFORM CODE:​</vt:lpstr>
      <vt:lpstr>PowerPoint Presentation</vt:lpstr>
      <vt:lpstr>PowerPoint Presentation</vt:lpstr>
      <vt:lpstr>PowerPoint Presentation</vt:lpstr>
      <vt:lpstr>PowerPoint Presentation</vt:lpstr>
      <vt:lpstr>WHAT IS INTERNET GATEWAY?​</vt:lpstr>
      <vt:lpstr>INTERNET GATEWAY TERRAFORM CODE:​</vt:lpstr>
      <vt:lpstr>PowerPoint Presentation</vt:lpstr>
      <vt:lpstr>WHAT ARE ROUTE TABLES AND ROUTES?​</vt:lpstr>
      <vt:lpstr>ROUTE TABLES TERRAFORM CODE:​</vt:lpstr>
      <vt:lpstr>PowerPoint Presentation</vt:lpstr>
      <vt:lpstr>In visual studio code app how the route tables and routes can be created by using terraform code and give the terraform plan and apply commands the images are shown below.​ </vt:lpstr>
      <vt:lpstr>WHAT ARE SECURITY GROUPS?​</vt:lpstr>
      <vt:lpstr>SECURITY GROUP TERRAFORM CODE:​</vt:lpstr>
      <vt:lpstr>PowerPoint Presentation</vt:lpstr>
      <vt:lpstr>PowerPoint Presentation</vt:lpstr>
      <vt:lpstr>WHAT IS EC2 INSTANCE?​</vt:lpstr>
      <vt:lpstr>JENKINS INSTALL IN AN EC2 INSTANCE:​</vt:lpstr>
      <vt:lpstr>PowerPoint Presentation</vt:lpstr>
      <vt:lpstr>JENKINS INSTALL IN AN EC2 INSTANCE TERRAFORM CODE:​</vt:lpstr>
      <vt:lpstr>PowerPoint Presentation</vt:lpstr>
      <vt:lpstr>PowerPoint Presentation</vt:lpstr>
      <vt:lpstr>PowerPoint Presentation</vt:lpstr>
      <vt:lpstr>WHAT IS RDS(MYSQL DATABASE)?​</vt:lpstr>
      <vt:lpstr>RDS(MYSQL DATABASE) TERRAFORM CODE:</vt:lpstr>
      <vt:lpstr>PowerPoint Presentation</vt:lpstr>
      <vt:lpstr>Create a DB Subnet Group for RDS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 l450</dc:creator>
  <cp:lastModifiedBy>lenovo l450</cp:lastModifiedBy>
  <cp:revision>17</cp:revision>
  <dcterms:created xsi:type="dcterms:W3CDTF">2025-02-03T04:40:06Z</dcterms:created>
  <dcterms:modified xsi:type="dcterms:W3CDTF">2025-02-03T09:11:23Z</dcterms:modified>
</cp:coreProperties>
</file>