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65" r:id="rId4"/>
    <p:sldId id="366" r:id="rId5"/>
    <p:sldId id="258" r:id="rId6"/>
    <p:sldId id="308" r:id="rId7"/>
    <p:sldId id="283" r:id="rId8"/>
    <p:sldId id="307" r:id="rId9"/>
    <p:sldId id="260" r:id="rId10"/>
    <p:sldId id="261" r:id="rId11"/>
    <p:sldId id="262" r:id="rId12"/>
    <p:sldId id="263" r:id="rId13"/>
    <p:sldId id="309"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310" r:id="rId27"/>
    <p:sldId id="312" r:id="rId28"/>
    <p:sldId id="311" r:id="rId29"/>
    <p:sldId id="276" r:id="rId30"/>
    <p:sldId id="278" r:id="rId31"/>
    <p:sldId id="280" r:id="rId32"/>
    <p:sldId id="282" r:id="rId33"/>
    <p:sldId id="33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L480"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5720" y="514350"/>
            <a:ext cx="9519285" cy="2013585"/>
          </a:xfrm>
        </p:spPr>
        <p:txBody>
          <a:bodyPr>
            <a:normAutofit fontScale="90000"/>
          </a:bodyPr>
          <a:lstStyle/>
          <a:p>
            <a:r>
              <a:rPr lang="en-US" altLang="en-US" sz="6000" b="1"/>
              <a:t>Set Up EKS Cluster for Orchestration (Kubernetes)</a:t>
            </a:r>
            <a:endParaRPr lang="en-US" altLang="en-US" sz="6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701675" y="1998980"/>
            <a:ext cx="10632440" cy="2411095"/>
          </a:xfrm>
          <a:prstGeom prst="rect">
            <a:avLst/>
          </a:prstGeom>
        </p:spPr>
      </p:pic>
      <p:sp>
        <p:nvSpPr>
          <p:cNvPr id="5" name="Text Box 4"/>
          <p:cNvSpPr txBox="1"/>
          <p:nvPr/>
        </p:nvSpPr>
        <p:spPr>
          <a:xfrm>
            <a:off x="495300" y="4152900"/>
            <a:ext cx="9865995" cy="2349500"/>
          </a:xfrm>
          <a:prstGeom prst="rect">
            <a:avLst/>
          </a:prstGeom>
          <a:noFill/>
        </p:spPr>
        <p:txBody>
          <a:bodyPr wrap="square" rtlCol="0">
            <a:noAutofit/>
          </a:bodyPr>
          <a:p>
            <a:endParaRPr lang="en-US"/>
          </a:p>
        </p:txBody>
      </p:sp>
      <p:pic>
        <p:nvPicPr>
          <p:cNvPr id="6" name="Picture 5"/>
          <p:cNvPicPr>
            <a:picLocks noChangeAspect="1"/>
          </p:cNvPicPr>
          <p:nvPr/>
        </p:nvPicPr>
        <p:blipFill>
          <a:blip r:embed="rId2"/>
          <a:stretch>
            <a:fillRect/>
          </a:stretch>
        </p:blipFill>
        <p:spPr>
          <a:xfrm>
            <a:off x="701675" y="4429125"/>
            <a:ext cx="10632440" cy="1768475"/>
          </a:xfrm>
          <a:prstGeom prst="rect">
            <a:avLst/>
          </a:prstGeom>
        </p:spPr>
      </p:pic>
      <p:sp>
        <p:nvSpPr>
          <p:cNvPr id="2" name="Text Box 1"/>
          <p:cNvSpPr txBox="1"/>
          <p:nvPr/>
        </p:nvSpPr>
        <p:spPr>
          <a:xfrm>
            <a:off x="701675" y="700405"/>
            <a:ext cx="10173970" cy="1278890"/>
          </a:xfrm>
          <a:prstGeom prst="rect">
            <a:avLst/>
          </a:prstGeom>
          <a:noFill/>
        </p:spPr>
        <p:txBody>
          <a:bodyPr wrap="square" rtlCol="0">
            <a:noAutofit/>
          </a:bodyPr>
          <a:p>
            <a:pPr marL="0" indent="0">
              <a:buNone/>
            </a:pPr>
            <a:r>
              <a:rPr lang="en-US" sz="2400" b="1">
                <a:latin typeface="Segoe UI" panose="020B0502040204020203" charset="0"/>
                <a:cs typeface="Segoe UI" panose="020B0502040204020203" charset="0"/>
                <a:sym typeface="+mn-ea"/>
              </a:rPr>
              <a:t>Security Group:</a:t>
            </a:r>
            <a:r>
              <a:rPr lang="en-IN" altLang="en-US" sz="2400" b="1">
                <a:latin typeface="Segoe UI" panose="020B0502040204020203" charset="0"/>
                <a:cs typeface="Segoe UI" panose="020B0502040204020203" charset="0"/>
                <a:sym typeface="+mn-ea"/>
              </a:rPr>
              <a:t> </a:t>
            </a:r>
            <a:r>
              <a:rPr lang="en-IN" altLang="en-US" sz="2400">
                <a:latin typeface="Segoe UI" panose="020B0502040204020203" charset="0"/>
                <a:cs typeface="Segoe UI" panose="020B0502040204020203" charset="0"/>
                <a:sym typeface="+mn-ea"/>
              </a:rPr>
              <a:t>network settings edit the auto-assign public IP as </a:t>
            </a:r>
            <a:r>
              <a:rPr lang="en-US" altLang="en-US" sz="2400">
                <a:latin typeface="Segoe UI" panose="020B0502040204020203" charset="0"/>
                <a:cs typeface="Segoe UI" panose="020B0502040204020203" charset="0"/>
                <a:sym typeface="+mn-ea"/>
              </a:rPr>
              <a:t>Enable</a:t>
            </a:r>
            <a:r>
              <a:rPr lang="en-IN" altLang="en-US" sz="2400">
                <a:latin typeface="Segoe UI" panose="020B0502040204020203" charset="0"/>
                <a:cs typeface="Segoe UI" panose="020B0502040204020203" charset="0"/>
                <a:sym typeface="+mn-ea"/>
              </a:rPr>
              <a:t>. and then Allow the HTTP &amp; HTTPS then click on Edit then add security group with All TCP then All traffic click on Launch Instance.</a:t>
            </a:r>
            <a:endParaRPr lang="en-IN" altLang="en-US" sz="2400">
              <a:latin typeface="Segoe UI" panose="020B0502040204020203" charset="0"/>
              <a:cs typeface="Segoe UI" panose="020B0502040204020203" charset="0"/>
            </a:endParaRPr>
          </a:p>
          <a:p>
            <a:pPr marL="0" indent="0">
              <a:buNone/>
            </a:pPr>
            <a:r>
              <a:rPr lang="en-IN" altLang="en-US" sz="2800">
                <a:latin typeface="Segoe UI" panose="020B0502040204020203" charset="0"/>
                <a:cs typeface="Segoe UI" panose="020B0502040204020203" charset="0"/>
                <a:sym typeface="+mn-ea"/>
              </a:rPr>
              <a:t> </a:t>
            </a:r>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838200" y="1693545"/>
            <a:ext cx="10515600" cy="4102735"/>
          </a:xfrm>
          <a:prstGeom prst="rect">
            <a:avLst/>
          </a:prstGeom>
        </p:spPr>
      </p:pic>
      <p:sp>
        <p:nvSpPr>
          <p:cNvPr id="2" name="Text Box 1"/>
          <p:cNvSpPr txBox="1"/>
          <p:nvPr/>
        </p:nvSpPr>
        <p:spPr>
          <a:xfrm>
            <a:off x="929005" y="506730"/>
            <a:ext cx="9705975" cy="1030605"/>
          </a:xfrm>
          <a:prstGeom prst="rect">
            <a:avLst/>
          </a:prstGeom>
          <a:noFill/>
        </p:spPr>
        <p:txBody>
          <a:bodyPr wrap="square" rtlCol="0">
            <a:noAutofit/>
          </a:bodyPr>
          <a:p>
            <a:r>
              <a:rPr lang="en-IN" altLang="en-US" sz="2800" b="1">
                <a:latin typeface="Segoe UI" panose="020B0502040204020203" charset="0"/>
                <a:cs typeface="Segoe UI" panose="020B0502040204020203" charset="0"/>
              </a:rPr>
              <a:t>configure storage </a:t>
            </a:r>
            <a:r>
              <a:rPr lang="en-IN" altLang="en-US" b="1">
                <a:latin typeface="Segoe UI" panose="020B0502040204020203" charset="0"/>
                <a:cs typeface="Segoe UI" panose="020B0502040204020203" charset="0"/>
              </a:rPr>
              <a:t>:</a:t>
            </a:r>
            <a:r>
              <a:rPr lang="en-IN" altLang="en-US" sz="2400" b="1">
                <a:latin typeface="Segoe UI" panose="020B0502040204020203" charset="0"/>
                <a:cs typeface="Segoe UI" panose="020B0502040204020203" charset="0"/>
              </a:rPr>
              <a:t> </a:t>
            </a:r>
            <a:r>
              <a:rPr lang="en-IN" altLang="en-US" sz="2400">
                <a:latin typeface="Segoe UI" panose="020B0502040204020203" charset="0"/>
                <a:cs typeface="Segoe UI" panose="020B0502040204020203" charset="0"/>
              </a:rPr>
              <a:t>20 gb</a:t>
            </a:r>
            <a:endParaRPr lang="en-IN" altLang="en-US" sz="2400">
              <a:latin typeface="Segoe UI" panose="020B0502040204020203" charset="0"/>
              <a:cs typeface="Segoe UI" panose="020B0502040204020203"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838200" y="1609725"/>
            <a:ext cx="10514330" cy="4329430"/>
          </a:xfrm>
          <a:prstGeom prst="rect">
            <a:avLst/>
          </a:prstGeom>
        </p:spPr>
      </p:pic>
      <p:sp>
        <p:nvSpPr>
          <p:cNvPr id="5" name="Text Box 4"/>
          <p:cNvSpPr txBox="1"/>
          <p:nvPr/>
        </p:nvSpPr>
        <p:spPr>
          <a:xfrm>
            <a:off x="838200" y="593725"/>
            <a:ext cx="10514965" cy="1015365"/>
          </a:xfrm>
          <a:prstGeom prst="rect">
            <a:avLst/>
          </a:prstGeom>
          <a:noFill/>
        </p:spPr>
        <p:txBody>
          <a:bodyPr wrap="square" rtlCol="0">
            <a:noAutofit/>
          </a:bodyPr>
          <a:p>
            <a:pPr marL="0" indent="0">
              <a:buNone/>
            </a:pPr>
            <a:r>
              <a:rPr lang="en-US" sz="2400">
                <a:latin typeface="Segoe UI" panose="020B0502040204020203" charset="0"/>
                <a:cs typeface="Segoe UI" panose="020B0502040204020203" charset="0"/>
                <a:sym typeface="+mn-ea"/>
              </a:rPr>
              <a:t>After the Instance Created then Connect the instance with any</a:t>
            </a:r>
            <a:endParaRPr lang="en-US" sz="2400">
              <a:latin typeface="Segoe UI" panose="020B0502040204020203" charset="0"/>
              <a:cs typeface="Segoe UI" panose="020B0502040204020203" charset="0"/>
              <a:sym typeface="+mn-ea"/>
            </a:endParaRPr>
          </a:p>
          <a:p>
            <a:pPr marL="0" indent="0">
              <a:buNone/>
            </a:pPr>
            <a:r>
              <a:rPr lang="en-US" sz="2400">
                <a:latin typeface="Segoe UI" panose="020B0502040204020203" charset="0"/>
                <a:cs typeface="Segoe UI" panose="020B0502040204020203" charset="0"/>
                <a:sym typeface="+mn-ea"/>
              </a:rPr>
              <a:t>tool(GIT,Mobaxterm etc..,) with SSH Key</a:t>
            </a:r>
            <a:r>
              <a:rPr lang="en-IN" altLang="en-US" sz="2400">
                <a:latin typeface="Segoe UI" panose="020B0502040204020203" charset="0"/>
                <a:cs typeface="Segoe UI" panose="020B0502040204020203" charset="0"/>
                <a:sym typeface="+mn-ea"/>
              </a:rPr>
              <a:t>.</a:t>
            </a:r>
            <a:endParaRPr lang="en-IN" altLang="en-US" sz="2400">
              <a:latin typeface="Segoe UI" panose="020B0502040204020203" charset="0"/>
              <a:cs typeface="Segoe UI" panose="020B0502040204020203" charset="0"/>
            </a:endParaRPr>
          </a:p>
          <a:p>
            <a:pPr marL="0" indent="0">
              <a:buNone/>
            </a:pPr>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189990" y="1848485"/>
            <a:ext cx="9550400" cy="3982085"/>
          </a:xfrm>
          <a:prstGeom prst="rect">
            <a:avLst/>
          </a:prstGeom>
        </p:spPr>
      </p:pic>
      <p:sp>
        <p:nvSpPr>
          <p:cNvPr id="2" name="Text Box 1"/>
          <p:cNvSpPr txBox="1"/>
          <p:nvPr/>
        </p:nvSpPr>
        <p:spPr>
          <a:xfrm>
            <a:off x="1088390" y="650240"/>
            <a:ext cx="9652000" cy="1096645"/>
          </a:xfrm>
          <a:prstGeom prst="rect">
            <a:avLst/>
          </a:prstGeom>
          <a:noFill/>
        </p:spPr>
        <p:txBody>
          <a:bodyPr wrap="square" rtlCol="0">
            <a:noAutofit/>
          </a:bodyPr>
          <a:p>
            <a:r>
              <a:rPr lang="en-US" sz="2400">
                <a:latin typeface="Segoe UI" panose="020B0502040204020203" charset="0"/>
                <a:cs typeface="Segoe UI" panose="020B0502040204020203" charset="0"/>
                <a:sym typeface="+mn-ea"/>
              </a:rPr>
              <a:t>After Copy the SSH link paste that in any tool (GIT,Mobaxterm etc..,) to connect with AWS</a:t>
            </a: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871220" y="4192905"/>
            <a:ext cx="10673715" cy="1770380"/>
          </a:xfrm>
          <a:prstGeom prst="rect">
            <a:avLst/>
          </a:prstGeom>
        </p:spPr>
      </p:pic>
      <p:sp>
        <p:nvSpPr>
          <p:cNvPr id="2" name="Text Box 1"/>
          <p:cNvSpPr txBox="1"/>
          <p:nvPr/>
        </p:nvSpPr>
        <p:spPr>
          <a:xfrm>
            <a:off x="871220" y="678815"/>
            <a:ext cx="10673715" cy="3383915"/>
          </a:xfrm>
          <a:prstGeom prst="rect">
            <a:avLst/>
          </a:prstGeom>
          <a:noFill/>
        </p:spPr>
        <p:txBody>
          <a:bodyPr wrap="square" rtlCol="0">
            <a:noAutofit/>
          </a:bodyPr>
          <a:p>
            <a:r>
              <a:rPr lang="en-US" altLang="en-US" sz="2400" b="1">
                <a:latin typeface="Segoe UI" panose="020B0502040204020203" charset="0"/>
                <a:cs typeface="Segoe UI" panose="020B0502040204020203" charset="0"/>
              </a:rPr>
              <a:t>Install the AWS CLI version 2 on Linux | How to Install the AWS CLI version 2 on Linux</a:t>
            </a:r>
            <a:endParaRPr lang="en-US" altLang="en-US" sz="2400" b="1">
              <a:latin typeface="Segoe UI" panose="020B0502040204020203" charset="0"/>
              <a:cs typeface="Segoe UI" panose="020B0502040204020203" charset="0"/>
            </a:endParaRPr>
          </a:p>
          <a:p>
            <a:endParaRPr lang="en-US" altLang="en-US"/>
          </a:p>
          <a:p>
            <a:r>
              <a:rPr lang="en-US" altLang="en-US" sz="2400">
                <a:latin typeface="Segoe UI" panose="020B0502040204020203" charset="0"/>
                <a:cs typeface="Segoe UI" panose="020B0502040204020203" charset="0"/>
              </a:rPr>
              <a:t>sudo yum update -y</a:t>
            </a:r>
            <a:endParaRPr lang="en-US" altLang="en-US" sz="2400">
              <a:latin typeface="Segoe UI" panose="020B0502040204020203" charset="0"/>
              <a:cs typeface="Segoe UI" panose="020B0502040204020203" charset="0"/>
            </a:endParaRPr>
          </a:p>
          <a:p>
            <a:r>
              <a:rPr lang="en-US" altLang="en-US" sz="2400">
                <a:latin typeface="Segoe UI" panose="020B0502040204020203" charset="0"/>
                <a:cs typeface="Segoe UI" panose="020B0502040204020203" charset="0"/>
              </a:rPr>
              <a:t>curl "https://awscli.amazonaws.com/awscli-exe-linux-x86_64.zip" -o "awscliv2.zip" </a:t>
            </a:r>
            <a:endParaRPr lang="en-US" altLang="en-US" sz="2400">
              <a:latin typeface="Segoe UI" panose="020B0502040204020203" charset="0"/>
              <a:cs typeface="Segoe UI" panose="020B0502040204020203" charset="0"/>
            </a:endParaRPr>
          </a:p>
          <a:p>
            <a:r>
              <a:rPr lang="en-US" altLang="en-US" sz="2400">
                <a:latin typeface="Segoe UI" panose="020B0502040204020203" charset="0"/>
                <a:cs typeface="Segoe UI" panose="020B0502040204020203" charset="0"/>
              </a:rPr>
              <a:t>unzip awscliv2.zip</a:t>
            </a:r>
            <a:endParaRPr lang="en-US" altLang="en-US" sz="2400">
              <a:latin typeface="Segoe UI" panose="020B0502040204020203" charset="0"/>
              <a:cs typeface="Segoe UI" panose="020B0502040204020203" charset="0"/>
            </a:endParaRPr>
          </a:p>
          <a:p>
            <a:r>
              <a:rPr lang="en-US" altLang="en-US" sz="2400">
                <a:latin typeface="Segoe UI" panose="020B0502040204020203" charset="0"/>
                <a:cs typeface="Segoe UI" panose="020B0502040204020203" charset="0"/>
              </a:rPr>
              <a:t>sudo ./aws/instal</a:t>
            </a:r>
            <a:r>
              <a:rPr lang="en-IN" altLang="en-US" sz="2400">
                <a:latin typeface="Segoe UI" panose="020B0502040204020203" charset="0"/>
                <a:cs typeface="Segoe UI" panose="020B0502040204020203" charset="0"/>
              </a:rPr>
              <a:t>l</a:t>
            </a:r>
            <a:endParaRPr lang="en-US" altLang="en-US" sz="2400">
              <a:latin typeface="Segoe UI" panose="020B0502040204020203" charset="0"/>
              <a:cs typeface="Segoe UI" panose="020B0502040204020203" charset="0"/>
            </a:endParaRPr>
          </a:p>
          <a:p>
            <a:r>
              <a:rPr lang="en-US" altLang="en-US" sz="2400">
                <a:latin typeface="Segoe UI" panose="020B0502040204020203" charset="0"/>
                <a:cs typeface="Segoe UI" panose="020B0502040204020203" charset="0"/>
              </a:rPr>
              <a:t>aws --version</a:t>
            </a:r>
            <a:endParaRPr lang="en-US" altLang="en-US" sz="2400">
              <a:latin typeface="Segoe UI" panose="020B0502040204020203" charset="0"/>
              <a:cs typeface="Segoe UI" panose="020B0502040204020203" charset="0"/>
            </a:endParaRPr>
          </a:p>
          <a:p>
            <a:endParaRPr lang="en-US" sz="2400">
              <a:latin typeface="Segoe UI" panose="020B0502040204020203" charset="0"/>
              <a:cs typeface="Segoe UI" panose="020B0502040204020203"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770255" y="5256530"/>
            <a:ext cx="10758805" cy="881380"/>
          </a:xfrm>
          <a:prstGeom prst="rect">
            <a:avLst/>
          </a:prstGeom>
        </p:spPr>
      </p:pic>
      <p:sp>
        <p:nvSpPr>
          <p:cNvPr id="2" name="Text Box 1"/>
          <p:cNvSpPr txBox="1"/>
          <p:nvPr/>
        </p:nvSpPr>
        <p:spPr>
          <a:xfrm>
            <a:off x="770255" y="617220"/>
            <a:ext cx="10759440" cy="4538345"/>
          </a:xfrm>
          <a:prstGeom prst="rect">
            <a:avLst/>
          </a:prstGeom>
          <a:noFill/>
        </p:spPr>
        <p:txBody>
          <a:bodyPr wrap="square" rtlCol="0">
            <a:noAutofit/>
          </a:bodyPr>
          <a:p>
            <a:r>
              <a:rPr lang="en-US" altLang="en-US" sz="2800" b="1">
                <a:latin typeface="Segoe UI" panose="020B0502040204020203" charset="0"/>
                <a:cs typeface="Segoe UI" panose="020B0502040204020203" charset="0"/>
              </a:rPr>
              <a:t>Install eksctl on Linux Instance</a:t>
            </a:r>
            <a:r>
              <a:rPr lang="en-IN" altLang="en-US" sz="2800" b="1">
                <a:latin typeface="Segoe UI" panose="020B0502040204020203" charset="0"/>
                <a:cs typeface="Segoe UI" panose="020B0502040204020203" charset="0"/>
              </a:rPr>
              <a:t>:</a:t>
            </a:r>
            <a:endParaRPr lang="en-US" altLang="en-US" sz="2800" b="1">
              <a:latin typeface="Segoe UI" panose="020B0502040204020203" charset="0"/>
              <a:cs typeface="Segoe UI" panose="020B0502040204020203" charset="0"/>
            </a:endParaRPr>
          </a:p>
          <a:p>
            <a:pPr marL="342900" indent="-342900">
              <a:buFont typeface="Arial" panose="020B0604020202020204" pitchFamily="34" charset="0"/>
              <a:buChar char="•"/>
            </a:pPr>
            <a:r>
              <a:rPr lang="en-US" altLang="en-US" sz="2400">
                <a:latin typeface="Segoe UI" panose="020B0502040204020203" charset="0"/>
                <a:cs typeface="Segoe UI" panose="020B0502040204020203" charset="0"/>
              </a:rPr>
              <a:t>The eksctl tool uses CloudFormation under the hood, creating one stack for the EKS master control plane and another stack for the worker nodes.</a:t>
            </a:r>
            <a:endParaRPr lang="en-US" altLang="en-US" sz="2400">
              <a:latin typeface="Segoe UI" panose="020B0502040204020203" charset="0"/>
              <a:cs typeface="Segoe UI" panose="020B0502040204020203" charset="0"/>
            </a:endParaRPr>
          </a:p>
          <a:p>
            <a:pPr marL="342900" indent="-342900">
              <a:buFont typeface="Arial" panose="020B0604020202020204" pitchFamily="34" charset="0"/>
              <a:buChar char="•"/>
            </a:pPr>
            <a:r>
              <a:rPr lang="en-US" altLang="en-US" sz="2400">
                <a:latin typeface="Segoe UI" panose="020B0502040204020203" charset="0"/>
                <a:cs typeface="Segoe UI" panose="020B0502040204020203" charset="0"/>
              </a:rPr>
              <a:t>Download and extract the latest release of eksctl with the following command.</a:t>
            </a:r>
            <a:endParaRPr lang="en-US" altLang="en-US" sz="2400">
              <a:latin typeface="Segoe UI" panose="020B0502040204020203" charset="0"/>
              <a:cs typeface="Segoe UI" panose="020B0502040204020203" charset="0"/>
            </a:endParaRPr>
          </a:p>
          <a:p>
            <a:pPr indent="0">
              <a:buFont typeface="Arial" panose="020B0604020202020204" pitchFamily="34" charset="0"/>
              <a:buNone/>
            </a:pPr>
            <a:r>
              <a:rPr lang="en-US" altLang="en-US" sz="2400">
                <a:latin typeface="Segoe UI" panose="020B0502040204020203" charset="0"/>
                <a:cs typeface="Segoe UI" panose="020B0502040204020203" charset="0"/>
              </a:rPr>
              <a:t>curl --silent --location "https://github.com/weaveworks/eksctl/releases/latest/download/eksctl_$(uname -s)_amd64.tar.gz" | tar xz -C /tmp</a:t>
            </a:r>
            <a:endParaRPr lang="en-US" altLang="en-US" sz="2400">
              <a:latin typeface="Segoe UI" panose="020B0502040204020203" charset="0"/>
              <a:cs typeface="Segoe UI" panose="020B0502040204020203" charset="0"/>
            </a:endParaRPr>
          </a:p>
          <a:p>
            <a:pPr indent="0">
              <a:buFont typeface="Arial" panose="020B0604020202020204" pitchFamily="34" charset="0"/>
              <a:buNone/>
            </a:pPr>
            <a:endParaRPr lang="en-US" altLang="en-US" sz="2400">
              <a:latin typeface="Segoe UI" panose="020B0502040204020203" charset="0"/>
              <a:cs typeface="Segoe UI" panose="020B0502040204020203" charset="0"/>
            </a:endParaRPr>
          </a:p>
          <a:p>
            <a:r>
              <a:rPr lang="en-US" altLang="en-US" sz="2400" b="1">
                <a:latin typeface="Segoe UI" panose="020B0502040204020203" charset="0"/>
                <a:cs typeface="Segoe UI" panose="020B0502040204020203" charset="0"/>
              </a:rPr>
              <a:t>Move the extracted binary to /usr/local/bin</a:t>
            </a:r>
            <a:endParaRPr lang="en-US" altLang="en-US" sz="2400">
              <a:latin typeface="Segoe UI" panose="020B0502040204020203" charset="0"/>
              <a:cs typeface="Segoe UI" panose="020B0502040204020203" charset="0"/>
            </a:endParaRPr>
          </a:p>
          <a:p>
            <a:r>
              <a:rPr lang="en-US" altLang="en-US" sz="2400">
                <a:latin typeface="Segoe UI" panose="020B0502040204020203" charset="0"/>
                <a:cs typeface="Segoe UI" panose="020B0502040204020203" charset="0"/>
              </a:rPr>
              <a:t>sudo mv /tmp/eksctl /usr/local/bin</a:t>
            </a:r>
            <a:endParaRPr lang="en-US" altLang="en-US" sz="2400">
              <a:latin typeface="Segoe UI" panose="020B0502040204020203" charset="0"/>
              <a:cs typeface="Segoe UI" panose="020B0502040204020203" charset="0"/>
            </a:endParaRPr>
          </a:p>
          <a:p>
            <a:r>
              <a:rPr lang="en-US" altLang="en-US" sz="2400">
                <a:latin typeface="Segoe UI" panose="020B0502040204020203" charset="0"/>
                <a:cs typeface="Segoe UI" panose="020B0502040204020203" charset="0"/>
              </a:rPr>
              <a:t>eksctl version</a:t>
            </a:r>
            <a:endParaRPr lang="en-US" altLang="en-US" sz="2400">
              <a:latin typeface="Segoe UI" panose="020B0502040204020203" charset="0"/>
              <a:cs typeface="Segoe UI" panose="020B0502040204020203" charset="0"/>
            </a:endParaRPr>
          </a:p>
          <a:p>
            <a:endParaRPr lang="en-US" sz="2400">
              <a:latin typeface="Segoe UI" panose="020B0502040204020203" charset="0"/>
              <a:cs typeface="Segoe UI" panose="020B0502040204020203"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466725" y="5209540"/>
            <a:ext cx="11490960" cy="905510"/>
          </a:xfrm>
          <a:prstGeom prst="rect">
            <a:avLst/>
          </a:prstGeom>
        </p:spPr>
      </p:pic>
      <p:sp>
        <p:nvSpPr>
          <p:cNvPr id="2" name="Text Box 1"/>
          <p:cNvSpPr txBox="1"/>
          <p:nvPr/>
        </p:nvSpPr>
        <p:spPr>
          <a:xfrm>
            <a:off x="467360" y="534670"/>
            <a:ext cx="11490325" cy="4466590"/>
          </a:xfrm>
          <a:prstGeom prst="rect">
            <a:avLst/>
          </a:prstGeom>
          <a:noFill/>
        </p:spPr>
        <p:txBody>
          <a:bodyPr wrap="square" rtlCol="0">
            <a:noAutofit/>
          </a:bodyPr>
          <a:p>
            <a:r>
              <a:rPr lang="en-US" altLang="en-US" sz="2800" b="1">
                <a:latin typeface="Segoe UI" panose="020B0502040204020203" charset="0"/>
                <a:cs typeface="Segoe UI" panose="020B0502040204020203" charset="0"/>
              </a:rPr>
              <a:t> </a:t>
            </a:r>
            <a:r>
              <a:rPr lang="en-IN" altLang="en-US" sz="2800" b="1">
                <a:latin typeface="Segoe UI" panose="020B0502040204020203" charset="0"/>
                <a:cs typeface="Segoe UI" panose="020B0502040204020203" charset="0"/>
              </a:rPr>
              <a:t>how to</a:t>
            </a:r>
            <a:r>
              <a:rPr lang="en-US" altLang="en-US" sz="2800" b="1">
                <a:latin typeface="Segoe UI" panose="020B0502040204020203" charset="0"/>
                <a:cs typeface="Segoe UI" panose="020B0502040204020203" charset="0"/>
              </a:rPr>
              <a:t> Install kubectl on Linux Instance</a:t>
            </a:r>
            <a:r>
              <a:rPr lang="en-IN" altLang="en-US" sz="2800" b="1">
                <a:latin typeface="Segoe UI" panose="020B0502040204020203" charset="0"/>
                <a:cs typeface="Segoe UI" panose="020B0502040204020203" charset="0"/>
              </a:rPr>
              <a:t>:</a:t>
            </a:r>
            <a:endParaRPr lang="en-US" altLang="en-US" sz="2800" b="1">
              <a:latin typeface="Segoe UI" panose="020B0502040204020203" charset="0"/>
              <a:cs typeface="Segoe UI" panose="020B0502040204020203" charset="0"/>
            </a:endParaRPr>
          </a:p>
          <a:p>
            <a:r>
              <a:rPr lang="en-US" altLang="en-US" sz="2400">
                <a:latin typeface="Segoe UI" panose="020B0502040204020203" charset="0"/>
                <a:cs typeface="Segoe UI" panose="020B0502040204020203" charset="0"/>
              </a:rPr>
              <a:t>Kubernetes uses a command line utility called kubectl for communicating with the cluster API server. It is tool for controlling Kubernetes clusters. kubectl looks for a file named config in the $HOME directory.</a:t>
            </a:r>
            <a:endParaRPr lang="en-US" altLang="en-US" sz="2400">
              <a:latin typeface="Segoe UI" panose="020B0502040204020203" charset="0"/>
              <a:cs typeface="Segoe UI" panose="020B0502040204020203" charset="0"/>
            </a:endParaRPr>
          </a:p>
          <a:p>
            <a:endParaRPr lang="en-US" altLang="en-US" sz="2400">
              <a:latin typeface="Segoe UI" panose="020B0502040204020203" charset="0"/>
              <a:cs typeface="Segoe UI" panose="020B0502040204020203" charset="0"/>
            </a:endParaRPr>
          </a:p>
          <a:p>
            <a:r>
              <a:rPr lang="en-US" altLang="en-US" sz="2400">
                <a:latin typeface="Segoe UI" panose="020B0502040204020203" charset="0"/>
                <a:cs typeface="Segoe UI" panose="020B0502040204020203" charset="0"/>
              </a:rPr>
              <a:t>sudo curl --silent --location -o /usr/local/bin/kubectl   https://s3.us-west-2.amazonaws.com/amazon-eks/1.22.6/2022-03-09/bin/linux/amd64/kubectl</a:t>
            </a:r>
            <a:endParaRPr lang="en-US" altLang="en-US" sz="2400">
              <a:latin typeface="Segoe UI" panose="020B0502040204020203" charset="0"/>
              <a:cs typeface="Segoe UI" panose="020B0502040204020203" charset="0"/>
            </a:endParaRPr>
          </a:p>
          <a:p>
            <a:endParaRPr lang="en-US" altLang="en-US" sz="2400">
              <a:latin typeface="Segoe UI" panose="020B0502040204020203" charset="0"/>
              <a:cs typeface="Segoe UI" panose="020B0502040204020203" charset="0"/>
            </a:endParaRPr>
          </a:p>
          <a:p>
            <a:r>
              <a:rPr lang="en-US" altLang="en-US" sz="2400">
                <a:latin typeface="Segoe UI" panose="020B0502040204020203" charset="0"/>
                <a:cs typeface="Segoe UI" panose="020B0502040204020203" charset="0"/>
              </a:rPr>
              <a:t>sudo chmod +x /usr/local/bin/kubectl </a:t>
            </a:r>
            <a:endParaRPr lang="en-US" altLang="en-US" sz="2400">
              <a:latin typeface="Segoe UI" panose="020B0502040204020203" charset="0"/>
              <a:cs typeface="Segoe UI" panose="020B0502040204020203" charset="0"/>
            </a:endParaRPr>
          </a:p>
          <a:p>
            <a:endParaRPr lang="en-US" altLang="en-US" sz="2400">
              <a:latin typeface="Segoe UI" panose="020B0502040204020203" charset="0"/>
              <a:cs typeface="Segoe UI" panose="020B0502040204020203" charset="0"/>
            </a:endParaRPr>
          </a:p>
          <a:p>
            <a:r>
              <a:rPr lang="en-US" altLang="en-US" sz="2400" b="1">
                <a:latin typeface="Segoe UI" panose="020B0502040204020203" charset="0"/>
                <a:cs typeface="Segoe UI" panose="020B0502040204020203" charset="0"/>
              </a:rPr>
              <a:t>Verify if kubectl got installed</a:t>
            </a:r>
            <a:endParaRPr lang="en-US" altLang="en-US" sz="2400" b="1">
              <a:latin typeface="Segoe UI" panose="020B0502040204020203" charset="0"/>
              <a:cs typeface="Segoe UI" panose="020B0502040204020203" charset="0"/>
            </a:endParaRPr>
          </a:p>
          <a:p>
            <a:r>
              <a:rPr lang="en-US" altLang="en-US" sz="2400">
                <a:latin typeface="Segoe UI" panose="020B0502040204020203" charset="0"/>
                <a:cs typeface="Segoe UI" panose="020B0502040204020203" charset="0"/>
              </a:rPr>
              <a:t>kubectl version --short --client</a:t>
            </a:r>
            <a:endParaRPr lang="en-US" altLang="en-US" sz="2400">
              <a:latin typeface="Segoe UI" panose="020B0502040204020203" charset="0"/>
              <a:cs typeface="Segoe UI" panose="020B0502040204020203" charset="0"/>
            </a:endParaRPr>
          </a:p>
          <a:p>
            <a:endParaRPr lang="en-US" sz="2400">
              <a:latin typeface="Segoe UI" panose="020B0502040204020203" charset="0"/>
              <a:cs typeface="Segoe UI" panose="020B0502040204020203"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990600" y="2085340"/>
            <a:ext cx="10210165" cy="3810635"/>
          </a:xfrm>
          <a:prstGeom prst="rect">
            <a:avLst/>
          </a:prstGeom>
        </p:spPr>
      </p:pic>
      <p:sp>
        <p:nvSpPr>
          <p:cNvPr id="5" name="Text Box 4"/>
          <p:cNvSpPr txBox="1"/>
          <p:nvPr/>
        </p:nvSpPr>
        <p:spPr>
          <a:xfrm>
            <a:off x="669925" y="1501775"/>
            <a:ext cx="4064000" cy="368300"/>
          </a:xfrm>
          <a:prstGeom prst="rect">
            <a:avLst/>
          </a:prstGeom>
          <a:noFill/>
        </p:spPr>
        <p:txBody>
          <a:bodyPr wrap="square" rtlCol="0">
            <a:spAutoFit/>
          </a:bodyPr>
          <a:p>
            <a:endParaRPr lang="en-US"/>
          </a:p>
        </p:txBody>
      </p:sp>
      <p:sp>
        <p:nvSpPr>
          <p:cNvPr id="2" name="Text Box 1"/>
          <p:cNvSpPr txBox="1"/>
          <p:nvPr/>
        </p:nvSpPr>
        <p:spPr>
          <a:xfrm>
            <a:off x="990600" y="478790"/>
            <a:ext cx="10210165" cy="1606550"/>
          </a:xfrm>
          <a:prstGeom prst="rect">
            <a:avLst/>
          </a:prstGeom>
          <a:noFill/>
        </p:spPr>
        <p:txBody>
          <a:bodyPr wrap="square" rtlCol="0">
            <a:noAutofit/>
          </a:bodyPr>
          <a:p>
            <a:r>
              <a:rPr lang="en-US" altLang="en-US" sz="2800" b="1">
                <a:latin typeface="Segoe UI" panose="020B0502040204020203" charset="0"/>
                <a:cs typeface="Segoe UI" panose="020B0502040204020203" charset="0"/>
              </a:rPr>
              <a:t>Create IAM Role with Administrator Access</a:t>
            </a:r>
            <a:r>
              <a:rPr lang="en-IN" altLang="en-US" sz="2800" b="1">
                <a:latin typeface="Segoe UI" panose="020B0502040204020203" charset="0"/>
                <a:cs typeface="Segoe UI" panose="020B0502040204020203" charset="0"/>
              </a:rPr>
              <a:t>:</a:t>
            </a:r>
            <a:endParaRPr lang="en-US" altLang="en-US" sz="2800" b="1">
              <a:latin typeface="Segoe UI" panose="020B0502040204020203" charset="0"/>
              <a:cs typeface="Segoe UI" panose="020B0502040204020203" charset="0"/>
            </a:endParaRPr>
          </a:p>
          <a:p>
            <a:endParaRPr lang="en-US" altLang="en-US"/>
          </a:p>
          <a:p>
            <a:r>
              <a:rPr lang="en-US" altLang="en-US" sz="2400">
                <a:latin typeface="Segoe UI" panose="020B0502040204020203" charset="0"/>
                <a:cs typeface="Segoe UI" panose="020B0502040204020203" charset="0"/>
              </a:rPr>
              <a:t>You need to create an IAM role with AdministratorAccess policy.</a:t>
            </a:r>
            <a:endParaRPr lang="en-US" altLang="en-US" sz="2400">
              <a:latin typeface="Segoe UI" panose="020B0502040204020203" charset="0"/>
              <a:cs typeface="Segoe UI" panose="020B0502040204020203" charset="0"/>
            </a:endParaRPr>
          </a:p>
          <a:p>
            <a:r>
              <a:rPr lang="en-US" altLang="en-US" sz="2400">
                <a:latin typeface="Segoe UI" panose="020B0502040204020203" charset="0"/>
                <a:cs typeface="Segoe UI" panose="020B0502040204020203" charset="0"/>
              </a:rPr>
              <a:t>Go to AWS console, IAM, click on Roles. create a role</a:t>
            </a:r>
            <a:endParaRPr lang="en-US" sz="2400">
              <a:latin typeface="Segoe UI" panose="020B0502040204020203" charset="0"/>
              <a:cs typeface="Segoe UI" panose="020B0502040204020203"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838200" y="1169670"/>
            <a:ext cx="10515600" cy="2343150"/>
          </a:xfrm>
          <a:prstGeom prst="rect">
            <a:avLst/>
          </a:prstGeom>
        </p:spPr>
      </p:pic>
      <p:pic>
        <p:nvPicPr>
          <p:cNvPr id="6" name="Picture 5"/>
          <p:cNvPicPr>
            <a:picLocks noChangeAspect="1"/>
          </p:cNvPicPr>
          <p:nvPr/>
        </p:nvPicPr>
        <p:blipFill>
          <a:blip r:embed="rId2"/>
          <a:stretch>
            <a:fillRect/>
          </a:stretch>
        </p:blipFill>
        <p:spPr>
          <a:xfrm>
            <a:off x="1004570" y="3609340"/>
            <a:ext cx="10182225" cy="2804160"/>
          </a:xfrm>
          <a:prstGeom prst="rect">
            <a:avLst/>
          </a:prstGeom>
        </p:spPr>
      </p:pic>
      <p:sp>
        <p:nvSpPr>
          <p:cNvPr id="3" name="Text Box 2"/>
          <p:cNvSpPr txBox="1"/>
          <p:nvPr/>
        </p:nvSpPr>
        <p:spPr>
          <a:xfrm>
            <a:off x="1004570" y="445135"/>
            <a:ext cx="10180955" cy="628015"/>
          </a:xfrm>
          <a:prstGeom prst="rect">
            <a:avLst/>
          </a:prstGeom>
          <a:noFill/>
        </p:spPr>
        <p:txBody>
          <a:bodyPr wrap="square" rtlCol="0">
            <a:noAutofit/>
          </a:bodyPr>
          <a:p>
            <a:r>
              <a:rPr lang="en-US" altLang="en-US" sz="2400">
                <a:latin typeface="Segoe UI" panose="020B0502040204020203" charset="0"/>
                <a:cs typeface="Segoe UI" panose="020B0502040204020203" charset="0"/>
              </a:rPr>
              <a:t>Select AWS services, Click EC2</a:t>
            </a:r>
            <a:r>
              <a:rPr lang="en-IN" altLang="en-US" sz="2400">
                <a:latin typeface="Segoe UI" panose="020B0502040204020203" charset="0"/>
                <a:cs typeface="Segoe UI" panose="020B0502040204020203" charset="0"/>
              </a:rPr>
              <a:t> . </a:t>
            </a:r>
            <a:r>
              <a:rPr lang="en-US" altLang="en-US" sz="2400">
                <a:latin typeface="Segoe UI" panose="020B0502040204020203" charset="0"/>
                <a:cs typeface="Segoe UI" panose="020B0502040204020203" charset="0"/>
              </a:rPr>
              <a:t>Click on Next permissions.</a:t>
            </a:r>
            <a:endParaRPr lang="en-US" altLang="en-US" sz="2400">
              <a:latin typeface="Segoe UI" panose="020B0502040204020203" charset="0"/>
              <a:cs typeface="Segoe UI" panose="020B0502040204020203"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p:cNvPicPr>
            <a:picLocks noChangeAspect="1"/>
          </p:cNvPicPr>
          <p:nvPr>
            <p:ph idx="1"/>
          </p:nvPr>
        </p:nvPicPr>
        <p:blipFill>
          <a:blip r:embed="rId1"/>
          <a:stretch>
            <a:fillRect/>
          </a:stretch>
        </p:blipFill>
        <p:spPr>
          <a:xfrm>
            <a:off x="838200" y="1679575"/>
            <a:ext cx="10515600" cy="4051300"/>
          </a:xfrm>
          <a:prstGeom prst="rect">
            <a:avLst/>
          </a:prstGeom>
        </p:spPr>
      </p:pic>
      <p:sp>
        <p:nvSpPr>
          <p:cNvPr id="2" name="Text Box 1"/>
          <p:cNvSpPr txBox="1"/>
          <p:nvPr/>
        </p:nvSpPr>
        <p:spPr>
          <a:xfrm>
            <a:off x="838200" y="853440"/>
            <a:ext cx="10515600" cy="683895"/>
          </a:xfrm>
          <a:prstGeom prst="rect">
            <a:avLst/>
          </a:prstGeom>
          <a:noFill/>
        </p:spPr>
        <p:txBody>
          <a:bodyPr wrap="square" rtlCol="0">
            <a:noAutofit/>
          </a:bodyPr>
          <a:p>
            <a:r>
              <a:rPr lang="en-US" altLang="en-US" sz="2400">
                <a:latin typeface="Segoe UI" panose="020B0502040204020203" charset="0"/>
                <a:cs typeface="Segoe UI" panose="020B0502040204020203" charset="0"/>
              </a:rPr>
              <a:t>Now search for AdministratorAccess policy and click</a:t>
            </a:r>
            <a:r>
              <a:rPr lang="en-IN" altLang="en-US" sz="2400">
                <a:latin typeface="Segoe UI" panose="020B0502040204020203" charset="0"/>
                <a:cs typeface="Segoe UI" panose="020B0502040204020203" charset="0"/>
              </a:rPr>
              <a:t>.</a:t>
            </a:r>
            <a:endParaRPr lang="en-IN" altLang="en-US" sz="2400">
              <a:latin typeface="Segoe UI" panose="020B0502040204020203" charset="0"/>
              <a:cs typeface="Segoe UI" panose="020B05020402040202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706755"/>
            <a:ext cx="10972800" cy="5419725"/>
          </a:xfrm>
        </p:spPr>
        <p:txBody>
          <a:bodyPr/>
          <a:p>
            <a:pPr marL="0" indent="0">
              <a:buNone/>
            </a:pPr>
            <a:r>
              <a:rPr lang="en-US" altLang="en-US" sz="2800" b="1">
                <a:latin typeface="Segoe UI" panose="020B0502040204020203" charset="0"/>
                <a:cs typeface="Segoe UI" panose="020B0502040204020203" charset="0"/>
              </a:rPr>
              <a:t>What is Kubernetes?</a:t>
            </a:r>
            <a:endParaRPr lang="en-US" altLang="en-US" sz="2800" b="1">
              <a:latin typeface="Segoe UI" panose="020B0502040204020203" charset="0"/>
              <a:cs typeface="Segoe UI" panose="020B0502040204020203" charset="0"/>
            </a:endParaRPr>
          </a:p>
          <a:p>
            <a:r>
              <a:rPr lang="en-US" altLang="en-US" sz="2400">
                <a:latin typeface="Segoe UI" panose="020B0502040204020203" charset="0"/>
                <a:cs typeface="Segoe UI" panose="020B0502040204020203" charset="0"/>
              </a:rPr>
              <a:t>Kubernetes is open-source software.</a:t>
            </a:r>
            <a:endParaRPr lang="en-US" altLang="en-US" sz="2400">
              <a:latin typeface="Segoe UI" panose="020B0502040204020203" charset="0"/>
              <a:cs typeface="Segoe UI" panose="020B0502040204020203" charset="0"/>
            </a:endParaRPr>
          </a:p>
          <a:p>
            <a:pPr marL="0" indent="0">
              <a:buNone/>
            </a:pPr>
            <a:endParaRPr lang="en-US" altLang="en-US" sz="2400">
              <a:latin typeface="Segoe UI" panose="020B0502040204020203" charset="0"/>
              <a:cs typeface="Segoe UI" panose="020B0502040204020203" charset="0"/>
            </a:endParaRPr>
          </a:p>
          <a:p>
            <a:r>
              <a:rPr lang="en-US" altLang="en-US" sz="2400">
                <a:latin typeface="Segoe UI" panose="020B0502040204020203" charset="0"/>
                <a:cs typeface="Segoe UI" panose="020B0502040204020203" charset="0"/>
              </a:rPr>
              <a:t>It helps you deploy and manage containerized applications.</a:t>
            </a:r>
            <a:endParaRPr lang="en-US" altLang="en-US" sz="2400">
              <a:latin typeface="Segoe UI" panose="020B0502040204020203" charset="0"/>
              <a:cs typeface="Segoe UI" panose="020B0502040204020203" charset="0"/>
            </a:endParaRPr>
          </a:p>
          <a:p>
            <a:pPr marL="0" indent="0">
              <a:buNone/>
            </a:pPr>
            <a:endParaRPr lang="en-US" altLang="en-US" sz="2400">
              <a:latin typeface="Segoe UI" panose="020B0502040204020203" charset="0"/>
              <a:cs typeface="Segoe UI" panose="020B0502040204020203" charset="0"/>
            </a:endParaRPr>
          </a:p>
          <a:p>
            <a:r>
              <a:rPr lang="en-US" altLang="en-US" sz="2400">
                <a:latin typeface="Segoe UI" panose="020B0502040204020203" charset="0"/>
                <a:cs typeface="Segoe UI" panose="020B0502040204020203" charset="0"/>
              </a:rPr>
              <a:t>Kubernetes has a large community.</a:t>
            </a:r>
            <a:endParaRPr lang="en-US" altLang="en-US" sz="2400">
              <a:latin typeface="Segoe UI" panose="020B0502040204020203" charset="0"/>
              <a:cs typeface="Segoe UI" panose="020B0502040204020203" charset="0"/>
            </a:endParaRPr>
          </a:p>
          <a:p>
            <a:pPr marL="0" indent="0">
              <a:buNone/>
            </a:pPr>
            <a:endParaRPr lang="en-US" altLang="en-US" sz="2400">
              <a:latin typeface="Segoe UI" panose="020B0502040204020203" charset="0"/>
              <a:cs typeface="Segoe UI" panose="020B0502040204020203"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728345" y="1948180"/>
            <a:ext cx="10515600" cy="4117340"/>
          </a:xfrm>
          <a:prstGeom prst="rect">
            <a:avLst/>
          </a:prstGeom>
        </p:spPr>
      </p:pic>
      <p:sp>
        <p:nvSpPr>
          <p:cNvPr id="2" name="Text Box 1"/>
          <p:cNvSpPr txBox="1"/>
          <p:nvPr/>
        </p:nvSpPr>
        <p:spPr>
          <a:xfrm>
            <a:off x="728345" y="853440"/>
            <a:ext cx="10516235" cy="943610"/>
          </a:xfrm>
          <a:prstGeom prst="rect">
            <a:avLst/>
          </a:prstGeom>
          <a:noFill/>
        </p:spPr>
        <p:txBody>
          <a:bodyPr wrap="square" rtlCol="0">
            <a:noAutofit/>
          </a:bodyPr>
          <a:p>
            <a:r>
              <a:rPr lang="en-US" altLang="en-US" sz="2400">
                <a:latin typeface="Segoe UI" panose="020B0502040204020203" charset="0"/>
                <a:cs typeface="Segoe UI" panose="020B0502040204020203" charset="0"/>
              </a:rPr>
              <a:t>Skip on create tag.</a:t>
            </a:r>
            <a:endParaRPr lang="en-US" altLang="en-US" sz="2400">
              <a:latin typeface="Segoe UI" panose="020B0502040204020203" charset="0"/>
              <a:cs typeface="Segoe UI" panose="020B0502040204020203" charset="0"/>
            </a:endParaRPr>
          </a:p>
          <a:p>
            <a:r>
              <a:rPr lang="en-US" altLang="en-US" sz="2400">
                <a:latin typeface="Segoe UI" panose="020B0502040204020203" charset="0"/>
                <a:cs typeface="Segoe UI" panose="020B0502040204020203" charset="0"/>
              </a:rPr>
              <a:t>Now give a role name and create it.</a:t>
            </a:r>
            <a:endParaRPr lang="en-US" sz="2400">
              <a:latin typeface="Segoe UI" panose="020B0502040204020203" charset="0"/>
              <a:cs typeface="Segoe UI" panose="020B0502040204020203"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838200" y="2510155"/>
            <a:ext cx="10515600" cy="3496310"/>
          </a:xfrm>
          <a:prstGeom prst="rect">
            <a:avLst/>
          </a:prstGeom>
        </p:spPr>
      </p:pic>
      <p:sp>
        <p:nvSpPr>
          <p:cNvPr id="2" name="Text Box 1"/>
          <p:cNvSpPr txBox="1"/>
          <p:nvPr/>
        </p:nvSpPr>
        <p:spPr>
          <a:xfrm>
            <a:off x="838835" y="794385"/>
            <a:ext cx="10514965" cy="1494155"/>
          </a:xfrm>
          <a:prstGeom prst="rect">
            <a:avLst/>
          </a:prstGeom>
          <a:noFill/>
        </p:spPr>
        <p:txBody>
          <a:bodyPr wrap="square" rtlCol="0">
            <a:noAutofit/>
          </a:bodyPr>
          <a:p>
            <a:r>
              <a:rPr lang="en-US" altLang="en-US" sz="2800" b="1">
                <a:latin typeface="Segoe UI" panose="020B0502040204020203" charset="0"/>
                <a:cs typeface="Segoe UI" panose="020B0502040204020203" charset="0"/>
              </a:rPr>
              <a:t>Assign the role to EC2 instance</a:t>
            </a:r>
            <a:endParaRPr lang="en-US" altLang="en-US" sz="2800" b="1">
              <a:latin typeface="Segoe UI" panose="020B0502040204020203" charset="0"/>
              <a:cs typeface="Segoe UI" panose="020B0502040204020203" charset="0"/>
            </a:endParaRPr>
          </a:p>
          <a:p>
            <a:r>
              <a:rPr lang="en-US" altLang="en-US" sz="2400">
                <a:latin typeface="Segoe UI" panose="020B0502040204020203" charset="0"/>
                <a:cs typeface="Segoe UI" panose="020B0502040204020203" charset="0"/>
              </a:rPr>
              <a:t>Go to AWS console, click on EC2, select EC2 instance, Choose Security.</a:t>
            </a:r>
            <a:endParaRPr lang="en-US" altLang="en-US" sz="2400">
              <a:latin typeface="Segoe UI" panose="020B0502040204020203" charset="0"/>
              <a:cs typeface="Segoe UI" panose="020B0502040204020203" charset="0"/>
            </a:endParaRPr>
          </a:p>
          <a:p>
            <a:r>
              <a:rPr lang="en-US" altLang="en-US" sz="2400">
                <a:latin typeface="Segoe UI" panose="020B0502040204020203" charset="0"/>
                <a:cs typeface="Segoe UI" panose="020B0502040204020203" charset="0"/>
              </a:rPr>
              <a:t>Click on Modify IAM Role</a:t>
            </a:r>
            <a:r>
              <a:rPr lang="en-IN" altLang="en-US" sz="2400">
                <a:latin typeface="Segoe UI" panose="020B0502040204020203" charset="0"/>
                <a:cs typeface="Segoe UI" panose="020B0502040204020203" charset="0"/>
              </a:rPr>
              <a:t>.</a:t>
            </a:r>
            <a:endParaRPr lang="en-IN" altLang="en-US" sz="2400">
              <a:latin typeface="Segoe UI" panose="020B0502040204020203" charset="0"/>
              <a:cs typeface="Segoe UI" panose="020B0502040204020203"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838200" y="1701800"/>
            <a:ext cx="10515600" cy="4431665"/>
          </a:xfrm>
          <a:prstGeom prst="rect">
            <a:avLst/>
          </a:prstGeom>
        </p:spPr>
      </p:pic>
      <p:sp>
        <p:nvSpPr>
          <p:cNvPr id="2" name="Text Box 1"/>
          <p:cNvSpPr txBox="1"/>
          <p:nvPr/>
        </p:nvSpPr>
        <p:spPr>
          <a:xfrm>
            <a:off x="837565" y="553720"/>
            <a:ext cx="10516235" cy="960755"/>
          </a:xfrm>
          <a:prstGeom prst="rect">
            <a:avLst/>
          </a:prstGeom>
        </p:spPr>
        <p:txBody>
          <a:bodyPr>
            <a:noAutofit/>
          </a:bodyPr>
          <a:p>
            <a:pPr marL="0" indent="0"/>
            <a:r>
              <a:rPr sz="2400" b="0" i="0">
                <a:solidFill>
                  <a:srgbClr val="222222"/>
                </a:solidFill>
                <a:latin typeface="Segoe UI" panose="020B0502040204020203" charset="0"/>
                <a:ea typeface="Arial" panose="020B0604020202020204"/>
                <a:cs typeface="Segoe UI" panose="020B0502040204020203" charset="0"/>
              </a:rPr>
              <a:t>Choose the role you have created from the dropdown.</a:t>
            </a:r>
            <a:endParaRPr sz="2400" b="0" i="0">
              <a:solidFill>
                <a:srgbClr val="222222"/>
              </a:solidFill>
              <a:latin typeface="Segoe UI" panose="020B0502040204020203" charset="0"/>
              <a:ea typeface="Arial" panose="020B0604020202020204"/>
              <a:cs typeface="Segoe UI" panose="020B0502040204020203" charset="0"/>
            </a:endParaRPr>
          </a:p>
          <a:p>
            <a:pPr marL="0" indent="0"/>
            <a:r>
              <a:rPr sz="2400" b="0" i="0">
                <a:solidFill>
                  <a:srgbClr val="222222"/>
                </a:solidFill>
                <a:latin typeface="Segoe UI" panose="020B0502040204020203" charset="0"/>
                <a:ea typeface="Arial" panose="020B0604020202020204"/>
                <a:cs typeface="Segoe UI" panose="020B0502040204020203" charset="0"/>
              </a:rPr>
              <a:t>Select the </a:t>
            </a:r>
            <a:r>
              <a:rPr lang="en-IN" sz="2400" b="0" i="0">
                <a:solidFill>
                  <a:srgbClr val="222222"/>
                </a:solidFill>
                <a:latin typeface="Segoe UI" panose="020B0502040204020203" charset="0"/>
                <a:ea typeface="Arial" panose="020B0604020202020204"/>
                <a:cs typeface="Segoe UI" panose="020B0502040204020203" charset="0"/>
              </a:rPr>
              <a:t>IAM </a:t>
            </a:r>
            <a:r>
              <a:rPr sz="2400" b="0" i="0">
                <a:solidFill>
                  <a:srgbClr val="222222"/>
                </a:solidFill>
                <a:latin typeface="Segoe UI" panose="020B0502040204020203" charset="0"/>
                <a:ea typeface="Arial" panose="020B0604020202020204"/>
                <a:cs typeface="Segoe UI" panose="020B0502040204020203" charset="0"/>
              </a:rPr>
              <a:t>role and click on Apply.</a:t>
            </a:r>
            <a:endParaRPr sz="2400" b="0" i="0">
              <a:solidFill>
                <a:srgbClr val="222222"/>
              </a:solidFill>
              <a:latin typeface="Segoe UI" panose="020B0502040204020203" charset="0"/>
              <a:ea typeface="Arial" panose="020B0604020202020204"/>
              <a:cs typeface="Segoe UI" panose="020B0502040204020203"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838200" y="1611630"/>
            <a:ext cx="10515600" cy="2626995"/>
          </a:xfrm>
          <a:prstGeom prst="rect">
            <a:avLst/>
          </a:prstGeom>
        </p:spPr>
      </p:pic>
      <p:sp>
        <p:nvSpPr>
          <p:cNvPr id="2" name="Text Box 1"/>
          <p:cNvSpPr txBox="1"/>
          <p:nvPr/>
        </p:nvSpPr>
        <p:spPr>
          <a:xfrm>
            <a:off x="838200" y="1025525"/>
            <a:ext cx="10515600" cy="873760"/>
          </a:xfrm>
          <a:prstGeom prst="rect">
            <a:avLst/>
          </a:prstGeom>
          <a:noFill/>
        </p:spPr>
        <p:txBody>
          <a:bodyPr wrap="square" rtlCol="0">
            <a:noAutofit/>
          </a:bodyPr>
          <a:p>
            <a:r>
              <a:rPr lang="en-IN" altLang="en-US" sz="2400">
                <a:latin typeface="Segoe UI" panose="020B0502040204020203" charset="0"/>
                <a:cs typeface="Segoe UI" panose="020B0502040204020203" charset="0"/>
              </a:rPr>
              <a:t>Instances-&gt; successfully attached IAM role.</a:t>
            </a:r>
            <a:endParaRPr lang="en-IN" altLang="en-US" sz="2400">
              <a:latin typeface="Segoe UI" panose="020B0502040204020203" charset="0"/>
              <a:cs typeface="Segoe UI" panose="020B0502040204020203" charset="0"/>
            </a:endParaRPr>
          </a:p>
        </p:txBody>
      </p:sp>
      <p:sp>
        <p:nvSpPr>
          <p:cNvPr id="3" name="Text Box 2"/>
          <p:cNvSpPr txBox="1"/>
          <p:nvPr/>
        </p:nvSpPr>
        <p:spPr>
          <a:xfrm>
            <a:off x="1007745" y="4360545"/>
            <a:ext cx="10346690" cy="2358390"/>
          </a:xfrm>
          <a:prstGeom prst="rect">
            <a:avLst/>
          </a:prstGeom>
          <a:noFill/>
        </p:spPr>
        <p:txBody>
          <a:bodyPr wrap="square" rtlCol="0">
            <a:noAutofit/>
          </a:bodyPr>
          <a:p>
            <a:r>
              <a:rPr lang="en-IN" altLang="en-US" sz="2400">
                <a:latin typeface="Segoe UI" panose="020B0502040204020203" charset="0"/>
                <a:cs typeface="Segoe UI" panose="020B0502040204020203" charset="0"/>
                <a:sym typeface="+mn-ea"/>
              </a:rPr>
              <a:t>Exit the this user</a:t>
            </a:r>
            <a:endParaRPr lang="en-US" altLang="en-US" sz="2400">
              <a:latin typeface="Segoe UI" panose="020B0502040204020203" charset="0"/>
              <a:cs typeface="Segoe UI" panose="020B0502040204020203" charset="0"/>
              <a:sym typeface="+mn-ea"/>
            </a:endParaRPr>
          </a:p>
          <a:p>
            <a:r>
              <a:rPr lang="en-IN" altLang="en-US" sz="2800" b="1">
                <a:latin typeface="Segoe UI" panose="020B0502040204020203" charset="0"/>
                <a:cs typeface="Segoe UI" panose="020B0502040204020203" charset="0"/>
                <a:sym typeface="+mn-ea"/>
              </a:rPr>
              <a:t>Next </a:t>
            </a:r>
            <a:r>
              <a:rPr lang="en-US" altLang="en-US" sz="2800" b="1">
                <a:latin typeface="Segoe UI" panose="020B0502040204020203" charset="0"/>
                <a:cs typeface="Segoe UI" panose="020B0502040204020203" charset="0"/>
                <a:sym typeface="+mn-ea"/>
              </a:rPr>
              <a:t>Switch to Jenkins user</a:t>
            </a:r>
            <a:endParaRPr lang="en-US" altLang="en-US" sz="2800">
              <a:latin typeface="Segoe UI" panose="020B0502040204020203" charset="0"/>
              <a:cs typeface="Segoe UI" panose="020B0502040204020203" charset="0"/>
            </a:endParaRPr>
          </a:p>
          <a:p>
            <a:r>
              <a:rPr lang="en-US" altLang="en-US" sz="2400">
                <a:latin typeface="Segoe UI" panose="020B0502040204020203" charset="0"/>
                <a:cs typeface="Segoe UI" panose="020B0502040204020203" charset="0"/>
                <a:sym typeface="+mn-ea"/>
              </a:rPr>
              <a:t>sudo useradd -m Jenkins</a:t>
            </a:r>
            <a:endParaRPr lang="en-US" altLang="en-US" sz="2400">
              <a:latin typeface="Segoe UI" panose="020B0502040204020203" charset="0"/>
              <a:cs typeface="Segoe UI" panose="020B0502040204020203" charset="0"/>
              <a:sym typeface="+mn-ea"/>
            </a:endParaRPr>
          </a:p>
          <a:p>
            <a:r>
              <a:rPr lang="en-US" altLang="en-US" sz="2400">
                <a:latin typeface="Segoe UI" panose="020B0502040204020203" charset="0"/>
                <a:cs typeface="Segoe UI" panose="020B0502040204020203" charset="0"/>
                <a:sym typeface="+mn-ea"/>
              </a:rPr>
              <a:t>sudo su - Jenkins</a:t>
            </a:r>
            <a:endParaRPr 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466215" y="3775075"/>
            <a:ext cx="9459595" cy="2852420"/>
          </a:xfrm>
          <a:prstGeom prst="rect">
            <a:avLst/>
          </a:prstGeom>
        </p:spPr>
      </p:pic>
      <p:sp>
        <p:nvSpPr>
          <p:cNvPr id="2" name="Text Box 1"/>
          <p:cNvSpPr txBox="1"/>
          <p:nvPr/>
        </p:nvSpPr>
        <p:spPr>
          <a:xfrm>
            <a:off x="1465580" y="378460"/>
            <a:ext cx="9258935" cy="3395980"/>
          </a:xfrm>
          <a:prstGeom prst="rect">
            <a:avLst/>
          </a:prstGeom>
          <a:noFill/>
        </p:spPr>
        <p:txBody>
          <a:bodyPr wrap="square" rtlCol="0">
            <a:noAutofit/>
          </a:bodyPr>
          <a:p>
            <a:r>
              <a:rPr lang="en-US" altLang="en-US" sz="2400" b="1">
                <a:latin typeface="Segoe UI" panose="020B0502040204020203" charset="0"/>
                <a:cs typeface="Segoe UI" panose="020B0502040204020203" charset="0"/>
              </a:rPr>
              <a:t>Create EKS Cluster with two worker nodes using eksctl</a:t>
            </a:r>
            <a:r>
              <a:rPr lang="en-IN" altLang="en-US" sz="2400" b="1">
                <a:latin typeface="Segoe UI" panose="020B0502040204020203" charset="0"/>
                <a:cs typeface="Segoe UI" panose="020B0502040204020203" charset="0"/>
              </a:rPr>
              <a:t>:</a:t>
            </a:r>
            <a:endParaRPr lang="en-US" altLang="en-US" sz="2400" b="1">
              <a:latin typeface="Segoe UI" panose="020B0502040204020203" charset="0"/>
              <a:cs typeface="Segoe UI" panose="020B0502040204020203" charset="0"/>
            </a:endParaRPr>
          </a:p>
          <a:p>
            <a:r>
              <a:rPr lang="en-US" altLang="en-US" sz="2400">
                <a:latin typeface="Segoe UI" panose="020B0502040204020203" charset="0"/>
                <a:cs typeface="Segoe UI" panose="020B0502040204020203" charset="0"/>
              </a:rPr>
              <a:t>eksctl create cluster --name demo-eks --region us-east-1 --nodegroup-name my-nodes --node-type t3.small --managed --nodes 2 </a:t>
            </a:r>
            <a:endParaRPr lang="en-US" altLang="en-US" sz="2400">
              <a:latin typeface="Segoe UI" panose="020B0502040204020203" charset="0"/>
              <a:cs typeface="Segoe UI" panose="020B0502040204020203" charset="0"/>
            </a:endParaRPr>
          </a:p>
          <a:p>
            <a:endParaRPr lang="en-US" altLang="en-US" sz="2400">
              <a:latin typeface="Segoe UI" panose="020B0502040204020203" charset="0"/>
              <a:cs typeface="Segoe UI" panose="020B0502040204020203" charset="0"/>
            </a:endParaRPr>
          </a:p>
          <a:p>
            <a:r>
              <a:rPr lang="en-US" altLang="en-US" sz="2400">
                <a:latin typeface="Segoe UI" panose="020B0502040204020203" charset="0"/>
                <a:cs typeface="Segoe UI" panose="020B0502040204020203" charset="0"/>
              </a:rPr>
              <a:t>the above command should create a EKS cluster in AWS, it might take 15 to 20 mins. The eksctl tool uses CloudFormation under the hood, creating one stack for the EKS master control plane and another stack for the worker nodes. </a:t>
            </a:r>
            <a:endParaRPr lang="en-US" altLang="en-US" sz="2400">
              <a:latin typeface="Segoe UI" panose="020B0502040204020203" charset="0"/>
              <a:cs typeface="Segoe UI" panose="020B0502040204020203" charset="0"/>
            </a:endParaRPr>
          </a:p>
          <a:p>
            <a:endParaRPr lang="en-US" altLang="en-US" sz="2400">
              <a:latin typeface="Segoe UI" panose="020B0502040204020203" charset="0"/>
              <a:cs typeface="Segoe UI" panose="020B0502040204020203"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131570" y="1955800"/>
            <a:ext cx="9724390" cy="3952240"/>
          </a:xfrm>
          <a:prstGeom prst="rect">
            <a:avLst/>
          </a:prstGeom>
        </p:spPr>
      </p:pic>
      <p:sp>
        <p:nvSpPr>
          <p:cNvPr id="5" name="Text Box 4"/>
          <p:cNvSpPr txBox="1"/>
          <p:nvPr/>
        </p:nvSpPr>
        <p:spPr>
          <a:xfrm>
            <a:off x="1132205" y="412750"/>
            <a:ext cx="9723755" cy="1276985"/>
          </a:xfrm>
          <a:prstGeom prst="rect">
            <a:avLst/>
          </a:prstGeom>
          <a:noFill/>
        </p:spPr>
        <p:txBody>
          <a:bodyPr wrap="square" rtlCol="0">
            <a:noAutofit/>
          </a:bodyPr>
          <a:p>
            <a:r>
              <a:rPr lang="en-IN" altLang="en-US" sz="2400">
                <a:latin typeface="Segoe UI" panose="020B0502040204020203" charset="0"/>
                <a:cs typeface="Segoe UI" panose="020B0502040204020203" charset="0"/>
              </a:rPr>
              <a:t>Go to the aws  console and search for the cloudformation.</a:t>
            </a:r>
            <a:endParaRPr lang="en-IN" altLang="en-US" sz="2400">
              <a:latin typeface="Segoe UI" panose="020B0502040204020203" charset="0"/>
              <a:cs typeface="Segoe UI" panose="020B0502040204020203" charset="0"/>
            </a:endParaRPr>
          </a:p>
          <a:p>
            <a:r>
              <a:rPr lang="en-IN" altLang="en-US" sz="2400">
                <a:latin typeface="Segoe UI" panose="020B0502040204020203" charset="0"/>
                <a:cs typeface="Segoe UI" panose="020B0502040204020203" charset="0"/>
              </a:rPr>
              <a:t>select the cloudformation and create the stacks.</a:t>
            </a:r>
            <a:endParaRPr lang="en-IN" altLang="en-US" sz="2400">
              <a:latin typeface="Segoe UI" panose="020B0502040204020203" charset="0"/>
              <a:cs typeface="Segoe UI" panose="020B0502040204020203" charset="0"/>
            </a:endParaRPr>
          </a:p>
          <a:p>
            <a:r>
              <a:rPr lang="en-IN" altLang="en-US" sz="2400">
                <a:latin typeface="Segoe UI" panose="020B0502040204020203" charset="0"/>
                <a:cs typeface="Segoe UI" panose="020B0502040204020203" charset="0"/>
              </a:rPr>
              <a:t>The below image shows that the stacks  is successfully created.</a:t>
            </a:r>
            <a:endParaRPr lang="en-IN" altLang="en-US" sz="2400">
              <a:latin typeface="Segoe UI" panose="020B0502040204020203" charset="0"/>
              <a:cs typeface="Segoe UI" panose="020B0502040204020203"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281430" y="2042795"/>
            <a:ext cx="9931400" cy="3637280"/>
          </a:xfrm>
          <a:prstGeom prst="rect">
            <a:avLst/>
          </a:prstGeom>
        </p:spPr>
      </p:pic>
      <p:sp>
        <p:nvSpPr>
          <p:cNvPr id="2" name="Text Box 1"/>
          <p:cNvSpPr txBox="1"/>
          <p:nvPr/>
        </p:nvSpPr>
        <p:spPr>
          <a:xfrm>
            <a:off x="1280795" y="193675"/>
            <a:ext cx="9932035" cy="1559560"/>
          </a:xfrm>
          <a:prstGeom prst="rect">
            <a:avLst/>
          </a:prstGeom>
          <a:noFill/>
        </p:spPr>
        <p:txBody>
          <a:bodyPr wrap="square" rtlCol="0">
            <a:noAutofit/>
          </a:bodyPr>
          <a:p>
            <a:r>
              <a:rPr lang="en-IN" altLang="en-US" sz="2400">
                <a:latin typeface="Segoe UI" panose="020B0502040204020203" charset="0"/>
                <a:cs typeface="Segoe UI" panose="020B0502040204020203" charset="0"/>
                <a:sym typeface="+mn-ea"/>
              </a:rPr>
              <a:t>Go to the aws  console and search for the Amazon Elastic Kubernetes service .</a:t>
            </a:r>
            <a:endParaRPr lang="en-IN" altLang="en-US" sz="2400">
              <a:latin typeface="Segoe UI" panose="020B0502040204020203" charset="0"/>
              <a:cs typeface="Segoe UI" panose="020B0502040204020203" charset="0"/>
            </a:endParaRPr>
          </a:p>
          <a:p>
            <a:r>
              <a:rPr lang="en-IN" altLang="en-US" sz="2400">
                <a:latin typeface="Segoe UI" panose="020B0502040204020203" charset="0"/>
                <a:cs typeface="Segoe UI" panose="020B0502040204020203" charset="0"/>
                <a:sym typeface="+mn-ea"/>
              </a:rPr>
              <a:t>select the clusters and create the clusters.</a:t>
            </a:r>
            <a:endParaRPr lang="en-IN" altLang="en-US" sz="2400">
              <a:latin typeface="Segoe UI" panose="020B0502040204020203" charset="0"/>
              <a:cs typeface="Segoe UI" panose="020B0502040204020203" charset="0"/>
            </a:endParaRPr>
          </a:p>
          <a:p>
            <a:r>
              <a:rPr lang="en-IN" altLang="en-US" sz="2400">
                <a:latin typeface="Segoe UI" panose="020B0502040204020203" charset="0"/>
                <a:cs typeface="Segoe UI" panose="020B0502040204020203" charset="0"/>
                <a:sym typeface="+mn-ea"/>
              </a:rPr>
              <a:t>The below image shows that the clusters  is successfully created.</a:t>
            </a:r>
            <a:endParaRPr 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252220" y="2108200"/>
            <a:ext cx="9817100" cy="3507105"/>
          </a:xfrm>
          <a:prstGeom prst="rect">
            <a:avLst/>
          </a:prstGeom>
        </p:spPr>
      </p:pic>
      <p:sp>
        <p:nvSpPr>
          <p:cNvPr id="5" name="Text Box 4"/>
          <p:cNvSpPr txBox="1"/>
          <p:nvPr/>
        </p:nvSpPr>
        <p:spPr>
          <a:xfrm>
            <a:off x="1252220" y="919480"/>
            <a:ext cx="9817100" cy="871220"/>
          </a:xfrm>
          <a:prstGeom prst="rect">
            <a:avLst/>
          </a:prstGeom>
          <a:noFill/>
        </p:spPr>
        <p:txBody>
          <a:bodyPr wrap="square" rtlCol="0">
            <a:noAutofit/>
          </a:bodyPr>
          <a:p>
            <a:r>
              <a:rPr lang="en-US" altLang="en-US" sz="2400">
                <a:latin typeface="Segoe UI" panose="020B0502040204020203" charset="0"/>
                <a:cs typeface="Segoe UI" panose="020B0502040204020203" charset="0"/>
              </a:rPr>
              <a:t>If we check our EC2 dashboard we should see two new nodes as part of our cluster</a:t>
            </a:r>
            <a:r>
              <a:rPr lang="en-US" altLang="en-US"/>
              <a:t>:</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636905" y="2179320"/>
            <a:ext cx="10515600" cy="1249680"/>
          </a:xfrm>
          <a:prstGeom prst="rect">
            <a:avLst/>
          </a:prstGeom>
        </p:spPr>
      </p:pic>
      <p:sp>
        <p:nvSpPr>
          <p:cNvPr id="3" name="Text Box 2"/>
          <p:cNvSpPr txBox="1"/>
          <p:nvPr/>
        </p:nvSpPr>
        <p:spPr>
          <a:xfrm>
            <a:off x="636270" y="766445"/>
            <a:ext cx="10516235" cy="1190625"/>
          </a:xfrm>
          <a:prstGeom prst="rect">
            <a:avLst/>
          </a:prstGeom>
          <a:noFill/>
        </p:spPr>
        <p:txBody>
          <a:bodyPr wrap="square" rtlCol="0">
            <a:noAutofit/>
          </a:bodyPr>
          <a:p>
            <a:r>
              <a:rPr lang="en-US" altLang="en-US" sz="2400">
                <a:latin typeface="Segoe UI" panose="020B0502040204020203" charset="0"/>
                <a:cs typeface="Segoe UI" panose="020B0502040204020203" charset="0"/>
              </a:rPr>
              <a:t>eksctl get cluster --name demo-eks --region us-east-1</a:t>
            </a:r>
            <a:endParaRPr lang="en-US" altLang="en-US" sz="2400">
              <a:latin typeface="Segoe UI" panose="020B0502040204020203" charset="0"/>
              <a:cs typeface="Segoe UI" panose="020B0502040204020203" charset="0"/>
            </a:endParaRPr>
          </a:p>
          <a:p>
            <a:endParaRPr lang="en-US" altLang="en-US" sz="2400">
              <a:latin typeface="Segoe UI" panose="020B0502040204020203" charset="0"/>
              <a:cs typeface="Segoe UI" panose="020B0502040204020203" charset="0"/>
            </a:endParaRPr>
          </a:p>
          <a:p>
            <a:r>
              <a:rPr lang="en-US" altLang="en-US" sz="2400">
                <a:latin typeface="Segoe UI" panose="020B0502040204020203" charset="0"/>
                <a:cs typeface="Segoe UI" panose="020B0502040204020203" charset="0"/>
              </a:rPr>
              <a:t>This should confirm that EKS cluster is up and running.</a:t>
            </a:r>
            <a:endParaRPr lang="en-US" sz="2400">
              <a:latin typeface="Segoe UI" panose="020B0502040204020203" charset="0"/>
              <a:cs typeface="Segoe UI" panose="020B0502040204020203" charset="0"/>
            </a:endParaRPr>
          </a:p>
        </p:txBody>
      </p:sp>
      <p:sp>
        <p:nvSpPr>
          <p:cNvPr id="5" name="Text Box 4"/>
          <p:cNvSpPr txBox="1"/>
          <p:nvPr/>
        </p:nvSpPr>
        <p:spPr>
          <a:xfrm>
            <a:off x="638175" y="3429000"/>
            <a:ext cx="10514330" cy="3023870"/>
          </a:xfrm>
          <a:prstGeom prst="rect">
            <a:avLst/>
          </a:prstGeom>
          <a:noFill/>
        </p:spPr>
        <p:txBody>
          <a:bodyPr wrap="square" rtlCol="0">
            <a:noAutofit/>
          </a:bodyPr>
          <a:p>
            <a:r>
              <a:rPr lang="en-US" altLang="en-US" sz="2400" b="1">
                <a:latin typeface="Segoe UI" panose="020B0502040204020203" charset="0"/>
                <a:cs typeface="Segoe UI" panose="020B0502040204020203" charset="0"/>
              </a:rPr>
              <a:t>Update Kube config by entering below command:</a:t>
            </a:r>
            <a:endParaRPr lang="en-US" altLang="en-US" sz="2400" b="1">
              <a:latin typeface="Segoe UI" panose="020B0502040204020203" charset="0"/>
              <a:cs typeface="Segoe UI" panose="020B0502040204020203" charset="0"/>
            </a:endParaRPr>
          </a:p>
          <a:p>
            <a:endParaRPr lang="en-US" altLang="en-US" sz="2400">
              <a:latin typeface="Segoe UI" panose="020B0502040204020203" charset="0"/>
              <a:cs typeface="Segoe UI" panose="020B0502040204020203" charset="0"/>
            </a:endParaRPr>
          </a:p>
          <a:p>
            <a:r>
              <a:rPr lang="en-US" altLang="en-US" sz="2400">
                <a:latin typeface="Segoe UI" panose="020B0502040204020203" charset="0"/>
                <a:cs typeface="Segoe UI" panose="020B0502040204020203" charset="0"/>
              </a:rPr>
              <a:t>aws eks update-kubeconfig --name demo-eks --region us-east-1</a:t>
            </a:r>
            <a:endParaRPr lang="en-US" sz="2400">
              <a:latin typeface="Segoe UI" panose="020B0502040204020203" charset="0"/>
              <a:cs typeface="Segoe UI" panose="020B0502040204020203" charset="0"/>
            </a:endParaRPr>
          </a:p>
        </p:txBody>
      </p:sp>
      <p:pic>
        <p:nvPicPr>
          <p:cNvPr id="7" name="Picture 6"/>
          <p:cNvPicPr>
            <a:picLocks noChangeAspect="1"/>
          </p:cNvPicPr>
          <p:nvPr/>
        </p:nvPicPr>
        <p:blipFill>
          <a:blip r:embed="rId2"/>
          <a:stretch>
            <a:fillRect/>
          </a:stretch>
        </p:blipFill>
        <p:spPr>
          <a:xfrm>
            <a:off x="637540" y="4808855"/>
            <a:ext cx="10389870" cy="122809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231265" y="2896235"/>
            <a:ext cx="9730740" cy="1065530"/>
          </a:xfrm>
          <a:prstGeom prst="rect">
            <a:avLst/>
          </a:prstGeom>
        </p:spPr>
      </p:pic>
      <p:sp>
        <p:nvSpPr>
          <p:cNvPr id="5" name="Text Box 4"/>
          <p:cNvSpPr txBox="1"/>
          <p:nvPr/>
        </p:nvSpPr>
        <p:spPr>
          <a:xfrm>
            <a:off x="1167130" y="988695"/>
            <a:ext cx="9731375" cy="1519555"/>
          </a:xfrm>
          <a:prstGeom prst="rect">
            <a:avLst/>
          </a:prstGeom>
          <a:noFill/>
        </p:spPr>
        <p:txBody>
          <a:bodyPr wrap="square" rtlCol="0">
            <a:noAutofit/>
          </a:bodyPr>
          <a:p>
            <a:r>
              <a:rPr lang="en-US" altLang="en-US" sz="2400" b="1">
                <a:latin typeface="Segoe UI" panose="020B0502040204020203" charset="0"/>
                <a:cs typeface="Segoe UI" panose="020B0502040204020203" charset="0"/>
              </a:rPr>
              <a:t>Connect to EKS cluster using kubectl commands</a:t>
            </a:r>
            <a:endParaRPr lang="en-US" altLang="en-US" sz="2400" b="1">
              <a:latin typeface="Segoe UI" panose="020B0502040204020203" charset="0"/>
              <a:cs typeface="Segoe UI" panose="020B0502040204020203" charset="0"/>
            </a:endParaRPr>
          </a:p>
          <a:p>
            <a:endParaRPr lang="en-US" altLang="en-US"/>
          </a:p>
          <a:p>
            <a:r>
              <a:rPr lang="en-US" altLang="en-US" sz="2400">
                <a:latin typeface="Segoe UI" panose="020B0502040204020203" charset="0"/>
                <a:cs typeface="Segoe UI" panose="020B0502040204020203" charset="0"/>
              </a:rPr>
              <a:t>To view the list of worker nodes as part of EKS cluster.</a:t>
            </a:r>
            <a:endParaRPr lang="en-US" altLang="en-US" sz="2400">
              <a:latin typeface="Segoe UI" panose="020B0502040204020203" charset="0"/>
              <a:cs typeface="Segoe UI" panose="020B0502040204020203" charset="0"/>
            </a:endParaRPr>
          </a:p>
          <a:p>
            <a:endParaRPr lang="en-US" altLang="en-US" sz="2400">
              <a:latin typeface="Segoe UI" panose="020B0502040204020203" charset="0"/>
              <a:cs typeface="Segoe UI" panose="020B0502040204020203" charset="0"/>
            </a:endParaRPr>
          </a:p>
          <a:p>
            <a:r>
              <a:rPr lang="en-US" altLang="en-US" sz="2400">
                <a:latin typeface="Segoe UI" panose="020B0502040204020203" charset="0"/>
                <a:cs typeface="Segoe UI" panose="020B0502040204020203" charset="0"/>
              </a:rPr>
              <a:t>kubectl get nodes</a:t>
            </a:r>
            <a:endParaRPr lang="en-US" sz="2400">
              <a:latin typeface="Segoe UI" panose="020B0502040204020203" charset="0"/>
              <a:cs typeface="Segoe UI" panose="020B0502040204020203" charset="0"/>
            </a:endParaRPr>
          </a:p>
        </p:txBody>
      </p:sp>
      <p:sp>
        <p:nvSpPr>
          <p:cNvPr id="6" name="Text Box 5"/>
          <p:cNvSpPr txBox="1"/>
          <p:nvPr/>
        </p:nvSpPr>
        <p:spPr>
          <a:xfrm>
            <a:off x="1167130" y="3803015"/>
            <a:ext cx="4662805" cy="462280"/>
          </a:xfrm>
          <a:prstGeom prst="rect">
            <a:avLst/>
          </a:prstGeom>
          <a:noFill/>
        </p:spPr>
        <p:txBody>
          <a:bodyPr wrap="square" rtlCol="0">
            <a:noAutofit/>
          </a:bodyPr>
          <a:p>
            <a:endParaRPr lang="en-US" altLang="en-US" sz="2400">
              <a:latin typeface="Segoe UI" panose="020B0502040204020203" charset="0"/>
              <a:cs typeface="Segoe UI" panose="020B0502040204020203" charset="0"/>
            </a:endParaRPr>
          </a:p>
          <a:p>
            <a:r>
              <a:rPr lang="en-US" altLang="en-US" sz="2400">
                <a:latin typeface="Segoe UI" panose="020B0502040204020203" charset="0"/>
                <a:cs typeface="Segoe UI" panose="020B0502040204020203" charset="0"/>
              </a:rPr>
              <a:t>kubectl get ns</a:t>
            </a:r>
            <a:endParaRPr lang="en-US" sz="2400">
              <a:latin typeface="Segoe UI" panose="020B0502040204020203" charset="0"/>
              <a:cs typeface="Segoe UI" panose="020B0502040204020203" charset="0"/>
            </a:endParaRPr>
          </a:p>
        </p:txBody>
      </p:sp>
      <p:sp>
        <p:nvSpPr>
          <p:cNvPr id="7" name="Text Box 6"/>
          <p:cNvSpPr txBox="1"/>
          <p:nvPr/>
        </p:nvSpPr>
        <p:spPr>
          <a:xfrm>
            <a:off x="1167130" y="4265295"/>
            <a:ext cx="9730740" cy="1906270"/>
          </a:xfrm>
          <a:prstGeom prst="rect">
            <a:avLst/>
          </a:prstGeom>
          <a:noFill/>
        </p:spPr>
        <p:txBody>
          <a:bodyPr wrap="square" rtlCol="0">
            <a:noAutofit/>
          </a:bodyPr>
          <a:p>
            <a:endParaRPr lang="en-US"/>
          </a:p>
        </p:txBody>
      </p:sp>
      <p:pic>
        <p:nvPicPr>
          <p:cNvPr id="8" name="Content Placeholder 3"/>
          <p:cNvPicPr>
            <a:picLocks noChangeAspect="1"/>
          </p:cNvPicPr>
          <p:nvPr/>
        </p:nvPicPr>
        <p:blipFill>
          <a:blip r:embed="rId2"/>
          <a:stretch>
            <a:fillRect/>
          </a:stretch>
        </p:blipFill>
        <p:spPr>
          <a:xfrm>
            <a:off x="1167130" y="4745355"/>
            <a:ext cx="9794875" cy="12172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974725"/>
            <a:ext cx="10972800" cy="5151755"/>
          </a:xfrm>
        </p:spPr>
        <p:txBody>
          <a:bodyPr/>
          <a:p>
            <a:pPr marL="0" indent="0">
              <a:buNone/>
            </a:pPr>
            <a:r>
              <a:rPr lang="en-US" altLang="en-US" sz="2800" b="1">
                <a:latin typeface="Segoe UI" panose="020B0502040204020203" charset="0"/>
                <a:cs typeface="Segoe UI" panose="020B0502040204020203" charset="0"/>
              </a:rPr>
              <a:t>What is Amazon EKS?</a:t>
            </a:r>
            <a:endParaRPr lang="en-US" altLang="en-US" sz="2800" b="1">
              <a:latin typeface="Segoe UI" panose="020B0502040204020203" charset="0"/>
              <a:cs typeface="Segoe UI" panose="020B0502040204020203" charset="0"/>
            </a:endParaRPr>
          </a:p>
          <a:p>
            <a:r>
              <a:rPr lang="en-US" altLang="en-US" sz="2400">
                <a:latin typeface="Segoe UI" panose="020B0502040204020203" charset="0"/>
                <a:cs typeface="Segoe UI" panose="020B0502040204020203" charset="0"/>
              </a:rPr>
              <a:t>Amazon Elastic Kubernetes Service (EKS) is a cloud-based container management service that natively integrates with Kubernetes to deploy applications.</a:t>
            </a:r>
            <a:endParaRPr lang="en-US" altLang="en-US" sz="2400">
              <a:latin typeface="Segoe UI" panose="020B0502040204020203" charset="0"/>
              <a:cs typeface="Segoe UI" panose="020B0502040204020203" charset="0"/>
            </a:endParaRPr>
          </a:p>
          <a:p>
            <a:r>
              <a:rPr lang="en-US" altLang="en-US" sz="2400">
                <a:latin typeface="Segoe UI" panose="020B0502040204020203" charset="0"/>
                <a:cs typeface="Segoe UI" panose="020B0502040204020203" charset="0"/>
              </a:rPr>
              <a:t>The EKS service automatically manages and scales clusters of infrastructure resources on AWS with Kubernetes. </a:t>
            </a:r>
            <a:endParaRPr lang="en-US" altLang="en-US" sz="2400">
              <a:latin typeface="Segoe UI" panose="020B0502040204020203" charset="0"/>
              <a:cs typeface="Segoe UI" panose="020B0502040204020203" charset="0"/>
            </a:endParaRPr>
          </a:p>
          <a:p>
            <a:r>
              <a:rPr lang="en-US" altLang="en-US" sz="2400">
                <a:latin typeface="Segoe UI" panose="020B0502040204020203" charset="0"/>
                <a:cs typeface="Segoe UI" panose="020B0502040204020203" charset="0"/>
              </a:rPr>
              <a:t>With Amazon EKS, an enterprise can use Kubernetes without having to install, operate or manage the container orchestration software.</a:t>
            </a:r>
            <a:endParaRPr lang="en-US" altLang="en-US" sz="2400">
              <a:latin typeface="Segoe UI" panose="020B0502040204020203" charset="0"/>
              <a:cs typeface="Segoe UI" panose="020B0502040204020203"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607820" y="3232785"/>
            <a:ext cx="8976995" cy="807085"/>
          </a:xfrm>
          <a:prstGeom prst="rect">
            <a:avLst/>
          </a:prstGeom>
        </p:spPr>
      </p:pic>
      <p:sp>
        <p:nvSpPr>
          <p:cNvPr id="2" name="Text Box 1"/>
          <p:cNvSpPr txBox="1"/>
          <p:nvPr/>
        </p:nvSpPr>
        <p:spPr>
          <a:xfrm>
            <a:off x="1608455" y="831850"/>
            <a:ext cx="8781415" cy="2401570"/>
          </a:xfrm>
          <a:prstGeom prst="rect">
            <a:avLst/>
          </a:prstGeom>
          <a:noFill/>
        </p:spPr>
        <p:txBody>
          <a:bodyPr wrap="square" rtlCol="0">
            <a:noAutofit/>
          </a:bodyPr>
          <a:p>
            <a:r>
              <a:rPr lang="en-US" altLang="en-US" sz="2800" b="1"/>
              <a:t>Deploy Nginx on a Kubernetes Cluster</a:t>
            </a:r>
            <a:r>
              <a:rPr lang="en-IN" altLang="en-US" sz="2800" b="1"/>
              <a:t>:</a:t>
            </a:r>
            <a:endParaRPr lang="en-US" altLang="en-US" sz="2800" b="1"/>
          </a:p>
          <a:p>
            <a:r>
              <a:rPr lang="en-US" altLang="en-US" sz="2400">
                <a:latin typeface="Segoe UI" panose="020B0502040204020203" charset="0"/>
                <a:cs typeface="Segoe UI" panose="020B0502040204020203" charset="0"/>
              </a:rPr>
              <a:t>Let us run some apps to make sure they are deployed to Kubernetes cluster. The below command will create deployment:</a:t>
            </a:r>
            <a:endParaRPr lang="en-US" altLang="en-US" sz="2400">
              <a:latin typeface="Segoe UI" panose="020B0502040204020203" charset="0"/>
              <a:cs typeface="Segoe UI" panose="020B0502040204020203" charset="0"/>
            </a:endParaRPr>
          </a:p>
          <a:p>
            <a:endParaRPr lang="en-US" altLang="en-US" sz="2400">
              <a:latin typeface="Segoe UI" panose="020B0502040204020203" charset="0"/>
              <a:cs typeface="Segoe UI" panose="020B0502040204020203" charset="0"/>
            </a:endParaRPr>
          </a:p>
          <a:p>
            <a:r>
              <a:rPr lang="en-US" altLang="en-US" sz="2400">
                <a:latin typeface="Segoe UI" panose="020B0502040204020203" charset="0"/>
                <a:cs typeface="Segoe UI" panose="020B0502040204020203" charset="0"/>
              </a:rPr>
              <a:t>kubectl create deployment nginx --image=nginx</a:t>
            </a:r>
            <a:endParaRPr lang="en-US" sz="2400">
              <a:latin typeface="Segoe UI" panose="020B0502040204020203" charset="0"/>
              <a:cs typeface="Segoe UI" panose="020B0502040204020203" charset="0"/>
            </a:endParaRPr>
          </a:p>
        </p:txBody>
      </p:sp>
      <p:sp>
        <p:nvSpPr>
          <p:cNvPr id="3" name="Text Box 2"/>
          <p:cNvSpPr txBox="1"/>
          <p:nvPr/>
        </p:nvSpPr>
        <p:spPr>
          <a:xfrm>
            <a:off x="1607820" y="4255135"/>
            <a:ext cx="8782050" cy="2110105"/>
          </a:xfrm>
          <a:prstGeom prst="rect">
            <a:avLst/>
          </a:prstGeom>
          <a:noFill/>
        </p:spPr>
        <p:txBody>
          <a:bodyPr wrap="square" rtlCol="0">
            <a:noAutofit/>
          </a:bodyPr>
          <a:p>
            <a:r>
              <a:rPr lang="en-US" altLang="en-US" sz="2800" b="1">
                <a:latin typeface="Segoe UI" panose="020B0502040204020203" charset="0"/>
                <a:cs typeface="Segoe UI" panose="020B0502040204020203" charset="0"/>
              </a:rPr>
              <a:t>View Deployments</a:t>
            </a:r>
            <a:r>
              <a:rPr lang="en-IN" altLang="en-US" sz="2800" b="1">
                <a:latin typeface="Segoe UI" panose="020B0502040204020203" charset="0"/>
                <a:cs typeface="Segoe UI" panose="020B0502040204020203" charset="0"/>
              </a:rPr>
              <a:t>:</a:t>
            </a:r>
            <a:endParaRPr lang="en-US" altLang="en-US" sz="2800" b="1">
              <a:latin typeface="Segoe UI" panose="020B0502040204020203" charset="0"/>
              <a:cs typeface="Segoe UI" panose="020B0502040204020203" charset="0"/>
            </a:endParaRPr>
          </a:p>
          <a:p>
            <a:endParaRPr lang="en-US" altLang="en-US" sz="2400"/>
          </a:p>
          <a:p>
            <a:r>
              <a:rPr lang="en-US" altLang="en-US" sz="2400"/>
              <a:t>kubectl get deployments</a:t>
            </a:r>
            <a:endParaRPr lang="en-US" altLang="en-US" sz="2400"/>
          </a:p>
        </p:txBody>
      </p:sp>
      <p:pic>
        <p:nvPicPr>
          <p:cNvPr id="5" name="Content Placeholder 3"/>
          <p:cNvPicPr>
            <a:picLocks noChangeAspect="1"/>
          </p:cNvPicPr>
          <p:nvPr/>
        </p:nvPicPr>
        <p:blipFill>
          <a:blip r:embed="rId2"/>
          <a:stretch>
            <a:fillRect/>
          </a:stretch>
        </p:blipFill>
        <p:spPr>
          <a:xfrm>
            <a:off x="1710690" y="5554980"/>
            <a:ext cx="8874125" cy="59499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920115" y="1920240"/>
            <a:ext cx="10149840" cy="3778250"/>
          </a:xfrm>
          <a:prstGeom prst="rect">
            <a:avLst/>
          </a:prstGeom>
        </p:spPr>
      </p:pic>
      <p:sp>
        <p:nvSpPr>
          <p:cNvPr id="2" name="Text Box 1"/>
          <p:cNvSpPr txBox="1"/>
          <p:nvPr/>
        </p:nvSpPr>
        <p:spPr>
          <a:xfrm>
            <a:off x="920750" y="384810"/>
            <a:ext cx="10148570" cy="1536065"/>
          </a:xfrm>
          <a:prstGeom prst="rect">
            <a:avLst/>
          </a:prstGeom>
          <a:noFill/>
        </p:spPr>
        <p:txBody>
          <a:bodyPr wrap="square" rtlCol="0">
            <a:noAutofit/>
          </a:bodyPr>
          <a:p>
            <a:r>
              <a:rPr lang="en-US" altLang="en-US" sz="2800" b="1">
                <a:latin typeface="Segoe UI" panose="020B0502040204020203" charset="0"/>
                <a:cs typeface="Segoe UI" panose="020B0502040204020203" charset="0"/>
              </a:rPr>
              <a:t>Delete EKS Cluster using eksctl</a:t>
            </a:r>
            <a:endParaRPr lang="en-US" altLang="en-US" sz="2800" b="1">
              <a:latin typeface="Segoe UI" panose="020B0502040204020203" charset="0"/>
              <a:cs typeface="Segoe UI" panose="020B0502040204020203" charset="0"/>
            </a:endParaRPr>
          </a:p>
          <a:p>
            <a:endParaRPr lang="en-US" altLang="en-US"/>
          </a:p>
          <a:p>
            <a:r>
              <a:rPr lang="en-US" altLang="en-US" sz="2400">
                <a:latin typeface="Segoe UI" panose="020B0502040204020203" charset="0"/>
                <a:cs typeface="Segoe UI" panose="020B0502040204020203" charset="0"/>
              </a:rPr>
              <a:t>eksctl delete cluster --name demo-eks --region us-east-1</a:t>
            </a:r>
            <a:endParaRPr lang="en-US" sz="2400">
              <a:latin typeface="Segoe UI" panose="020B0502040204020203" charset="0"/>
              <a:cs typeface="Segoe UI" panose="020B0502040204020203"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480820"/>
            <a:ext cx="10972800" cy="4645660"/>
          </a:xfrm>
        </p:spPr>
        <p:txBody>
          <a:bodyPr/>
          <a:p>
            <a:pPr marL="0" indent="0">
              <a:buNone/>
            </a:pPr>
            <a:r>
              <a:rPr lang="en-US" altLang="en-US" sz="2800" b="1">
                <a:latin typeface="Segoe UI" panose="020B0502040204020203" charset="0"/>
                <a:cs typeface="Segoe UI" panose="020B0502040204020203" charset="0"/>
              </a:rPr>
              <a:t>Conclusion</a:t>
            </a:r>
            <a:r>
              <a:rPr lang="en-IN" altLang="en-US" sz="2800" b="1">
                <a:latin typeface="Segoe UI" panose="020B0502040204020203" charset="0"/>
                <a:cs typeface="Segoe UI" panose="020B0502040204020203" charset="0"/>
              </a:rPr>
              <a:t>:</a:t>
            </a:r>
            <a:endParaRPr lang="en-US" altLang="en-US" sz="2800" b="1">
              <a:latin typeface="Segoe UI" panose="020B0502040204020203" charset="0"/>
              <a:cs typeface="Segoe UI" panose="020B0502040204020203" charset="0"/>
            </a:endParaRPr>
          </a:p>
          <a:p>
            <a:pPr marL="0" indent="0">
              <a:buNone/>
            </a:pPr>
            <a:r>
              <a:rPr lang="en-US" altLang="en-US" sz="2400">
                <a:latin typeface="Segoe UI" panose="020B0502040204020203" charset="0"/>
                <a:cs typeface="Segoe UI" panose="020B0502040204020203" charset="0"/>
              </a:rPr>
              <a:t>In this blog, we learned how to set up a Kubernetes cluster on an EC2 machine using kubectl and eksctl. We also learned how to delete all the resources in the cluster in one go.</a:t>
            </a:r>
            <a:endParaRPr lang="en-US" altLang="en-US" sz="2400">
              <a:latin typeface="Segoe UI" panose="020B0502040204020203" charset="0"/>
              <a:cs typeface="Segoe UI" panose="020B05020402040202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68350"/>
            <a:ext cx="10515600" cy="5408930"/>
          </a:xfrm>
        </p:spPr>
        <p:txBody>
          <a:bodyPr/>
          <a:p>
            <a:pPr marL="0" indent="0">
              <a:buNone/>
            </a:pPr>
            <a:r>
              <a:rPr lang="en-US" altLang="en-US" b="1">
                <a:latin typeface="Segoe UI" panose="020B0502040204020203" charset="0"/>
                <a:cs typeface="Segoe UI" panose="020B0502040204020203" charset="0"/>
              </a:rPr>
              <a:t>EKS </a:t>
            </a:r>
            <a:r>
              <a:rPr lang="en-US" altLang="en-US" b="1">
                <a:latin typeface="Segoe UI" panose="020B0502040204020203" charset="0"/>
                <a:cs typeface="Segoe UI" panose="020B0502040204020203" charset="0"/>
                <a:sym typeface="+mn-ea"/>
              </a:rPr>
              <a:t>cluster can be created in following ways:</a:t>
            </a:r>
            <a:endParaRPr lang="en-US" altLang="en-US" b="1">
              <a:latin typeface="Segoe UI" panose="020B0502040204020203" charset="0"/>
              <a:cs typeface="Segoe UI" panose="020B0502040204020203" charset="0"/>
            </a:endParaRPr>
          </a:p>
          <a:p>
            <a:pPr marL="0" indent="0">
              <a:buNone/>
            </a:pPr>
            <a:r>
              <a:rPr lang="en-IN" altLang="en-US" sz="2400">
                <a:latin typeface="Segoe UI" panose="020B0502040204020203" charset="0"/>
                <a:cs typeface="Segoe UI" panose="020B0502040204020203" charset="0"/>
              </a:rPr>
              <a:t>1. </a:t>
            </a:r>
            <a:r>
              <a:rPr lang="en-US" altLang="en-US" sz="2400"/>
              <a:t>Setup an EC2 Instance to create a cluster</a:t>
            </a:r>
            <a:endParaRPr lang="en-US" altLang="en-US" sz="2400"/>
          </a:p>
          <a:p>
            <a:pPr marL="0" indent="0">
              <a:buNone/>
            </a:pPr>
            <a:r>
              <a:rPr lang="en-IN" altLang="en-US" sz="2400"/>
              <a:t>2. </a:t>
            </a:r>
            <a:r>
              <a:rPr lang="en-US" altLang="en-US" sz="2400"/>
              <a:t>Setup kubectl</a:t>
            </a:r>
            <a:endParaRPr lang="en-US" altLang="en-US" sz="2400"/>
          </a:p>
          <a:p>
            <a:pPr marL="0" indent="0">
              <a:buNone/>
            </a:pPr>
            <a:r>
              <a:rPr lang="en-IN" altLang="en-US" sz="2400"/>
              <a:t>3. </a:t>
            </a:r>
            <a:r>
              <a:rPr lang="en-US" altLang="en-US" sz="2400"/>
              <a:t>Setup eksctl</a:t>
            </a:r>
            <a:endParaRPr lang="en-US" altLang="en-US" sz="2400"/>
          </a:p>
          <a:p>
            <a:pPr marL="0" indent="0">
              <a:buNone/>
            </a:pPr>
            <a:r>
              <a:rPr lang="en-IN" altLang="en-US" sz="2400"/>
              <a:t>4. </a:t>
            </a:r>
            <a:r>
              <a:rPr lang="en-US" altLang="en-US" sz="2400"/>
              <a:t>Create an IAM Role and attach it to the EC2 instance</a:t>
            </a:r>
            <a:endParaRPr lang="en-US" altLang="en-US" sz="2400"/>
          </a:p>
          <a:p>
            <a:pPr marL="0" indent="0">
              <a:buNone/>
            </a:pPr>
            <a:r>
              <a:rPr lang="en-IN" altLang="en-US" sz="2400"/>
              <a:t>5. </a:t>
            </a:r>
            <a:r>
              <a:rPr lang="en-US" altLang="en-US" sz="2400"/>
              <a:t>Create your cluster and nodes</a:t>
            </a:r>
            <a:endParaRPr lang="en-US" altLang="en-US" sz="2400"/>
          </a:p>
          <a:p>
            <a:pPr marL="0" indent="0">
              <a:buNone/>
            </a:pPr>
            <a:r>
              <a:rPr lang="en-IN" altLang="en-US" sz="2400"/>
              <a:t>6. </a:t>
            </a:r>
            <a:r>
              <a:rPr lang="en-US" altLang="en-US" sz="2400"/>
              <a:t>Deploying Nginx Container</a:t>
            </a:r>
            <a:endParaRPr lang="en-US" altLang="en-US" sz="2400"/>
          </a:p>
          <a:p>
            <a:pPr marL="0" indent="0">
              <a:buNone/>
            </a:pPr>
            <a:r>
              <a:rPr lang="en-IN" altLang="en-US" sz="2400"/>
              <a:t>7. </a:t>
            </a:r>
            <a:r>
              <a:rPr lang="en-US" altLang="en-US" sz="2400"/>
              <a:t>Delete the EKS cluster</a:t>
            </a:r>
            <a:endParaRPr lang="en-US"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15010"/>
            <a:ext cx="10515600" cy="5591175"/>
          </a:xfrm>
        </p:spPr>
        <p:txBody>
          <a:bodyPr/>
          <a:p>
            <a:pPr marL="0" indent="0">
              <a:buNone/>
            </a:pPr>
            <a:r>
              <a:rPr lang="en-US" b="1">
                <a:latin typeface="Segoe UI" panose="020B0502040204020203" charset="0"/>
                <a:cs typeface="Segoe UI" panose="020B0502040204020203" charset="0"/>
                <a:sym typeface="+mn-ea"/>
              </a:rPr>
              <a:t>installing and </a:t>
            </a:r>
            <a:r>
              <a:rPr lang="en-US" altLang="en-US" b="1"/>
              <a:t>Set Up EKS Cluster</a:t>
            </a:r>
            <a:r>
              <a:rPr lang="en-US" b="1">
                <a:latin typeface="Segoe UI" panose="020B0502040204020203" charset="0"/>
                <a:cs typeface="Segoe UI" panose="020B0502040204020203" charset="0"/>
                <a:sym typeface="+mn-ea"/>
              </a:rPr>
              <a:t> on AWS EC2</a:t>
            </a:r>
            <a:r>
              <a:rPr lang="en-IN" altLang="en-US" b="1">
                <a:latin typeface="Segoe UI" panose="020B0502040204020203" charset="0"/>
                <a:cs typeface="Segoe UI" panose="020B0502040204020203" charset="0"/>
                <a:sym typeface="+mn-ea"/>
              </a:rPr>
              <a:t>:-</a:t>
            </a:r>
            <a:endParaRPr lang="en-IN" altLang="en-US" b="1">
              <a:latin typeface="Segoe UI" panose="020B0502040204020203" charset="0"/>
              <a:cs typeface="Segoe UI" panose="020B0502040204020203" charset="0"/>
            </a:endParaRPr>
          </a:p>
          <a:p>
            <a:pPr marL="0" indent="0">
              <a:buNone/>
            </a:pPr>
            <a:r>
              <a:rPr lang="en-US" sz="2400" b="1">
                <a:latin typeface="Segoe UI" panose="020B0502040204020203" charset="0"/>
                <a:cs typeface="Segoe UI" panose="020B0502040204020203" charset="0"/>
                <a:sym typeface="+mn-ea"/>
              </a:rPr>
              <a:t>1. AWS Account</a:t>
            </a:r>
            <a:r>
              <a:rPr lang="en-IN" altLang="en-US" sz="2400" b="1">
                <a:latin typeface="Segoe UI" panose="020B0502040204020203" charset="0"/>
                <a:cs typeface="Segoe UI" panose="020B0502040204020203" charset="0"/>
                <a:sym typeface="+mn-ea"/>
              </a:rPr>
              <a:t>:</a:t>
            </a:r>
            <a:endParaRPr lang="en-US" sz="2400">
              <a:latin typeface="Segoe UI" panose="020B0502040204020203" charset="0"/>
              <a:cs typeface="Segoe UI" panose="020B0502040204020203" charset="0"/>
            </a:endParaRPr>
          </a:p>
          <a:p>
            <a:pPr marL="0" indent="0">
              <a:buNone/>
            </a:pPr>
            <a:r>
              <a:rPr lang="en-US" sz="2400" b="1">
                <a:latin typeface="Segoe UI" panose="020B0502040204020203" charset="0"/>
                <a:cs typeface="Segoe UI" panose="020B0502040204020203" charset="0"/>
                <a:sym typeface="+mn-ea"/>
              </a:rPr>
              <a:t>Sign up for an AWS account:</a:t>
            </a:r>
            <a:r>
              <a:rPr lang="en-US" sz="2400">
                <a:latin typeface="Segoe UI" panose="020B0502040204020203" charset="0"/>
                <a:cs typeface="Segoe UI" panose="020B0502040204020203" charset="0"/>
                <a:sym typeface="+mn-ea"/>
              </a:rPr>
              <a:t> If you don’t already have one, create an AWS account at aws.amazon.com.</a:t>
            </a:r>
            <a:endParaRPr lang="en-US" sz="2400">
              <a:latin typeface="Segoe UI" panose="020B0502040204020203" charset="0"/>
              <a:cs typeface="Segoe UI" panose="020B0502040204020203" charset="0"/>
            </a:endParaRPr>
          </a:p>
          <a:p>
            <a:pPr marL="0" indent="0">
              <a:buNone/>
            </a:pPr>
            <a:r>
              <a:rPr lang="en-US" sz="2400" b="1">
                <a:latin typeface="Segoe UI" panose="020B0502040204020203" charset="0"/>
                <a:cs typeface="Segoe UI" panose="020B0502040204020203" charset="0"/>
                <a:sym typeface="+mn-ea"/>
              </a:rPr>
              <a:t>2. AWS EC2 Instance</a:t>
            </a:r>
            <a:r>
              <a:rPr lang="en-IN" altLang="en-US" sz="2400" b="1">
                <a:latin typeface="Segoe UI" panose="020B0502040204020203" charset="0"/>
                <a:cs typeface="Segoe UI" panose="020B0502040204020203" charset="0"/>
                <a:sym typeface="+mn-ea"/>
              </a:rPr>
              <a:t>:</a:t>
            </a:r>
            <a:endParaRPr lang="en-US" sz="2400" b="1">
              <a:latin typeface="Segoe UI" panose="020B0502040204020203" charset="0"/>
              <a:cs typeface="Segoe UI" panose="020B0502040204020203" charset="0"/>
            </a:endParaRPr>
          </a:p>
          <a:p>
            <a:pPr marL="0" indent="0">
              <a:buNone/>
            </a:pPr>
            <a:r>
              <a:rPr lang="en-US" sz="2400" b="1">
                <a:latin typeface="Segoe UI" panose="020B0502040204020203" charset="0"/>
                <a:cs typeface="Segoe UI" panose="020B0502040204020203" charset="0"/>
                <a:sym typeface="+mn-ea"/>
              </a:rPr>
              <a:t>Launch an EC2 instance:</a:t>
            </a:r>
            <a:endParaRPr lang="en-US" sz="2400" b="1">
              <a:latin typeface="Segoe UI" panose="020B0502040204020203" charset="0"/>
              <a:cs typeface="Segoe UI" panose="020B0502040204020203" charset="0"/>
            </a:endParaRPr>
          </a:p>
          <a:p>
            <a:pPr marL="0" indent="0">
              <a:buNone/>
            </a:pPr>
            <a:r>
              <a:rPr lang="en-US" sz="2400">
                <a:latin typeface="Segoe UI" panose="020B0502040204020203" charset="0"/>
                <a:cs typeface="Segoe UI" panose="020B0502040204020203" charset="0"/>
                <a:sym typeface="+mn-ea"/>
              </a:rPr>
              <a:t>1.Go to the AWS console and navigate to the EC2 service.</a:t>
            </a:r>
            <a:endParaRPr lang="en-US" sz="2400">
              <a:latin typeface="Segoe UI" panose="020B0502040204020203" charset="0"/>
              <a:cs typeface="Segoe UI" panose="020B0502040204020203" charset="0"/>
              <a:sym typeface="+mn-ea"/>
            </a:endParaRPr>
          </a:p>
          <a:p>
            <a:pPr marL="0" indent="0">
              <a:buNone/>
            </a:pPr>
            <a:endParaRPr lang="en-US" sz="2400">
              <a:latin typeface="Segoe UI" panose="020B0502040204020203" charset="0"/>
              <a:cs typeface="Segoe UI" panose="020B0502040204020203" charset="0"/>
            </a:endParaRPr>
          </a:p>
          <a:p>
            <a:pPr marL="0" indent="0">
              <a:buNone/>
            </a:pPr>
            <a:endParaRPr lang="en-US" sz="2400"/>
          </a:p>
        </p:txBody>
      </p:sp>
      <p:pic>
        <p:nvPicPr>
          <p:cNvPr id="4" name="Picture 3"/>
          <p:cNvPicPr>
            <a:picLocks noChangeAspect="1"/>
          </p:cNvPicPr>
          <p:nvPr/>
        </p:nvPicPr>
        <p:blipFill>
          <a:blip r:embed="rId1"/>
          <a:stretch>
            <a:fillRect/>
          </a:stretch>
        </p:blipFill>
        <p:spPr>
          <a:xfrm>
            <a:off x="838200" y="3429000"/>
            <a:ext cx="10514965" cy="29775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419735" y="1719580"/>
            <a:ext cx="10447020" cy="3419475"/>
          </a:xfrm>
          <a:prstGeom prst="rect">
            <a:avLst/>
          </a:prstGeom>
        </p:spPr>
      </p:pic>
      <p:sp>
        <p:nvSpPr>
          <p:cNvPr id="2" name="Text Box 1"/>
          <p:cNvSpPr txBox="1"/>
          <p:nvPr/>
        </p:nvSpPr>
        <p:spPr>
          <a:xfrm>
            <a:off x="615315" y="709930"/>
            <a:ext cx="10342880" cy="868680"/>
          </a:xfrm>
          <a:prstGeom prst="rect">
            <a:avLst/>
          </a:prstGeom>
          <a:noFill/>
        </p:spPr>
        <p:txBody>
          <a:bodyPr wrap="square" rtlCol="0">
            <a:noAutofit/>
          </a:bodyPr>
          <a:p>
            <a:pPr marL="457200" indent="-457200">
              <a:buFont typeface="Arial" panose="020B0604020202020204" pitchFamily="34" charset="0"/>
              <a:buChar char="•"/>
            </a:pPr>
            <a:r>
              <a:rPr lang="en-IN" altLang="en-US" sz="2800">
                <a:latin typeface="Segoe UI" panose="020B0502040204020203" charset="0"/>
                <a:cs typeface="Segoe UI" panose="020B0502040204020203" charset="0"/>
                <a:sym typeface="+mn-ea"/>
              </a:rPr>
              <a:t>Next Click on Launch Instance button.</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838200" y="1967230"/>
            <a:ext cx="10515600" cy="3800475"/>
          </a:xfrm>
          <a:prstGeom prst="rect">
            <a:avLst/>
          </a:prstGeom>
        </p:spPr>
      </p:pic>
      <p:sp>
        <p:nvSpPr>
          <p:cNvPr id="5" name="Text Box 4"/>
          <p:cNvSpPr txBox="1"/>
          <p:nvPr/>
        </p:nvSpPr>
        <p:spPr>
          <a:xfrm>
            <a:off x="791210" y="654050"/>
            <a:ext cx="10562590" cy="1132205"/>
          </a:xfrm>
          <a:prstGeom prst="rect">
            <a:avLst/>
          </a:prstGeom>
          <a:noFill/>
        </p:spPr>
        <p:txBody>
          <a:bodyPr wrap="square" rtlCol="0">
            <a:noAutofit/>
          </a:bodyPr>
          <a:p>
            <a:pPr marL="457200" indent="-457200">
              <a:buFont typeface="Arial" panose="020B0604020202020204" pitchFamily="34" charset="0"/>
              <a:buChar char="•"/>
            </a:pPr>
            <a:r>
              <a:rPr lang="en-IN" altLang="en-US" sz="2800">
                <a:latin typeface="Segoe UI" panose="020B0502040204020203" charset="0"/>
                <a:cs typeface="Segoe UI" panose="020B0502040204020203" charset="0"/>
                <a:sym typeface="+mn-ea"/>
              </a:rPr>
              <a:t>Go to the names and tags and give the Name as eks server (Any Name). </a:t>
            </a:r>
            <a:endParaRPr lang="en-US" sz="2800">
              <a:latin typeface="Segoe UI" panose="020B0502040204020203" charset="0"/>
              <a:cs typeface="Segoe UI" panose="020B05020402040202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838200" y="2030730"/>
            <a:ext cx="10515600" cy="3801110"/>
          </a:xfrm>
          <a:prstGeom prst="rect">
            <a:avLst/>
          </a:prstGeom>
        </p:spPr>
      </p:pic>
      <p:sp>
        <p:nvSpPr>
          <p:cNvPr id="2" name="Text Box 1"/>
          <p:cNvSpPr txBox="1"/>
          <p:nvPr/>
        </p:nvSpPr>
        <p:spPr>
          <a:xfrm>
            <a:off x="838200" y="779780"/>
            <a:ext cx="10405745" cy="1251585"/>
          </a:xfrm>
          <a:prstGeom prst="rect">
            <a:avLst/>
          </a:prstGeom>
          <a:noFill/>
        </p:spPr>
        <p:txBody>
          <a:bodyPr wrap="square" rtlCol="0">
            <a:noAutofit/>
          </a:bodyPr>
          <a:p>
            <a:r>
              <a:rPr lang="en-US" sz="2800" b="1">
                <a:latin typeface="Segoe UI" panose="020B0502040204020203" charset="0"/>
                <a:cs typeface="Segoe UI" panose="020B0502040204020203" charset="0"/>
                <a:sym typeface="+mn-ea"/>
              </a:rPr>
              <a:t>Operating System:</a:t>
            </a:r>
            <a:r>
              <a:rPr lang="en-US" sz="2800">
                <a:latin typeface="Segoe UI" panose="020B0502040204020203" charset="0"/>
                <a:cs typeface="Segoe UI" panose="020B0502040204020203" charset="0"/>
                <a:sym typeface="+mn-ea"/>
              </a:rPr>
              <a:t> </a:t>
            </a:r>
            <a:r>
              <a:rPr lang="en-US" altLang="en-US" sz="2800">
                <a:latin typeface="Segoe UI" panose="020B0502040204020203" charset="0"/>
                <a:cs typeface="Segoe UI" panose="020B0502040204020203" charset="0"/>
              </a:rPr>
              <a:t>Amazon Linux 2 AMI (HVM) - Kernel </a:t>
            </a:r>
            <a:r>
              <a:rPr lang="en-IN" altLang="en-US" sz="2800">
                <a:latin typeface="Segoe UI" panose="020B0502040204020203" charset="0"/>
                <a:cs typeface="Segoe UI" panose="020B0502040204020203" charset="0"/>
              </a:rPr>
              <a:t>5.10</a:t>
            </a:r>
            <a:r>
              <a:rPr lang="en-US" altLang="en-US" sz="2800">
                <a:latin typeface="Segoe UI" panose="020B0502040204020203" charset="0"/>
                <a:cs typeface="Segoe UI" panose="020B0502040204020203" charset="0"/>
              </a:rPr>
              <a:t>, SSD Volume Type (64-bit x86)</a:t>
            </a:r>
            <a:endParaRPr lang="en-US" altLang="en-US" sz="2800">
              <a:latin typeface="Segoe UI" panose="020B0502040204020203" charset="0"/>
              <a:cs typeface="Segoe UI" panose="020B0502040204020203" charset="0"/>
            </a:endParaRPr>
          </a:p>
          <a:p>
            <a:endParaRPr lang="en-US" sz="2800">
              <a:latin typeface="Segoe UI" panose="020B0502040204020203" charset="0"/>
              <a:cs typeface="Segoe UI" panose="020B0502040204020203"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p:cNvPicPr>
            <a:picLocks noChangeAspect="1"/>
          </p:cNvPicPr>
          <p:nvPr>
            <p:ph idx="1"/>
          </p:nvPr>
        </p:nvPicPr>
        <p:blipFill>
          <a:blip r:embed="rId1"/>
          <a:stretch>
            <a:fillRect/>
          </a:stretch>
        </p:blipFill>
        <p:spPr>
          <a:xfrm>
            <a:off x="1024890" y="1987550"/>
            <a:ext cx="9779000" cy="4064000"/>
          </a:xfrm>
          <a:prstGeom prst="rect">
            <a:avLst/>
          </a:prstGeom>
        </p:spPr>
      </p:pic>
      <p:sp>
        <p:nvSpPr>
          <p:cNvPr id="4" name="Text Box 3"/>
          <p:cNvSpPr txBox="1"/>
          <p:nvPr/>
        </p:nvSpPr>
        <p:spPr>
          <a:xfrm>
            <a:off x="1024255" y="579120"/>
            <a:ext cx="9779000" cy="1408430"/>
          </a:xfrm>
          <a:prstGeom prst="rect">
            <a:avLst/>
          </a:prstGeom>
          <a:noFill/>
        </p:spPr>
        <p:txBody>
          <a:bodyPr wrap="square" rtlCol="0">
            <a:noAutofit/>
          </a:bodyPr>
          <a:p>
            <a:pPr marL="0" indent="0">
              <a:buNone/>
            </a:pPr>
            <a:r>
              <a:rPr lang="en-US" sz="2800" b="1">
                <a:latin typeface="Segoe UI" panose="020B0502040204020203" charset="0"/>
                <a:cs typeface="Segoe UI" panose="020B0502040204020203" charset="0"/>
                <a:sym typeface="+mn-ea"/>
              </a:rPr>
              <a:t>Instance type:</a:t>
            </a:r>
            <a:r>
              <a:rPr lang="en-US" sz="2800">
                <a:latin typeface="Segoe UI" panose="020B0502040204020203" charset="0"/>
                <a:cs typeface="Segoe UI" panose="020B0502040204020203" charset="0"/>
                <a:sym typeface="+mn-ea"/>
              </a:rPr>
              <a:t> For this an t2.</a:t>
            </a:r>
            <a:r>
              <a:rPr lang="en-IN" altLang="en-US" sz="2800">
                <a:latin typeface="Segoe UI" panose="020B0502040204020203" charset="0"/>
                <a:cs typeface="Segoe UI" panose="020B0502040204020203" charset="0"/>
                <a:sym typeface="+mn-ea"/>
              </a:rPr>
              <a:t>small</a:t>
            </a:r>
            <a:r>
              <a:rPr lang="en-US" sz="2800">
                <a:latin typeface="Segoe UI" panose="020B0502040204020203" charset="0"/>
                <a:cs typeface="Segoe UI" panose="020B0502040204020203" charset="0"/>
                <a:sym typeface="+mn-ea"/>
              </a:rPr>
              <a:t> instance</a:t>
            </a:r>
            <a:endParaRPr lang="en-US" sz="2800">
              <a:latin typeface="Segoe UI" panose="020B0502040204020203" charset="0"/>
              <a:cs typeface="Segoe UI" panose="020B0502040204020203" charset="0"/>
              <a:sym typeface="+mn-ea"/>
            </a:endParaRPr>
          </a:p>
          <a:p>
            <a:pPr marL="0" indent="0">
              <a:buNone/>
            </a:pPr>
            <a:r>
              <a:rPr lang="en-IN" altLang="en-US" sz="2800" b="1">
                <a:latin typeface="Segoe UI" panose="020B0502040204020203" charset="0"/>
                <a:cs typeface="Segoe UI" panose="020B0502040204020203" charset="0"/>
                <a:sym typeface="+mn-ea"/>
              </a:rPr>
              <a:t>Key Pair :</a:t>
            </a:r>
            <a:r>
              <a:rPr lang="en-US" sz="2800">
                <a:latin typeface="Segoe UI" panose="020B0502040204020203" charset="0"/>
                <a:cs typeface="Segoe UI" panose="020B0502040204020203" charset="0"/>
                <a:sym typeface="+mn-ea"/>
              </a:rPr>
              <a:t>Choose an existing key pair or create a n</a:t>
            </a:r>
            <a:r>
              <a:rPr lang="en-IN" altLang="en-US" sz="2800">
                <a:latin typeface="Segoe UI" panose="020B0502040204020203" charset="0"/>
                <a:cs typeface="Segoe UI" panose="020B0502040204020203" charset="0"/>
                <a:sym typeface="+mn-ea"/>
              </a:rPr>
              <a:t>ew key pair</a:t>
            </a:r>
            <a:r>
              <a:rPr lang="en-IN" altLang="en-US">
                <a:latin typeface="Segoe UI" panose="020B0502040204020203" charset="0"/>
                <a:cs typeface="Segoe UI" panose="020B0502040204020203" charset="0"/>
                <a:sym typeface="+mn-ea"/>
              </a:rPr>
              <a:t> </a:t>
            </a:r>
            <a:endParaRPr lang="en-IN" altLang="en-US">
              <a:latin typeface="Segoe UI" panose="020B0502040204020203" charset="0"/>
              <a:cs typeface="Segoe UI" panose="020B0502040204020203" charset="0"/>
            </a:endParaRPr>
          </a:p>
          <a:p>
            <a:pPr marL="0" indent="0">
              <a:buNone/>
            </a:pPr>
            <a:r>
              <a:rPr lang="en-US">
                <a:latin typeface="Segoe UI" panose="020B0502040204020203" charset="0"/>
                <a:cs typeface="Segoe UI" panose="020B0502040204020203" charset="0"/>
                <a:sym typeface="+mn-ea"/>
              </a:rPr>
              <a:t> </a:t>
            </a:r>
            <a:endParaRPr lang="en-US"/>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5424</Words>
  <Application>WPS Presentation</Application>
  <PresentationFormat>Widescreen</PresentationFormat>
  <Paragraphs>159</Paragraphs>
  <Slides>32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Arial</vt:lpstr>
      <vt:lpstr>SimSun</vt:lpstr>
      <vt:lpstr>Wingdings</vt:lpstr>
      <vt:lpstr>Segoe UI</vt:lpstr>
      <vt:lpstr>Microsoft YaHei</vt:lpstr>
      <vt:lpstr>Arial Unicode MS</vt:lpstr>
      <vt:lpstr>Calibri</vt:lpstr>
      <vt:lpstr>Arial</vt:lpstr>
      <vt:lpstr>Orange Waves</vt:lpstr>
      <vt:lpstr>Set Up EKS Cluster for Orchestration (Kubernetes)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Setup Kubernetes Cluster on Amazon EKS</dc:title>
  <dc:creator/>
  <cp:lastModifiedBy>lenovo L480</cp:lastModifiedBy>
  <cp:revision>23</cp:revision>
  <dcterms:created xsi:type="dcterms:W3CDTF">2024-11-20T08:12:00Z</dcterms:created>
  <dcterms:modified xsi:type="dcterms:W3CDTF">2024-12-03T06:01:45Z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C5EEA67C0A57493C8BB775F412A6AC86_13</vt:lpwstr>
  </property>
  <property fmtid="{D5CDD505-2E9C-101B-9397-08002B2CF9AE}" pid="3" name="KSOProductBuildVer">
    <vt:lpwstr>1033-12.2.0.19307</vt:lpwstr>
  </property>
</Properties>
</file>