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6A6621B-0A39-442A-BA25-A21EC6FBDD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A6621B-0A39-442A-BA25-A21EC6FBDD65}"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A6621B-0A39-442A-BA25-A21EC6FBDD65}"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6A6621B-0A39-442A-BA25-A21EC6FBDD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6A6621B-0A39-442A-BA25-A21EC6FBDD6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7" name="Date Placeholder 4"/>
          <p:cNvSpPr>
            <a:spLocks noGrp="1"/>
          </p:cNvSpPr>
          <p:nvPr>
            <p:ph type="dt" sz="half" idx="10"/>
          </p:nvPr>
        </p:nvSpPr>
        <p:spPr/>
        <p:txBody>
          <a:bodyPr/>
          <a:lstStyle/>
          <a:p>
            <a:fld id="{36A6621B-0A39-442A-BA25-A21EC6FBDD65}"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6A6621B-0A39-442A-BA25-A21EC6FBDD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D0882-78CA-49D8-BCB4-3E6045288E4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A6621B-0A39-442A-BA25-A21EC6FBDD65}"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6D0882-78CA-49D8-BCB4-3E6045288E49}"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33829"/>
            <a:ext cx="8825658" cy="4443553"/>
          </a:xfrm>
        </p:spPr>
        <p:txBody>
          <a:bodyPr/>
          <a:lstStyle/>
          <a:p>
            <a:r>
              <a:rPr lang="en-IN" sz="5400" dirty="0"/>
              <a:t>TASK 2: CONTAINERIZE AUXILIARY APPLICATION SERVICES (DOCKER)</a:t>
            </a:r>
            <a:endParaRPr lang="en-IN"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DOCKER HOST?</a:t>
            </a:r>
            <a:endParaRPr lang="en-IN" dirty="0"/>
          </a:p>
        </p:txBody>
      </p:sp>
      <p:sp>
        <p:nvSpPr>
          <p:cNvPr id="3" name="Content Placeholder 2"/>
          <p:cNvSpPr>
            <a:spLocks noGrp="1"/>
          </p:cNvSpPr>
          <p:nvPr>
            <p:ph idx="1"/>
          </p:nvPr>
        </p:nvSpPr>
        <p:spPr>
          <a:xfrm>
            <a:off x="779930" y="1398494"/>
            <a:ext cx="9269924" cy="4849905"/>
          </a:xfrm>
        </p:spPr>
        <p:txBody>
          <a:bodyPr/>
          <a:lstStyle/>
          <a:p>
            <a:r>
              <a:rPr lang="en-US" dirty="0"/>
              <a:t>A Docker host is the machine where Docker is installed and where Docker containers run.</a:t>
            </a:r>
            <a:endParaRPr lang="en-US" dirty="0"/>
          </a:p>
          <a:p>
            <a:endParaRPr lang="en-US" dirty="0"/>
          </a:p>
          <a:p>
            <a:r>
              <a:rPr lang="en-US" dirty="0"/>
              <a:t>It includes the Docker daemon, which manages containers and images, and provides an environment for creating and running applications in containers.</a:t>
            </a:r>
            <a:endParaRPr lang="en-US" dirty="0"/>
          </a:p>
          <a:p>
            <a:endParaRPr lang="en-US" dirty="0"/>
          </a:p>
          <a:p>
            <a:r>
              <a:rPr lang="en-US" dirty="0"/>
              <a:t>Docker hosts can be local or remote, and they can be part of a cluster for scaling and orchestration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DOCKER REGISTRY?</a:t>
            </a:r>
            <a:endParaRPr lang="en-IN" dirty="0"/>
          </a:p>
        </p:txBody>
      </p:sp>
      <p:sp>
        <p:nvSpPr>
          <p:cNvPr id="3" name="Content Placeholder 2"/>
          <p:cNvSpPr>
            <a:spLocks noGrp="1"/>
          </p:cNvSpPr>
          <p:nvPr>
            <p:ph idx="1"/>
          </p:nvPr>
        </p:nvSpPr>
        <p:spPr>
          <a:xfrm>
            <a:off x="645130" y="1613648"/>
            <a:ext cx="9404723" cy="4634752"/>
          </a:xfrm>
        </p:spPr>
        <p:txBody>
          <a:bodyPr/>
          <a:lstStyle/>
          <a:p>
            <a:r>
              <a:rPr lang="en-US" dirty="0"/>
              <a:t>A Docker Registry is a service that stores and manages Docker images.</a:t>
            </a:r>
            <a:endParaRPr lang="en-US" dirty="0"/>
          </a:p>
          <a:p>
            <a:endParaRPr lang="en-US" dirty="0"/>
          </a:p>
          <a:p>
            <a:r>
              <a:rPr lang="en-US" dirty="0"/>
              <a:t>It acts as a central repository where Docker images can be stored, shared, and retrieved. </a:t>
            </a:r>
            <a:endParaRPr lang="en-US" dirty="0"/>
          </a:p>
          <a:p>
            <a:endParaRPr lang="en-US" dirty="0"/>
          </a:p>
          <a:p>
            <a:r>
              <a:rPr lang="en-US" dirty="0"/>
              <a:t>Docker registries allow users to upload (push) images they have built, as well as download (pull) images from a central location.</a:t>
            </a:r>
            <a:endParaRPr lang="en-US" dirty="0"/>
          </a:p>
          <a:p>
            <a:endParaRPr lang="en-US" dirty="0"/>
          </a:p>
          <a:p>
            <a:endParaRPr lang="en-US" dirty="0"/>
          </a:p>
          <a:p>
            <a:r>
              <a:rPr lang="en-US" dirty="0"/>
              <a:t>A Docker Registry is a centralized place to store Docker images that can be pulled, pushed, and managed.</a:t>
            </a:r>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DOCKER HUB?</a:t>
            </a:r>
            <a:endParaRPr lang="en-IN" dirty="0"/>
          </a:p>
        </p:txBody>
      </p:sp>
      <p:sp>
        <p:nvSpPr>
          <p:cNvPr id="3" name="Content Placeholder 2"/>
          <p:cNvSpPr>
            <a:spLocks noGrp="1"/>
          </p:cNvSpPr>
          <p:nvPr>
            <p:ph idx="1"/>
          </p:nvPr>
        </p:nvSpPr>
        <p:spPr>
          <a:xfrm>
            <a:off x="914400" y="1438836"/>
            <a:ext cx="9135453" cy="4809564"/>
          </a:xfrm>
        </p:spPr>
        <p:txBody>
          <a:bodyPr>
            <a:normAutofit fontScale="92500" lnSpcReduction="20000"/>
          </a:bodyPr>
          <a:lstStyle/>
          <a:p>
            <a:r>
              <a:rPr lang="en-US" dirty="0"/>
              <a:t>Docker Hub is a cloud-based registry service provided by Docker that allows users to store, share, and manage Docker images. It is the default registry that Docker clients pull images from when no other registry is specified.</a:t>
            </a:r>
            <a:endParaRPr lang="en-US" dirty="0"/>
          </a:p>
          <a:p>
            <a:endParaRPr lang="en-US" dirty="0"/>
          </a:p>
          <a:p>
            <a:r>
              <a:rPr lang="en-US" dirty="0"/>
              <a:t>Docker Hub is the default registry where Docker images are stored and shared.</a:t>
            </a:r>
            <a:endParaRPr lang="en-US" dirty="0"/>
          </a:p>
          <a:p>
            <a:endParaRPr lang="en-US" dirty="0"/>
          </a:p>
          <a:p>
            <a:r>
              <a:rPr lang="en-US" dirty="0"/>
              <a:t>You can pull, push, and manage Docker images using Docker Hub.</a:t>
            </a:r>
            <a:endParaRPr lang="en-US" dirty="0"/>
          </a:p>
          <a:p>
            <a:endParaRPr lang="en-US" dirty="0"/>
          </a:p>
          <a:p>
            <a:r>
              <a:rPr lang="en-US" dirty="0"/>
              <a:t>Public repositories are free, while private repositories require a paid account.</a:t>
            </a:r>
            <a:endParaRPr lang="en-US" dirty="0"/>
          </a:p>
          <a:p>
            <a:endParaRPr lang="en-US" dirty="0"/>
          </a:p>
          <a:p>
            <a:r>
              <a:rPr lang="en-US" dirty="0"/>
              <a:t>Docker Hub allows for versioning of images, automated builds, and easy sharing with other Docker users.</a:t>
            </a: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DOCKER FILE COMPONENTS:</a:t>
            </a:r>
            <a:endParaRPr lang="en-IN" dirty="0"/>
          </a:p>
        </p:txBody>
      </p:sp>
      <p:sp>
        <p:nvSpPr>
          <p:cNvPr id="3" name="Content Placeholder 2"/>
          <p:cNvSpPr>
            <a:spLocks noGrp="1"/>
          </p:cNvSpPr>
          <p:nvPr>
            <p:ph idx="1"/>
          </p:nvPr>
        </p:nvSpPr>
        <p:spPr>
          <a:xfrm>
            <a:off x="645132" y="1479176"/>
            <a:ext cx="9404722" cy="4769223"/>
          </a:xfrm>
        </p:spPr>
        <p:txBody>
          <a:bodyPr/>
          <a:lstStyle/>
          <a:p>
            <a:r>
              <a:rPr lang="en-US" dirty="0"/>
              <a:t>A </a:t>
            </a:r>
            <a:r>
              <a:rPr lang="en-US" dirty="0" err="1"/>
              <a:t>Dockerfile</a:t>
            </a:r>
            <a:r>
              <a:rPr lang="en-US" dirty="0"/>
              <a:t> is a text file that contains a set of instructions for building a Docker image.</a:t>
            </a:r>
            <a:endParaRPr lang="en-US" dirty="0"/>
          </a:p>
          <a:p>
            <a:pPr marL="0" indent="0">
              <a:buNone/>
            </a:pPr>
            <a:r>
              <a:rPr lang="en-US" dirty="0"/>
              <a:t> </a:t>
            </a:r>
            <a:endParaRPr lang="en-US" dirty="0"/>
          </a:p>
          <a:p>
            <a:r>
              <a:rPr lang="en-US" dirty="0"/>
              <a:t>It defines how to assemble the Docker image, including the base image, dependencies, configuration, and the application itself. </a:t>
            </a:r>
            <a:endParaRPr lang="en-US" dirty="0"/>
          </a:p>
          <a:p>
            <a:endParaRPr lang="en-US" dirty="0"/>
          </a:p>
          <a:p>
            <a:r>
              <a:rPr lang="en-US" dirty="0"/>
              <a:t>Each instruction in a </a:t>
            </a:r>
            <a:r>
              <a:rPr lang="en-US" dirty="0" err="1"/>
              <a:t>Dockerfile</a:t>
            </a:r>
            <a:r>
              <a:rPr lang="en-US" dirty="0"/>
              <a:t> creates a new layer in the image, which is cached for faster builds in subsequent executions.</a:t>
            </a:r>
            <a:endParaRPr lang="en-US"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87823"/>
          </a:xfrm>
        </p:spPr>
        <p:txBody>
          <a:bodyPr/>
          <a:lstStyle/>
          <a:p>
            <a:r>
              <a:rPr lang="en-US" dirty="0"/>
              <a:t>EXAMPLE OF A COMPLETE DOCKER FILE:</a:t>
            </a:r>
            <a:endParaRPr lang="en-IN" dirty="0"/>
          </a:p>
        </p:txBody>
      </p:sp>
      <p:sp>
        <p:nvSpPr>
          <p:cNvPr id="3" name="Content Placeholder 2"/>
          <p:cNvSpPr>
            <a:spLocks noGrp="1"/>
          </p:cNvSpPr>
          <p:nvPr>
            <p:ph idx="1"/>
          </p:nvPr>
        </p:nvSpPr>
        <p:spPr>
          <a:xfrm>
            <a:off x="645130" y="1748118"/>
            <a:ext cx="9404723" cy="4500281"/>
          </a:xfrm>
        </p:spPr>
        <p:txBody>
          <a:bodyPr>
            <a:normAutofit fontScale="77500" lnSpcReduction="20000"/>
          </a:bodyPr>
          <a:lstStyle/>
          <a:p>
            <a:r>
              <a:rPr lang="en-IN" dirty="0"/>
              <a:t># Use the official MySQL image as the base</a:t>
            </a:r>
            <a:endParaRPr lang="en-IN" dirty="0"/>
          </a:p>
          <a:p>
            <a:r>
              <a:rPr lang="en-IN" dirty="0"/>
              <a:t>FROM mysql:5.7</a:t>
            </a:r>
            <a:endParaRPr lang="en-IN" dirty="0"/>
          </a:p>
          <a:p>
            <a:endParaRPr lang="en-IN" dirty="0"/>
          </a:p>
          <a:p>
            <a:r>
              <a:rPr lang="en-IN" dirty="0"/>
              <a:t># Set environment variables for MySQL (you can replace them with your own settings)</a:t>
            </a:r>
            <a:endParaRPr lang="en-IN" dirty="0"/>
          </a:p>
          <a:p>
            <a:r>
              <a:rPr lang="en-IN" dirty="0"/>
              <a:t>ENV MYSQL_ROOT_PASSWORD=</a:t>
            </a:r>
            <a:r>
              <a:rPr lang="en-IN" dirty="0" err="1"/>
              <a:t>rootpassword</a:t>
            </a:r>
            <a:endParaRPr lang="en-IN" dirty="0"/>
          </a:p>
          <a:p>
            <a:r>
              <a:rPr lang="en-IN" dirty="0"/>
              <a:t>ENV MYSQL_DATABASE=</a:t>
            </a:r>
            <a:r>
              <a:rPr lang="en-IN" dirty="0" err="1"/>
              <a:t>mydatabase</a:t>
            </a:r>
            <a:endParaRPr lang="en-IN" dirty="0"/>
          </a:p>
          <a:p>
            <a:r>
              <a:rPr lang="en-IN" dirty="0"/>
              <a:t>ENV MYSQL_USER=</a:t>
            </a:r>
            <a:r>
              <a:rPr lang="en-IN" dirty="0" err="1"/>
              <a:t>myuser</a:t>
            </a:r>
            <a:endParaRPr lang="en-IN" dirty="0"/>
          </a:p>
          <a:p>
            <a:r>
              <a:rPr lang="en-IN" dirty="0"/>
              <a:t>ENV MYSQL_PASSWORD=</a:t>
            </a:r>
            <a:r>
              <a:rPr lang="en-IN" dirty="0" err="1"/>
              <a:t>mypassword</a:t>
            </a:r>
            <a:endParaRPr lang="en-IN" dirty="0"/>
          </a:p>
          <a:p>
            <a:endParaRPr lang="en-IN" dirty="0"/>
          </a:p>
          <a:p>
            <a:r>
              <a:rPr lang="en-IN" dirty="0"/>
              <a:t># Optionally, copy initialization scripts into the container to set up the database schema</a:t>
            </a:r>
            <a:endParaRPr lang="en-IN" dirty="0"/>
          </a:p>
          <a:p>
            <a:r>
              <a:rPr lang="en-IN" dirty="0"/>
              <a:t>COPY ./</a:t>
            </a:r>
            <a:r>
              <a:rPr lang="en-IN" dirty="0" err="1"/>
              <a:t>init.sql</a:t>
            </a:r>
            <a:r>
              <a:rPr lang="en-IN" dirty="0"/>
              <a:t> /docker-</a:t>
            </a:r>
            <a:r>
              <a:rPr lang="en-IN" dirty="0" err="1"/>
              <a:t>entrypoint</a:t>
            </a:r>
            <a:r>
              <a:rPr lang="en-IN" dirty="0"/>
              <a:t>-</a:t>
            </a:r>
            <a:r>
              <a:rPr lang="en-IN" dirty="0" err="1"/>
              <a:t>initdb.d</a:t>
            </a:r>
            <a:r>
              <a:rPr lang="en-IN" dirty="0"/>
              <a:t>/</a:t>
            </a:r>
            <a:endParaRPr lang="en-IN" dirty="0"/>
          </a:p>
          <a:p>
            <a:endParaRPr lang="en-IN" dirty="0"/>
          </a:p>
          <a:p>
            <a:r>
              <a:rPr lang="en-IN" dirty="0"/>
              <a:t># Expose the default MySQL port</a:t>
            </a:r>
            <a:endParaRPr lang="en-IN" dirty="0"/>
          </a:p>
          <a:p>
            <a:r>
              <a:rPr lang="en-IN" dirty="0"/>
              <a:t>EXPOSE 3306</a:t>
            </a:r>
            <a:endParaRPr lang="en-IN"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DATABASE?</a:t>
            </a:r>
            <a:endParaRPr lang="en-IN" dirty="0"/>
          </a:p>
        </p:txBody>
      </p:sp>
      <p:sp>
        <p:nvSpPr>
          <p:cNvPr id="3" name="Content Placeholder 2"/>
          <p:cNvSpPr>
            <a:spLocks noGrp="1"/>
          </p:cNvSpPr>
          <p:nvPr>
            <p:ph idx="1"/>
          </p:nvPr>
        </p:nvSpPr>
        <p:spPr>
          <a:xfrm>
            <a:off x="820272" y="1519518"/>
            <a:ext cx="9229582" cy="4728881"/>
          </a:xfrm>
        </p:spPr>
        <p:txBody>
          <a:bodyPr/>
          <a:lstStyle/>
          <a:p>
            <a:r>
              <a:rPr lang="en-US" dirty="0"/>
              <a:t>A database is an organized collection of data that is stored and managed electronically, typically in a digital format.</a:t>
            </a:r>
            <a:endParaRPr lang="en-US" dirty="0"/>
          </a:p>
          <a:p>
            <a:endParaRPr lang="en-US" dirty="0"/>
          </a:p>
          <a:p>
            <a:r>
              <a:rPr lang="en-US" dirty="0"/>
              <a:t>The data is structured in a way that allows for easy access, management, modification, and retrieval. </a:t>
            </a:r>
            <a:endParaRPr lang="en-US" dirty="0"/>
          </a:p>
          <a:p>
            <a:endParaRPr lang="en-US" dirty="0"/>
          </a:p>
          <a:p>
            <a:r>
              <a:rPr lang="en-US" dirty="0"/>
              <a:t>Databases are used to store all types of information, from simple text records to complex datasets, and are critical for many applications, ranging from websites to enterprise software and scientific research.</a:t>
            </a:r>
            <a:endParaRPr lang="en-US" dirty="0"/>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2377"/>
            <a:ext cx="9404723" cy="1400530"/>
          </a:xfrm>
        </p:spPr>
        <p:txBody>
          <a:bodyPr/>
          <a:lstStyle/>
          <a:p>
            <a:r>
              <a:rPr lang="en-US" dirty="0"/>
              <a:t>WHAT IS MYSQL?</a:t>
            </a:r>
            <a:endParaRPr lang="en-IN" dirty="0"/>
          </a:p>
        </p:txBody>
      </p:sp>
      <p:sp>
        <p:nvSpPr>
          <p:cNvPr id="3" name="Content Placeholder 2"/>
          <p:cNvSpPr>
            <a:spLocks noGrp="1"/>
          </p:cNvSpPr>
          <p:nvPr>
            <p:ph idx="1"/>
          </p:nvPr>
        </p:nvSpPr>
        <p:spPr>
          <a:xfrm>
            <a:off x="860612" y="1237130"/>
            <a:ext cx="9189241" cy="5011270"/>
          </a:xfrm>
        </p:spPr>
        <p:txBody>
          <a:bodyPr/>
          <a:lstStyle/>
          <a:p>
            <a:r>
              <a:rPr lang="en-US" dirty="0"/>
              <a:t>MySQL is an open-source relational database management system (RDBMS) that uses Structured Query Language (SQL) to manage and interact with databases. </a:t>
            </a:r>
            <a:endParaRPr lang="en-US" dirty="0"/>
          </a:p>
          <a:p>
            <a:pPr marL="0" indent="0">
              <a:buNone/>
            </a:pPr>
            <a:endParaRPr lang="en-US" dirty="0"/>
          </a:p>
          <a:p>
            <a:endParaRPr lang="en-US" dirty="0"/>
          </a:p>
          <a:p>
            <a:r>
              <a:rPr lang="en-US" dirty="0"/>
              <a:t>It is one of the most popular RDBMSs due to its reliability, speed, and ease of use. </a:t>
            </a:r>
            <a:endParaRPr lang="en-US" dirty="0"/>
          </a:p>
          <a:p>
            <a:pPr marL="0" indent="0">
              <a:buNone/>
            </a:pPr>
            <a:endParaRPr lang="en-US" dirty="0"/>
          </a:p>
          <a:p>
            <a:endParaRPr lang="en-US" dirty="0"/>
          </a:p>
          <a:p>
            <a:r>
              <a:rPr lang="en-US" dirty="0"/>
              <a:t>MySQL is used to store, manage, and retrieve data for web applications, enterprise software, and other systems that require persistent data storage.</a:t>
            </a:r>
            <a:endParaRPr lang="en-US" dirty="0"/>
          </a:p>
          <a:p>
            <a:pPr marL="0" indent="0">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CONTAINER VS VOLUME:</a:t>
            </a:r>
            <a:endParaRPr lang="en-IN" dirty="0"/>
          </a:p>
        </p:txBody>
      </p:sp>
      <p:pic>
        <p:nvPicPr>
          <p:cNvPr id="4" name="Content Placeholder 3"/>
          <p:cNvPicPr>
            <a:picLocks noGrp="1" noChangeAspect="1"/>
          </p:cNvPicPr>
          <p:nvPr>
            <p:ph idx="1"/>
          </p:nvPr>
        </p:nvPicPr>
        <p:blipFill>
          <a:blip r:embed="rId1"/>
          <a:stretch>
            <a:fillRect/>
          </a:stretch>
        </p:blipFill>
        <p:spPr>
          <a:xfrm>
            <a:off x="646112" y="1398494"/>
            <a:ext cx="11052830" cy="51636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1:LAUNCH AN INSTANCE</a:t>
            </a:r>
            <a:endParaRPr lang="en-IN" dirty="0"/>
          </a:p>
        </p:txBody>
      </p:sp>
      <p:sp>
        <p:nvSpPr>
          <p:cNvPr id="3" name="Content Placeholder 2"/>
          <p:cNvSpPr>
            <a:spLocks noGrp="1"/>
          </p:cNvSpPr>
          <p:nvPr>
            <p:ph idx="1"/>
          </p:nvPr>
        </p:nvSpPr>
        <p:spPr>
          <a:xfrm>
            <a:off x="646111" y="1277470"/>
            <a:ext cx="8946541" cy="4195481"/>
          </a:xfrm>
        </p:spPr>
        <p:txBody>
          <a:bodyPr/>
          <a:lstStyle/>
          <a:p>
            <a:pPr marL="0" indent="0">
              <a:buNone/>
            </a:pPr>
            <a:r>
              <a:rPr lang="en-US" dirty="0"/>
              <a:t>1.Click on the EC2 service in AWS Management Console</a:t>
            </a:r>
            <a:br>
              <a:rPr lang="en-US" dirty="0"/>
            </a:br>
            <a:r>
              <a:rPr lang="en-US" dirty="0"/>
              <a:t>2.Click on the launch instance.</a:t>
            </a:r>
            <a:br>
              <a:rPr lang="en-US" dirty="0"/>
            </a:br>
            <a:r>
              <a:rPr lang="en-US" dirty="0"/>
              <a:t>3.while launching the instance firstly click on the Name and tags(any name) and the following images are shown below.</a:t>
            </a:r>
            <a:endParaRPr lang="en-US" dirty="0"/>
          </a:p>
          <a:p>
            <a:pPr marL="0" indent="0">
              <a:buNone/>
            </a:pPr>
            <a:r>
              <a:rPr lang="en-US" dirty="0"/>
              <a:t> </a:t>
            </a:r>
            <a:endParaRPr lang="en-US" dirty="0"/>
          </a:p>
          <a:p>
            <a:pPr marL="0" indent="0">
              <a:buNone/>
            </a:pPr>
            <a:endParaRPr lang="en-US" dirty="0"/>
          </a:p>
          <a:p>
            <a:pPr marL="0" indent="0">
              <a:buNone/>
            </a:pPr>
            <a:endParaRPr lang="en-IN" dirty="0"/>
          </a:p>
        </p:txBody>
      </p:sp>
      <p:pic>
        <p:nvPicPr>
          <p:cNvPr id="4" name="Picture 3"/>
          <p:cNvPicPr>
            <a:picLocks noChangeAspect="1"/>
          </p:cNvPicPr>
          <p:nvPr/>
        </p:nvPicPr>
        <p:blipFill>
          <a:blip r:embed="rId1"/>
          <a:stretch>
            <a:fillRect/>
          </a:stretch>
        </p:blipFill>
        <p:spPr>
          <a:xfrm>
            <a:off x="746812" y="2678000"/>
            <a:ext cx="8316506" cy="1632743"/>
          </a:xfrm>
          <a:prstGeom prst="rect">
            <a:avLst/>
          </a:prstGeom>
        </p:spPr>
      </p:pic>
      <p:pic>
        <p:nvPicPr>
          <p:cNvPr id="5" name="Picture 4"/>
          <p:cNvPicPr>
            <a:picLocks noChangeAspect="1"/>
          </p:cNvPicPr>
          <p:nvPr/>
        </p:nvPicPr>
        <p:blipFill>
          <a:blip r:embed="rId2"/>
          <a:stretch>
            <a:fillRect/>
          </a:stretch>
        </p:blipFill>
        <p:spPr>
          <a:xfrm>
            <a:off x="746812" y="4450977"/>
            <a:ext cx="8316506" cy="225910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224" y="80683"/>
            <a:ext cx="9471629" cy="6127375"/>
          </a:xfrm>
        </p:spPr>
        <p:txBody>
          <a:bodyPr/>
          <a:lstStyle/>
          <a:p>
            <a:pPr marL="0" indent="0">
              <a:buNone/>
            </a:pPr>
            <a:r>
              <a:rPr lang="en-IN" dirty="0"/>
              <a:t>4.Application and OS Images(Amazon machine image)</a:t>
            </a:r>
            <a:br>
              <a:rPr lang="en-IN" dirty="0"/>
            </a:br>
            <a:r>
              <a:rPr lang="en-IN" dirty="0"/>
              <a:t>choose ubuntu.</a:t>
            </a:r>
            <a:br>
              <a:rPr lang="en-IN" dirty="0"/>
            </a:br>
            <a:r>
              <a:rPr lang="en-IN" dirty="0"/>
              <a:t>5.Instance type(t2.micro) and the following images are shown below.</a:t>
            </a:r>
            <a:endParaRPr lang="en-IN" dirty="0"/>
          </a:p>
          <a:p>
            <a:pPr marL="0" indent="0">
              <a:buNone/>
            </a:pPr>
            <a:br>
              <a:rPr lang="en-IN" dirty="0"/>
            </a:br>
            <a:endParaRPr lang="en-IN" dirty="0"/>
          </a:p>
        </p:txBody>
      </p:sp>
      <p:pic>
        <p:nvPicPr>
          <p:cNvPr id="4" name="Picture 3"/>
          <p:cNvPicPr>
            <a:picLocks noChangeAspect="1"/>
          </p:cNvPicPr>
          <p:nvPr/>
        </p:nvPicPr>
        <p:blipFill>
          <a:blip r:embed="rId1"/>
          <a:stretch>
            <a:fillRect/>
          </a:stretch>
        </p:blipFill>
        <p:spPr>
          <a:xfrm>
            <a:off x="526805" y="1409757"/>
            <a:ext cx="7783475" cy="2666886"/>
          </a:xfrm>
          <a:prstGeom prst="rect">
            <a:avLst/>
          </a:prstGeom>
        </p:spPr>
      </p:pic>
      <p:pic>
        <p:nvPicPr>
          <p:cNvPr id="5" name="Picture 4"/>
          <p:cNvPicPr>
            <a:picLocks noChangeAspect="1"/>
          </p:cNvPicPr>
          <p:nvPr/>
        </p:nvPicPr>
        <p:blipFill>
          <a:blip r:embed="rId2"/>
          <a:stretch>
            <a:fillRect/>
          </a:stretch>
        </p:blipFill>
        <p:spPr>
          <a:xfrm>
            <a:off x="526805" y="4114800"/>
            <a:ext cx="7783475" cy="26625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a:xfrm>
            <a:off x="645130" y="1385048"/>
            <a:ext cx="9404723" cy="4863352"/>
          </a:xfrm>
        </p:spPr>
        <p:txBody>
          <a:bodyPr/>
          <a:lstStyle/>
          <a:p>
            <a:r>
              <a:rPr lang="en-US" dirty="0"/>
              <a:t>Docker is an open-source platform that allows you to develop, deploy, and run applications in containers.</a:t>
            </a:r>
            <a:endParaRPr lang="en-US" dirty="0"/>
          </a:p>
          <a:p>
            <a:r>
              <a:rPr lang="en-US" dirty="0"/>
              <a:t>Containers are lightweight, portable, and self-sufficient environments that package an application and all its dependencies. This makes it easy to ensure that your application runs consistently across different environments, from development to production.</a:t>
            </a:r>
            <a:endParaRPr lang="en-US" dirty="0"/>
          </a:p>
          <a:p>
            <a:r>
              <a:rPr lang="en-US" dirty="0"/>
              <a:t>The process of installing Docker on Ubuntu, and then demonstrate how to create a database inside a Docker container.</a:t>
            </a:r>
            <a:endParaRPr lang="en-US" dirty="0"/>
          </a:p>
          <a:p>
            <a:pPr marL="0" indent="0">
              <a:buNone/>
            </a:pPr>
            <a:endParaRPr lang="en-IN" dirty="0"/>
          </a:p>
        </p:txBody>
      </p:sp>
      <p:pic>
        <p:nvPicPr>
          <p:cNvPr id="4" name="Picture 3"/>
          <p:cNvPicPr>
            <a:picLocks noChangeAspect="1"/>
          </p:cNvPicPr>
          <p:nvPr/>
        </p:nvPicPr>
        <p:blipFill>
          <a:blip r:embed="rId1"/>
          <a:stretch>
            <a:fillRect/>
          </a:stretch>
        </p:blipFill>
        <p:spPr>
          <a:xfrm>
            <a:off x="192063" y="4418252"/>
            <a:ext cx="3255546" cy="2109399"/>
          </a:xfrm>
          <a:prstGeom prst="rect">
            <a:avLst/>
          </a:prstGeom>
        </p:spPr>
      </p:pic>
      <p:pic>
        <p:nvPicPr>
          <p:cNvPr id="5" name="Picture 4"/>
          <p:cNvPicPr>
            <a:picLocks noChangeAspect="1"/>
          </p:cNvPicPr>
          <p:nvPr/>
        </p:nvPicPr>
        <p:blipFill>
          <a:blip r:embed="rId2"/>
          <a:stretch>
            <a:fillRect/>
          </a:stretch>
        </p:blipFill>
        <p:spPr>
          <a:xfrm>
            <a:off x="3621211" y="4638917"/>
            <a:ext cx="2085013" cy="1609483"/>
          </a:xfrm>
          <a:prstGeom prst="rect">
            <a:avLst/>
          </a:prstGeom>
        </p:spPr>
      </p:pic>
      <p:pic>
        <p:nvPicPr>
          <p:cNvPr id="6" name="Picture 5"/>
          <p:cNvPicPr>
            <a:picLocks noChangeAspect="1"/>
          </p:cNvPicPr>
          <p:nvPr/>
        </p:nvPicPr>
        <p:blipFill>
          <a:blip r:embed="rId3"/>
          <a:stretch>
            <a:fillRect/>
          </a:stretch>
        </p:blipFill>
        <p:spPr>
          <a:xfrm>
            <a:off x="6962957" y="4497098"/>
            <a:ext cx="2542252" cy="173141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648" y="147919"/>
            <a:ext cx="9579206" cy="6060140"/>
          </a:xfrm>
        </p:spPr>
        <p:txBody>
          <a:bodyPr/>
          <a:lstStyle/>
          <a:p>
            <a:pPr marL="0" indent="0">
              <a:buNone/>
            </a:pPr>
            <a:r>
              <a:rPr lang="en-US" dirty="0"/>
              <a:t>6.key pair (login)</a:t>
            </a:r>
            <a:endParaRPr lang="en-US" dirty="0"/>
          </a:p>
          <a:p>
            <a:pPr marL="0" indent="0">
              <a:buNone/>
            </a:pPr>
            <a:r>
              <a:rPr lang="en-US" dirty="0"/>
              <a:t>create key pair or select the existing key pair name.</a:t>
            </a:r>
            <a:endParaRPr lang="en-US" dirty="0"/>
          </a:p>
          <a:p>
            <a:pPr marL="0" indent="0">
              <a:buNone/>
            </a:pPr>
            <a:r>
              <a:rPr lang="en-US" dirty="0"/>
              <a:t>The below images shows that the key pair login --create key pair--select the existing key pair.</a:t>
            </a:r>
            <a:endParaRPr lang="en-US" dirty="0"/>
          </a:p>
          <a:p>
            <a:endParaRPr lang="en-IN" dirty="0"/>
          </a:p>
        </p:txBody>
      </p:sp>
      <p:pic>
        <p:nvPicPr>
          <p:cNvPr id="4" name="Picture 3"/>
          <p:cNvPicPr>
            <a:picLocks noChangeAspect="1"/>
          </p:cNvPicPr>
          <p:nvPr/>
        </p:nvPicPr>
        <p:blipFill>
          <a:blip r:embed="rId1"/>
          <a:stretch>
            <a:fillRect/>
          </a:stretch>
        </p:blipFill>
        <p:spPr>
          <a:xfrm>
            <a:off x="1392528" y="2727899"/>
            <a:ext cx="9406943" cy="1402202"/>
          </a:xfrm>
          <a:prstGeom prst="rect">
            <a:avLst/>
          </a:prstGeom>
        </p:spPr>
      </p:pic>
      <p:pic>
        <p:nvPicPr>
          <p:cNvPr id="5" name="Picture 4"/>
          <p:cNvPicPr>
            <a:picLocks noChangeAspect="1"/>
          </p:cNvPicPr>
          <p:nvPr/>
        </p:nvPicPr>
        <p:blipFill>
          <a:blip r:embed="rId2"/>
          <a:stretch>
            <a:fillRect/>
          </a:stretch>
        </p:blipFill>
        <p:spPr>
          <a:xfrm>
            <a:off x="470648" y="1779889"/>
            <a:ext cx="6427693" cy="1457859"/>
          </a:xfrm>
          <a:prstGeom prst="rect">
            <a:avLst/>
          </a:prstGeom>
        </p:spPr>
      </p:pic>
      <p:pic>
        <p:nvPicPr>
          <p:cNvPr id="6" name="Picture 5"/>
          <p:cNvPicPr>
            <a:picLocks noChangeAspect="1"/>
          </p:cNvPicPr>
          <p:nvPr/>
        </p:nvPicPr>
        <p:blipFill>
          <a:blip r:embed="rId3"/>
          <a:stretch>
            <a:fillRect/>
          </a:stretch>
        </p:blipFill>
        <p:spPr>
          <a:xfrm>
            <a:off x="470648" y="3273539"/>
            <a:ext cx="6427693" cy="1804572"/>
          </a:xfrm>
          <a:prstGeom prst="rect">
            <a:avLst/>
          </a:prstGeom>
        </p:spPr>
      </p:pic>
      <p:pic>
        <p:nvPicPr>
          <p:cNvPr id="7" name="Picture 6"/>
          <p:cNvPicPr>
            <a:picLocks noChangeAspect="1"/>
          </p:cNvPicPr>
          <p:nvPr/>
        </p:nvPicPr>
        <p:blipFill>
          <a:blip r:embed="rId4"/>
          <a:stretch>
            <a:fillRect/>
          </a:stretch>
        </p:blipFill>
        <p:spPr>
          <a:xfrm>
            <a:off x="470648" y="5078111"/>
            <a:ext cx="6427693" cy="159162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2" y="121024"/>
            <a:ext cx="9780912" cy="6127375"/>
          </a:xfrm>
        </p:spPr>
        <p:txBody>
          <a:bodyPr/>
          <a:lstStyle/>
          <a:p>
            <a:pPr marL="0" indent="0">
              <a:buNone/>
            </a:pPr>
            <a:r>
              <a:rPr lang="en-US" altLang="en-IN" b="1" dirty="0"/>
              <a:t>7.network settings(</a:t>
            </a:r>
            <a:r>
              <a:rPr lang="en-US" altLang="en-IN" b="1" dirty="0" err="1"/>
              <a:t>vpc,subnet</a:t>
            </a:r>
            <a:r>
              <a:rPr lang="en-US" altLang="en-IN" b="1" dirty="0"/>
              <a:t> and auto-assign public IP).</a:t>
            </a:r>
            <a:br>
              <a:rPr lang="en-US" altLang="en-IN" b="1" dirty="0"/>
            </a:br>
            <a:r>
              <a:rPr lang="en-US" altLang="en-IN" b="1" dirty="0"/>
              <a:t>8.Inbound security group rules</a:t>
            </a:r>
            <a:br>
              <a:rPr lang="en-US" altLang="en-IN" b="1" dirty="0"/>
            </a:br>
            <a:r>
              <a:rPr lang="en-US" altLang="en-IN" b="1" dirty="0"/>
              <a:t>        Select --</a:t>
            </a:r>
            <a:r>
              <a:rPr lang="en-US" altLang="en-IN" b="1" dirty="0" err="1"/>
              <a:t>ssh</a:t>
            </a:r>
            <a:r>
              <a:rPr lang="en-US" altLang="en-IN" b="1" dirty="0"/>
              <a:t>--http--https--all </a:t>
            </a:r>
            <a:r>
              <a:rPr lang="en-US" altLang="en-IN" b="1" dirty="0" err="1"/>
              <a:t>tcp</a:t>
            </a:r>
            <a:r>
              <a:rPr lang="en-US" altLang="en-IN" b="1" dirty="0"/>
              <a:t>--all traffic--anywhere.</a:t>
            </a:r>
            <a:endParaRPr lang="en-US" altLang="en-IN" b="1" dirty="0"/>
          </a:p>
          <a:p>
            <a:pPr marL="0" indent="0">
              <a:buNone/>
            </a:pPr>
            <a:r>
              <a:rPr lang="en-US" altLang="en-IN" b="1" dirty="0"/>
              <a:t>The following images are shown below.</a:t>
            </a:r>
            <a:endParaRPr lang="en-US" altLang="en-IN" b="1" dirty="0"/>
          </a:p>
          <a:p>
            <a:pPr marL="0" indent="0">
              <a:buNone/>
            </a:pPr>
            <a:endParaRPr lang="en-IN" dirty="0"/>
          </a:p>
        </p:txBody>
      </p:sp>
      <p:pic>
        <p:nvPicPr>
          <p:cNvPr id="4" name="Picture 3"/>
          <p:cNvPicPr>
            <a:picLocks noChangeAspect="1"/>
          </p:cNvPicPr>
          <p:nvPr/>
        </p:nvPicPr>
        <p:blipFill>
          <a:blip r:embed="rId1"/>
          <a:stretch>
            <a:fillRect/>
          </a:stretch>
        </p:blipFill>
        <p:spPr>
          <a:xfrm>
            <a:off x="215154" y="1586220"/>
            <a:ext cx="4195482" cy="2048434"/>
          </a:xfrm>
          <a:prstGeom prst="rect">
            <a:avLst/>
          </a:prstGeom>
        </p:spPr>
      </p:pic>
      <p:pic>
        <p:nvPicPr>
          <p:cNvPr id="5" name="Picture 4"/>
          <p:cNvPicPr>
            <a:picLocks noChangeAspect="1"/>
          </p:cNvPicPr>
          <p:nvPr/>
        </p:nvPicPr>
        <p:blipFill>
          <a:blip r:embed="rId2"/>
          <a:stretch>
            <a:fillRect/>
          </a:stretch>
        </p:blipFill>
        <p:spPr>
          <a:xfrm>
            <a:off x="4787153" y="1586220"/>
            <a:ext cx="4499238" cy="2048434"/>
          </a:xfrm>
          <a:prstGeom prst="rect">
            <a:avLst/>
          </a:prstGeom>
        </p:spPr>
      </p:pic>
      <p:pic>
        <p:nvPicPr>
          <p:cNvPr id="6" name="Picture 5"/>
          <p:cNvPicPr>
            <a:picLocks noChangeAspect="1"/>
          </p:cNvPicPr>
          <p:nvPr/>
        </p:nvPicPr>
        <p:blipFill>
          <a:blip r:embed="rId3"/>
          <a:stretch>
            <a:fillRect/>
          </a:stretch>
        </p:blipFill>
        <p:spPr>
          <a:xfrm>
            <a:off x="215154" y="3789828"/>
            <a:ext cx="4303058" cy="2194113"/>
          </a:xfrm>
          <a:prstGeom prst="rect">
            <a:avLst/>
          </a:prstGeom>
        </p:spPr>
      </p:pic>
      <p:pic>
        <p:nvPicPr>
          <p:cNvPr id="7" name="Picture 6"/>
          <p:cNvPicPr>
            <a:picLocks noChangeAspect="1"/>
          </p:cNvPicPr>
          <p:nvPr/>
        </p:nvPicPr>
        <p:blipFill>
          <a:blip r:embed="rId4"/>
          <a:stretch>
            <a:fillRect/>
          </a:stretch>
        </p:blipFill>
        <p:spPr>
          <a:xfrm>
            <a:off x="4787153" y="3789828"/>
            <a:ext cx="4499238" cy="21941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882" y="309283"/>
            <a:ext cx="9511971" cy="5898775"/>
          </a:xfrm>
        </p:spPr>
        <p:txBody>
          <a:bodyPr/>
          <a:lstStyle/>
          <a:p>
            <a:pPr marL="0" indent="0">
              <a:buNone/>
            </a:pPr>
            <a:r>
              <a:rPr lang="en-US" dirty="0"/>
              <a:t>9.configure storage and after click on the launch instance.</a:t>
            </a:r>
            <a:br>
              <a:rPr lang="en-US" dirty="0"/>
            </a:br>
            <a:r>
              <a:rPr lang="en-US" dirty="0"/>
              <a:t>The below images shows the ec2 instance is running successfully.</a:t>
            </a:r>
            <a:endParaRPr lang="en-US" dirty="0"/>
          </a:p>
          <a:p>
            <a:pPr marL="0" indent="0">
              <a:buNone/>
            </a:pPr>
            <a:endParaRPr lang="en-IN" dirty="0"/>
          </a:p>
        </p:txBody>
      </p:sp>
      <p:pic>
        <p:nvPicPr>
          <p:cNvPr id="4" name="Picture 3"/>
          <p:cNvPicPr>
            <a:picLocks noChangeAspect="1"/>
          </p:cNvPicPr>
          <p:nvPr/>
        </p:nvPicPr>
        <p:blipFill>
          <a:blip r:embed="rId1"/>
          <a:stretch>
            <a:fillRect/>
          </a:stretch>
        </p:blipFill>
        <p:spPr>
          <a:xfrm>
            <a:off x="537882" y="1122550"/>
            <a:ext cx="3684494" cy="2176461"/>
          </a:xfrm>
          <a:prstGeom prst="rect">
            <a:avLst/>
          </a:prstGeom>
        </p:spPr>
      </p:pic>
      <p:pic>
        <p:nvPicPr>
          <p:cNvPr id="5" name="Picture 4"/>
          <p:cNvPicPr>
            <a:picLocks noChangeAspect="1"/>
          </p:cNvPicPr>
          <p:nvPr/>
        </p:nvPicPr>
        <p:blipFill>
          <a:blip r:embed="rId2"/>
          <a:stretch>
            <a:fillRect/>
          </a:stretch>
        </p:blipFill>
        <p:spPr>
          <a:xfrm>
            <a:off x="4531659" y="1122550"/>
            <a:ext cx="4303059" cy="2115495"/>
          </a:xfrm>
          <a:prstGeom prst="rect">
            <a:avLst/>
          </a:prstGeom>
        </p:spPr>
      </p:pic>
      <p:pic>
        <p:nvPicPr>
          <p:cNvPr id="6" name="Picture 5"/>
          <p:cNvPicPr>
            <a:picLocks noChangeAspect="1"/>
          </p:cNvPicPr>
          <p:nvPr/>
        </p:nvPicPr>
        <p:blipFill>
          <a:blip r:embed="rId3"/>
          <a:stretch>
            <a:fillRect/>
          </a:stretch>
        </p:blipFill>
        <p:spPr>
          <a:xfrm>
            <a:off x="537882" y="3506794"/>
            <a:ext cx="8243883" cy="24325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39"/>
            <a:ext cx="9619547" cy="6019799"/>
          </a:xfrm>
        </p:spPr>
        <p:txBody>
          <a:bodyPr/>
          <a:lstStyle/>
          <a:p>
            <a:pPr marL="0" indent="0">
              <a:buNone/>
            </a:pPr>
            <a:r>
              <a:rPr lang="en-US" dirty="0"/>
              <a:t>10.The instance is running and connect with .</a:t>
            </a:r>
            <a:r>
              <a:rPr lang="en-US" dirty="0" err="1"/>
              <a:t>pem</a:t>
            </a:r>
            <a:r>
              <a:rPr lang="en-US" dirty="0"/>
              <a:t> file or ec2 instance connect.</a:t>
            </a:r>
            <a:endParaRPr lang="en-US" dirty="0"/>
          </a:p>
          <a:p>
            <a:pPr marL="0" indent="0">
              <a:buNone/>
            </a:pPr>
            <a:r>
              <a:rPr lang="en-US" dirty="0"/>
              <a:t>The following images are shown below.</a:t>
            </a:r>
            <a:endParaRPr lang="en-US" dirty="0"/>
          </a:p>
          <a:p>
            <a:pPr marL="0" indent="0">
              <a:buNone/>
            </a:pPr>
            <a:endParaRPr lang="en-IN" dirty="0"/>
          </a:p>
        </p:txBody>
      </p:sp>
      <p:pic>
        <p:nvPicPr>
          <p:cNvPr id="6" name="Picture 5"/>
          <p:cNvPicPr>
            <a:picLocks noChangeAspect="1"/>
          </p:cNvPicPr>
          <p:nvPr/>
        </p:nvPicPr>
        <p:blipFill>
          <a:blip r:embed="rId1"/>
          <a:stretch>
            <a:fillRect/>
          </a:stretch>
        </p:blipFill>
        <p:spPr>
          <a:xfrm>
            <a:off x="596052" y="1225162"/>
            <a:ext cx="8431834" cy="1904207"/>
          </a:xfrm>
          <a:prstGeom prst="rect">
            <a:avLst/>
          </a:prstGeom>
        </p:spPr>
      </p:pic>
      <p:pic>
        <p:nvPicPr>
          <p:cNvPr id="7" name="Picture 6"/>
          <p:cNvPicPr>
            <a:picLocks noChangeAspect="1"/>
          </p:cNvPicPr>
          <p:nvPr/>
        </p:nvPicPr>
        <p:blipFill>
          <a:blip r:embed="rId2"/>
          <a:stretch>
            <a:fillRect/>
          </a:stretch>
        </p:blipFill>
        <p:spPr>
          <a:xfrm>
            <a:off x="596052" y="3225052"/>
            <a:ext cx="8431834" cy="310558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STEP 2:STEPS ARE INVOLVING TO CREATE DOCKER CONTAINER WITH DATABASE:</a:t>
            </a:r>
            <a:endParaRPr lang="en-IN" sz="3600" dirty="0"/>
          </a:p>
        </p:txBody>
      </p:sp>
      <p:sp>
        <p:nvSpPr>
          <p:cNvPr id="3" name="Content Placeholder 2"/>
          <p:cNvSpPr>
            <a:spLocks noGrp="1"/>
          </p:cNvSpPr>
          <p:nvPr>
            <p:ph idx="1"/>
          </p:nvPr>
        </p:nvSpPr>
        <p:spPr>
          <a:xfrm>
            <a:off x="769256" y="1853248"/>
            <a:ext cx="9280597" cy="4395151"/>
          </a:xfrm>
        </p:spPr>
        <p:txBody>
          <a:bodyPr/>
          <a:lstStyle/>
          <a:p>
            <a:r>
              <a:rPr lang="en-IN" dirty="0"/>
              <a:t>sudo apt update</a:t>
            </a:r>
            <a:endParaRPr lang="en-IN" dirty="0"/>
          </a:p>
          <a:p>
            <a:r>
              <a:rPr lang="en-IN" dirty="0"/>
              <a:t>sudo apt upgrade</a:t>
            </a:r>
            <a:endParaRPr lang="en-IN" dirty="0"/>
          </a:p>
          <a:p>
            <a:r>
              <a:rPr lang="en-US" dirty="0" err="1"/>
              <a:t>sudo</a:t>
            </a:r>
            <a:r>
              <a:rPr lang="en-US" dirty="0"/>
              <a:t> apt install apt-transport-https ca-certificates curl software-properties-common</a:t>
            </a:r>
            <a:endParaRPr lang="en-US" dirty="0"/>
          </a:p>
          <a:p>
            <a:r>
              <a:rPr lang="en-US" dirty="0"/>
              <a:t>curl -</a:t>
            </a:r>
            <a:r>
              <a:rPr lang="en-US" dirty="0" err="1"/>
              <a:t>fsSL</a:t>
            </a:r>
            <a:r>
              <a:rPr lang="en-US" dirty="0"/>
              <a:t> https://download.docker.com/linux/ubuntu/gpg | </a:t>
            </a:r>
            <a:r>
              <a:rPr lang="en-US" dirty="0" err="1"/>
              <a:t>sudo</a:t>
            </a:r>
            <a:r>
              <a:rPr lang="en-US" dirty="0"/>
              <a:t> </a:t>
            </a:r>
            <a:r>
              <a:rPr lang="en-US" dirty="0" err="1"/>
              <a:t>gpg</a:t>
            </a:r>
            <a:r>
              <a:rPr lang="en-US" dirty="0"/>
              <a:t> --</a:t>
            </a:r>
            <a:r>
              <a:rPr lang="en-US" dirty="0" err="1"/>
              <a:t>dearmor</a:t>
            </a:r>
            <a:r>
              <a:rPr lang="en-US" dirty="0"/>
              <a:t> -o /</a:t>
            </a:r>
            <a:r>
              <a:rPr lang="en-US" dirty="0" err="1"/>
              <a:t>usr</a:t>
            </a:r>
            <a:r>
              <a:rPr lang="en-US" dirty="0"/>
              <a:t>/share/keyrings/docker-archive-</a:t>
            </a:r>
            <a:r>
              <a:rPr lang="en-US" dirty="0" err="1"/>
              <a:t>keyring.gpg</a:t>
            </a:r>
            <a:endParaRPr lang="en-US" dirty="0"/>
          </a:p>
          <a:p>
            <a:r>
              <a:rPr lang="en-US" dirty="0"/>
              <a:t>echo "deb [arch=amd64 signed-by=/</a:t>
            </a:r>
            <a:r>
              <a:rPr lang="en-US" dirty="0" err="1"/>
              <a:t>usr</a:t>
            </a:r>
            <a:r>
              <a:rPr lang="en-US" dirty="0"/>
              <a:t>/share/keyrings/docker-archive-</a:t>
            </a:r>
            <a:r>
              <a:rPr lang="en-US" dirty="0" err="1"/>
              <a:t>keyring.gpg</a:t>
            </a:r>
            <a:r>
              <a:rPr lang="en-US" dirty="0"/>
              <a:t>] https://download.docker.com/linux/ubuntu $(</a:t>
            </a:r>
            <a:r>
              <a:rPr lang="en-US" dirty="0" err="1"/>
              <a:t>lsb_release</a:t>
            </a:r>
            <a:r>
              <a:rPr lang="en-US" dirty="0"/>
              <a:t> -cs) stable" | </a:t>
            </a:r>
            <a:r>
              <a:rPr lang="en-US" dirty="0" err="1"/>
              <a:t>sudo</a:t>
            </a:r>
            <a:r>
              <a:rPr lang="en-US" dirty="0"/>
              <a:t> tee /</a:t>
            </a:r>
            <a:r>
              <a:rPr lang="en-US" dirty="0" err="1"/>
              <a:t>etc</a:t>
            </a:r>
            <a:r>
              <a:rPr lang="en-US" dirty="0"/>
              <a:t>/apt/</a:t>
            </a:r>
            <a:r>
              <a:rPr lang="en-US" dirty="0" err="1"/>
              <a:t>sources.list.d</a:t>
            </a:r>
            <a:r>
              <a:rPr lang="en-US" dirty="0"/>
              <a:t>/</a:t>
            </a:r>
            <a:r>
              <a:rPr lang="en-US" dirty="0" err="1"/>
              <a:t>docker.list</a:t>
            </a:r>
            <a:r>
              <a:rPr lang="en-US" dirty="0"/>
              <a:t> &gt; /dev/null</a:t>
            </a:r>
            <a:endParaRPr lang="en-US" dirty="0"/>
          </a:p>
          <a:p>
            <a:r>
              <a:rPr lang="en-US" dirty="0" err="1"/>
              <a:t>sudo</a:t>
            </a:r>
            <a:r>
              <a:rPr lang="en-US" dirty="0"/>
              <a:t> apt update</a:t>
            </a:r>
            <a:endParaRPr lang="en-US" dirty="0"/>
          </a:p>
          <a:p>
            <a:endParaRPr lang="en-US"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44" y="217714"/>
            <a:ext cx="9498310" cy="6030685"/>
          </a:xfrm>
        </p:spPr>
        <p:txBody>
          <a:bodyPr/>
          <a:lstStyle/>
          <a:p>
            <a:r>
              <a:rPr lang="en-US" dirty="0" err="1"/>
              <a:t>sudo</a:t>
            </a:r>
            <a:r>
              <a:rPr lang="en-US" dirty="0"/>
              <a:t> apt install apt-transport-https ca-certificates curl software-properties-common</a:t>
            </a:r>
            <a:endParaRPr lang="en-US" dirty="0"/>
          </a:p>
          <a:p>
            <a:r>
              <a:rPr lang="sv-SE" dirty="0"/>
              <a:t>sudo apt install docker.io</a:t>
            </a:r>
            <a:endParaRPr lang="sv-SE" dirty="0"/>
          </a:p>
          <a:p>
            <a:r>
              <a:rPr lang="en-IN" dirty="0"/>
              <a:t>sudo systemctl start docker</a:t>
            </a:r>
            <a:endParaRPr lang="en-IN" dirty="0"/>
          </a:p>
          <a:p>
            <a:r>
              <a:rPr lang="en-IN" dirty="0"/>
              <a:t>sudo systemctl enable docker</a:t>
            </a:r>
            <a:endParaRPr lang="en-IN" dirty="0"/>
          </a:p>
          <a:p>
            <a:r>
              <a:rPr lang="en-IN" dirty="0"/>
              <a:t>sudo systemctl status docker</a:t>
            </a:r>
            <a:endParaRPr lang="en-IN" dirty="0"/>
          </a:p>
          <a:p>
            <a:r>
              <a:rPr lang="en-IN" dirty="0"/>
              <a:t>sudo docker –version</a:t>
            </a:r>
            <a:endParaRPr lang="en-IN" dirty="0"/>
          </a:p>
          <a:p>
            <a:r>
              <a:rPr lang="en-IN" dirty="0"/>
              <a:t>sudo </a:t>
            </a:r>
            <a:r>
              <a:rPr lang="en-IN" dirty="0" err="1"/>
              <a:t>usermod</a:t>
            </a:r>
            <a:r>
              <a:rPr lang="en-IN" dirty="0"/>
              <a:t> -</a:t>
            </a:r>
            <a:r>
              <a:rPr lang="en-IN" dirty="0" err="1"/>
              <a:t>aG</a:t>
            </a:r>
            <a:r>
              <a:rPr lang="en-IN" dirty="0"/>
              <a:t> docker $USER</a:t>
            </a:r>
            <a:endParaRPr lang="en-IN" dirty="0"/>
          </a:p>
          <a:p>
            <a:r>
              <a:rPr lang="en-IN" dirty="0" err="1"/>
              <a:t>newgrp</a:t>
            </a:r>
            <a:r>
              <a:rPr lang="en-IN" dirty="0"/>
              <a:t> docker</a:t>
            </a:r>
            <a:endParaRPr lang="en-IN" dirty="0"/>
          </a:p>
          <a:p>
            <a:r>
              <a:rPr lang="en-IN" dirty="0"/>
              <a:t>docker run hello-world</a:t>
            </a:r>
            <a:endParaRPr lang="en-IN" dirty="0"/>
          </a:p>
          <a:p>
            <a:r>
              <a:rPr lang="en-IN" dirty="0"/>
              <a:t>docker pull </a:t>
            </a:r>
            <a:r>
              <a:rPr lang="en-IN" dirty="0" err="1"/>
              <a:t>mysql:latest</a:t>
            </a:r>
            <a:endParaRPr lang="en-IN" dirty="0"/>
          </a:p>
          <a:p>
            <a:r>
              <a:rPr lang="en-US" dirty="0"/>
              <a:t>docker run --name </a:t>
            </a:r>
            <a:r>
              <a:rPr lang="en-US" dirty="0" err="1"/>
              <a:t>mysql</a:t>
            </a:r>
            <a:r>
              <a:rPr lang="en-US" dirty="0"/>
              <a:t>-container -e MYSQL_ROOT_PASSWORD=my-secret-pw -d -p 3306:3306 </a:t>
            </a:r>
            <a:r>
              <a:rPr lang="en-US" dirty="0" err="1"/>
              <a:t>mysql:latest</a:t>
            </a:r>
            <a:endParaRPr lang="en-US" dirty="0"/>
          </a:p>
          <a:p>
            <a:r>
              <a:rPr lang="en-US" dirty="0"/>
              <a:t>docker exec -it </a:t>
            </a:r>
            <a:r>
              <a:rPr lang="en-US" dirty="0" err="1"/>
              <a:t>mysql</a:t>
            </a:r>
            <a:r>
              <a:rPr lang="en-US" dirty="0"/>
              <a:t>-container </a:t>
            </a:r>
            <a:r>
              <a:rPr lang="en-US" dirty="0" err="1"/>
              <a:t>mysql</a:t>
            </a:r>
            <a:r>
              <a:rPr lang="en-US" dirty="0"/>
              <a:t> -u root -p</a:t>
            </a:r>
            <a:endParaRPr lang="en-IN" dirty="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29" y="145143"/>
            <a:ext cx="9614425" cy="6103257"/>
          </a:xfrm>
        </p:spPr>
        <p:txBody>
          <a:bodyPr/>
          <a:lstStyle/>
          <a:p>
            <a:r>
              <a:rPr lang="en-IN" dirty="0"/>
              <a:t>The docker is running and the following image is shown below.</a:t>
            </a:r>
            <a:endParaRPr lang="en-IN" dirty="0"/>
          </a:p>
          <a:p>
            <a:endParaRPr lang="en-IN" dirty="0"/>
          </a:p>
          <a:p>
            <a:endParaRPr lang="en-IN" dirty="0"/>
          </a:p>
          <a:p>
            <a:endParaRPr lang="en-IN" dirty="0"/>
          </a:p>
          <a:p>
            <a:endParaRPr lang="en-IN" dirty="0"/>
          </a:p>
          <a:p>
            <a:endParaRPr lang="en-IN" dirty="0"/>
          </a:p>
          <a:p>
            <a:endParaRPr lang="en-IN" dirty="0"/>
          </a:p>
          <a:p>
            <a:r>
              <a:rPr lang="en-IN" dirty="0"/>
              <a:t>The docker run hello world and the following image is shown below.</a:t>
            </a:r>
            <a:endParaRPr lang="en-IN" dirty="0"/>
          </a:p>
          <a:p>
            <a:endParaRPr lang="en-IN" dirty="0"/>
          </a:p>
          <a:p>
            <a:endParaRPr lang="en-IN" dirty="0"/>
          </a:p>
        </p:txBody>
      </p:sp>
      <p:pic>
        <p:nvPicPr>
          <p:cNvPr id="4" name="Picture 3"/>
          <p:cNvPicPr>
            <a:picLocks noChangeAspect="1"/>
          </p:cNvPicPr>
          <p:nvPr/>
        </p:nvPicPr>
        <p:blipFill>
          <a:blip r:embed="rId1"/>
          <a:stretch>
            <a:fillRect/>
          </a:stretch>
        </p:blipFill>
        <p:spPr>
          <a:xfrm>
            <a:off x="617674" y="580572"/>
            <a:ext cx="7792537" cy="2336799"/>
          </a:xfrm>
          <a:prstGeom prst="rect">
            <a:avLst/>
          </a:prstGeom>
        </p:spPr>
      </p:pic>
      <p:pic>
        <p:nvPicPr>
          <p:cNvPr id="5" name="Picture 4"/>
          <p:cNvPicPr>
            <a:picLocks noChangeAspect="1"/>
          </p:cNvPicPr>
          <p:nvPr/>
        </p:nvPicPr>
        <p:blipFill>
          <a:blip r:embed="rId2"/>
          <a:stretch>
            <a:fillRect/>
          </a:stretch>
        </p:blipFill>
        <p:spPr>
          <a:xfrm>
            <a:off x="617674" y="3631130"/>
            <a:ext cx="7792537" cy="264629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458" y="246743"/>
            <a:ext cx="9585396" cy="5958113"/>
          </a:xfrm>
        </p:spPr>
        <p:txBody>
          <a:bodyPr/>
          <a:lstStyle/>
          <a:p>
            <a:r>
              <a:rPr lang="en-IN" dirty="0"/>
              <a:t>The  docker pull </a:t>
            </a:r>
            <a:r>
              <a:rPr lang="en-IN" dirty="0" err="1"/>
              <a:t>mysql:latest</a:t>
            </a:r>
            <a:r>
              <a:rPr lang="en-IN" dirty="0"/>
              <a:t> and the following image is shown below.</a:t>
            </a:r>
            <a:endParaRPr lang="en-IN" dirty="0"/>
          </a:p>
          <a:p>
            <a:endParaRPr lang="en-IN" dirty="0"/>
          </a:p>
          <a:p>
            <a:endParaRPr lang="en-IN" dirty="0"/>
          </a:p>
          <a:p>
            <a:endParaRPr lang="en-IN" dirty="0"/>
          </a:p>
          <a:p>
            <a:endParaRPr lang="en-IN" dirty="0"/>
          </a:p>
          <a:p>
            <a:endParaRPr lang="en-IN" dirty="0"/>
          </a:p>
          <a:p>
            <a:r>
              <a:rPr lang="en-IN" dirty="0"/>
              <a:t>The  </a:t>
            </a:r>
            <a:r>
              <a:rPr lang="en-US" dirty="0"/>
              <a:t>docker run --name </a:t>
            </a:r>
            <a:r>
              <a:rPr lang="en-US" dirty="0" err="1"/>
              <a:t>mysql</a:t>
            </a:r>
            <a:r>
              <a:rPr lang="en-US" dirty="0"/>
              <a:t>-container -e MYSQL_ROOT_PASSWORD=my-secret-pw -d -p 3306:3306 </a:t>
            </a:r>
            <a:r>
              <a:rPr lang="en-US" dirty="0" err="1"/>
              <a:t>mysql:latest</a:t>
            </a:r>
            <a:endParaRPr lang="en-US" dirty="0"/>
          </a:p>
          <a:p>
            <a:pPr marL="0" indent="0">
              <a:buNone/>
            </a:pPr>
            <a:r>
              <a:rPr lang="en-US" dirty="0"/>
              <a:t>and the following is shown below.</a:t>
            </a:r>
            <a:endParaRPr lang="en-US" dirty="0"/>
          </a:p>
          <a:p>
            <a:pPr marL="0" indent="0">
              <a:buNone/>
            </a:pPr>
            <a:endParaRPr lang="en-IN" dirty="0"/>
          </a:p>
        </p:txBody>
      </p:sp>
      <p:pic>
        <p:nvPicPr>
          <p:cNvPr id="4" name="Picture 3"/>
          <p:cNvPicPr>
            <a:picLocks noChangeAspect="1"/>
          </p:cNvPicPr>
          <p:nvPr/>
        </p:nvPicPr>
        <p:blipFill>
          <a:blip r:embed="rId1"/>
          <a:stretch>
            <a:fillRect/>
          </a:stretch>
        </p:blipFill>
        <p:spPr>
          <a:xfrm>
            <a:off x="849217" y="711200"/>
            <a:ext cx="6814326" cy="2133599"/>
          </a:xfrm>
          <a:prstGeom prst="rect">
            <a:avLst/>
          </a:prstGeom>
        </p:spPr>
      </p:pic>
      <p:pic>
        <p:nvPicPr>
          <p:cNvPr id="5" name="Picture 4"/>
          <p:cNvPicPr>
            <a:picLocks noChangeAspect="1"/>
          </p:cNvPicPr>
          <p:nvPr/>
        </p:nvPicPr>
        <p:blipFill>
          <a:blip r:embed="rId2"/>
          <a:stretch>
            <a:fillRect/>
          </a:stretch>
        </p:blipFill>
        <p:spPr>
          <a:xfrm>
            <a:off x="849217" y="3896690"/>
            <a:ext cx="7173326" cy="281979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 3:TO CREATE DOCKER DATABASE</a:t>
            </a:r>
            <a:endParaRPr lang="en-IN" dirty="0"/>
          </a:p>
        </p:txBody>
      </p:sp>
      <p:sp>
        <p:nvSpPr>
          <p:cNvPr id="3" name="Content Placeholder 2"/>
          <p:cNvSpPr>
            <a:spLocks noGrp="1"/>
          </p:cNvSpPr>
          <p:nvPr>
            <p:ph idx="1"/>
          </p:nvPr>
        </p:nvSpPr>
        <p:spPr>
          <a:xfrm>
            <a:off x="646111" y="1853247"/>
            <a:ext cx="9194575" cy="4808809"/>
          </a:xfrm>
        </p:spPr>
        <p:txBody>
          <a:bodyPr>
            <a:normAutofit fontScale="92500" lnSpcReduction="20000"/>
          </a:bodyPr>
          <a:lstStyle/>
          <a:p>
            <a:r>
              <a:rPr lang="en-IN" dirty="0"/>
              <a:t>CREATE DATABASE </a:t>
            </a:r>
            <a:r>
              <a:rPr lang="en-IN" dirty="0" err="1"/>
              <a:t>covid_data_db</a:t>
            </a:r>
            <a:r>
              <a:rPr lang="en-IN" dirty="0"/>
              <a:t>;</a:t>
            </a:r>
            <a:endParaRPr lang="en-IN" dirty="0"/>
          </a:p>
          <a:p>
            <a:r>
              <a:rPr lang="en-IN" dirty="0"/>
              <a:t>USE </a:t>
            </a:r>
            <a:r>
              <a:rPr lang="en-IN" dirty="0" err="1"/>
              <a:t>covid_data_db</a:t>
            </a:r>
            <a:r>
              <a:rPr lang="en-IN" dirty="0"/>
              <a:t>;</a:t>
            </a:r>
            <a:endParaRPr lang="en-IN" dirty="0"/>
          </a:p>
          <a:p>
            <a:r>
              <a:rPr lang="en-IN" dirty="0"/>
              <a:t>CREATE TABLE </a:t>
            </a:r>
            <a:r>
              <a:rPr lang="en-IN" dirty="0" err="1"/>
              <a:t>covid_data</a:t>
            </a:r>
            <a:r>
              <a:rPr lang="en-IN" dirty="0"/>
              <a:t> (</a:t>
            </a:r>
            <a:endParaRPr lang="en-IN" dirty="0"/>
          </a:p>
          <a:p>
            <a:r>
              <a:rPr lang="en-IN" dirty="0"/>
              <a:t>    id INT AUTO_INCREMENT PRIMARY KEY,</a:t>
            </a:r>
            <a:endParaRPr lang="en-IN" dirty="0"/>
          </a:p>
          <a:p>
            <a:r>
              <a:rPr lang="en-IN" dirty="0"/>
              <a:t>    country VARCHAR(255) NOT NULL,</a:t>
            </a:r>
            <a:endParaRPr lang="en-IN" dirty="0"/>
          </a:p>
          <a:p>
            <a:r>
              <a:rPr lang="en-IN" dirty="0"/>
              <a:t>    </a:t>
            </a:r>
            <a:r>
              <a:rPr lang="en-IN" dirty="0" err="1"/>
              <a:t>total_cases</a:t>
            </a:r>
            <a:r>
              <a:rPr lang="en-IN" dirty="0"/>
              <a:t> INT DEFAULT 0,</a:t>
            </a:r>
            <a:endParaRPr lang="en-IN" dirty="0"/>
          </a:p>
          <a:p>
            <a:r>
              <a:rPr lang="en-IN" dirty="0"/>
              <a:t>    </a:t>
            </a:r>
            <a:r>
              <a:rPr lang="en-IN" dirty="0" err="1"/>
              <a:t>total_deaths</a:t>
            </a:r>
            <a:r>
              <a:rPr lang="en-IN" dirty="0"/>
              <a:t> INT DEFAULT 0,</a:t>
            </a:r>
            <a:endParaRPr lang="en-IN" dirty="0"/>
          </a:p>
          <a:p>
            <a:r>
              <a:rPr lang="en-IN" dirty="0"/>
              <a:t>    </a:t>
            </a:r>
            <a:r>
              <a:rPr lang="en-IN" dirty="0" err="1"/>
              <a:t>total_recoveries</a:t>
            </a:r>
            <a:r>
              <a:rPr lang="en-IN" dirty="0"/>
              <a:t> INT DEFAULT 0,</a:t>
            </a:r>
            <a:endParaRPr lang="en-IN" dirty="0"/>
          </a:p>
          <a:p>
            <a:r>
              <a:rPr lang="en-IN" dirty="0"/>
              <a:t>    </a:t>
            </a:r>
            <a:r>
              <a:rPr lang="en-IN" dirty="0" err="1"/>
              <a:t>active_cases</a:t>
            </a:r>
            <a:r>
              <a:rPr lang="en-IN" dirty="0"/>
              <a:t> INT DEFAULT 0,</a:t>
            </a:r>
            <a:endParaRPr lang="en-IN" dirty="0"/>
          </a:p>
          <a:p>
            <a:r>
              <a:rPr lang="en-IN" dirty="0"/>
              <a:t>    </a:t>
            </a:r>
            <a:r>
              <a:rPr lang="en-IN" dirty="0" err="1"/>
              <a:t>critical_cases</a:t>
            </a:r>
            <a:r>
              <a:rPr lang="en-IN" dirty="0"/>
              <a:t> INT DEFAULT 0,</a:t>
            </a:r>
            <a:endParaRPr lang="en-IN" dirty="0"/>
          </a:p>
          <a:p>
            <a:r>
              <a:rPr lang="en-IN" dirty="0"/>
              <a:t>    </a:t>
            </a:r>
            <a:r>
              <a:rPr lang="en-IN" dirty="0" err="1"/>
              <a:t>cases_per_million</a:t>
            </a:r>
            <a:r>
              <a:rPr lang="en-IN" dirty="0"/>
              <a:t> INT DEFAULT 0,</a:t>
            </a:r>
            <a:endParaRPr lang="en-IN" dirty="0"/>
          </a:p>
          <a:p>
            <a:r>
              <a:rPr lang="en-IN" dirty="0"/>
              <a:t>    </a:t>
            </a:r>
            <a:r>
              <a:rPr lang="en-IN" dirty="0" err="1"/>
              <a:t>last_updated</a:t>
            </a:r>
            <a:r>
              <a:rPr lang="en-IN" dirty="0"/>
              <a:t> TIMESTAMP DEFAULT CURRENT_TIMESTAMP</a:t>
            </a:r>
            <a:endParaRPr lang="en-IN" dirty="0"/>
          </a:p>
          <a:p>
            <a:r>
              <a:rPr lang="en-IN" dirty="0"/>
              <a:t>);</a:t>
            </a:r>
            <a:endParaRPr lang="en-IN" dirty="0"/>
          </a:p>
          <a:p>
            <a:pPr marL="0" indent="0">
              <a:buNone/>
            </a:pPr>
            <a:endParaRPr lang="en-IN"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2" y="232230"/>
            <a:ext cx="9570882" cy="6016170"/>
          </a:xfrm>
        </p:spPr>
        <p:txBody>
          <a:bodyPr/>
          <a:lstStyle/>
          <a:p>
            <a:r>
              <a:rPr lang="en-IN" dirty="0"/>
              <a:t>SHOW TABLES;</a:t>
            </a:r>
            <a:endParaRPr lang="en-IN" dirty="0"/>
          </a:p>
          <a:p>
            <a:r>
              <a:rPr lang="en-US" dirty="0"/>
              <a:t>INSERT INTO </a:t>
            </a:r>
            <a:r>
              <a:rPr lang="en-US" dirty="0" err="1"/>
              <a:t>covid_data</a:t>
            </a:r>
            <a:r>
              <a:rPr lang="en-US" dirty="0"/>
              <a:t> (country, </a:t>
            </a:r>
            <a:r>
              <a:rPr lang="en-US" dirty="0" err="1"/>
              <a:t>total_cases</a:t>
            </a:r>
            <a:r>
              <a:rPr lang="en-US" dirty="0"/>
              <a:t>, </a:t>
            </a:r>
            <a:r>
              <a:rPr lang="en-US" dirty="0" err="1"/>
              <a:t>total_deaths</a:t>
            </a:r>
            <a:r>
              <a:rPr lang="en-US" dirty="0"/>
              <a:t>, </a:t>
            </a:r>
            <a:r>
              <a:rPr lang="en-US" dirty="0" err="1"/>
              <a:t>total_recoveries</a:t>
            </a:r>
            <a:r>
              <a:rPr lang="en-US" dirty="0"/>
              <a:t>, </a:t>
            </a:r>
            <a:r>
              <a:rPr lang="en-US" dirty="0" err="1"/>
              <a:t>active_cases</a:t>
            </a:r>
            <a:r>
              <a:rPr lang="en-US" dirty="0"/>
              <a:t>, </a:t>
            </a:r>
            <a:r>
              <a:rPr lang="en-US" dirty="0" err="1"/>
              <a:t>critical_cases</a:t>
            </a:r>
            <a:r>
              <a:rPr lang="en-US" dirty="0"/>
              <a:t>, </a:t>
            </a:r>
            <a:r>
              <a:rPr lang="en-US" dirty="0" err="1"/>
              <a:t>cases_per_million</a:t>
            </a:r>
            <a:r>
              <a:rPr lang="en-US" dirty="0"/>
              <a:t>)</a:t>
            </a:r>
            <a:endParaRPr lang="en-US" dirty="0"/>
          </a:p>
          <a:p>
            <a:r>
              <a:rPr lang="en-US" dirty="0"/>
              <a:t>VALUES</a:t>
            </a:r>
            <a:endParaRPr lang="en-US" dirty="0"/>
          </a:p>
          <a:p>
            <a:r>
              <a:rPr lang="en-US" dirty="0"/>
              <a:t>('USA', 100000000, 1100000, 98500000, 400000, 5000, 300000),</a:t>
            </a:r>
            <a:endParaRPr lang="en-US" dirty="0"/>
          </a:p>
          <a:p>
            <a:r>
              <a:rPr lang="en-US" dirty="0"/>
              <a:t>('India', 45000000, 500000, 44000000, 500000, 2000, 32000),</a:t>
            </a:r>
            <a:endParaRPr lang="en-US" dirty="0"/>
          </a:p>
          <a:p>
            <a:r>
              <a:rPr lang="en-US" dirty="0"/>
              <a:t>('Brazil', 35000000, 700000, 34000000, 300000, 4000, 160000),</a:t>
            </a:r>
            <a:endParaRPr lang="en-US" dirty="0"/>
          </a:p>
          <a:p>
            <a:r>
              <a:rPr lang="en-US" dirty="0"/>
              <a:t>('UK', 30000000, 250000, 29500000, 250000, 2000, 420000),</a:t>
            </a:r>
            <a:endParaRPr lang="en-US" dirty="0"/>
          </a:p>
          <a:p>
            <a:r>
              <a:rPr lang="en-US" dirty="0"/>
              <a:t>('Australia', 15000000, 20000, 14800000, 180000, 1500, 500000);</a:t>
            </a:r>
            <a:endParaRPr lang="en-US" dirty="0"/>
          </a:p>
          <a:p>
            <a:r>
              <a:rPr lang="en-US" dirty="0"/>
              <a:t>SELECT * FROM </a:t>
            </a:r>
            <a:r>
              <a:rPr lang="en-US" dirty="0" err="1"/>
              <a:t>covid_data</a:t>
            </a:r>
            <a:r>
              <a:rPr lang="en-US" dirty="0"/>
              <a:t>;</a:t>
            </a:r>
            <a:endParaRPr lang="en-US" dirty="0"/>
          </a:p>
          <a:p>
            <a:pPr marL="0" indent="0">
              <a:buNone/>
            </a:pPr>
            <a:endParaRPr lang="en-US" dirty="0"/>
          </a:p>
          <a:p>
            <a:pPr marL="0" indent="0">
              <a:buNone/>
            </a:pPr>
            <a:endParaRPr lang="en-US" dirty="0"/>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DOCKER?</a:t>
            </a:r>
            <a:endParaRPr lang="en-IN" dirty="0"/>
          </a:p>
        </p:txBody>
      </p:sp>
      <p:sp>
        <p:nvSpPr>
          <p:cNvPr id="3" name="Content Placeholder 2"/>
          <p:cNvSpPr>
            <a:spLocks noGrp="1"/>
          </p:cNvSpPr>
          <p:nvPr>
            <p:ph idx="1"/>
          </p:nvPr>
        </p:nvSpPr>
        <p:spPr>
          <a:xfrm>
            <a:off x="645130" y="1196788"/>
            <a:ext cx="9404723" cy="5051611"/>
          </a:xfrm>
        </p:spPr>
        <p:txBody>
          <a:bodyPr/>
          <a:lstStyle/>
          <a:p>
            <a:r>
              <a:rPr lang="en-US" dirty="0"/>
              <a:t>Docker is an open-source platform that allows developers to automate the deployment, scaling, and management of applications in lightweight, portable containers.</a:t>
            </a:r>
            <a:endParaRPr lang="en-US" dirty="0"/>
          </a:p>
          <a:p>
            <a:r>
              <a:rPr lang="en-US" dirty="0"/>
              <a:t>Containers package an application and its dependencies (such as libraries, configurations, and environment variables) into a single unit, ensuring the application runs consistently across different environments (e.g., development, testing, production) without compatibility issues.</a:t>
            </a:r>
            <a:endParaRPr lang="en-US" dirty="0"/>
          </a:p>
          <a:p>
            <a:pPr marL="0" indent="0">
              <a:buNone/>
            </a:pPr>
            <a:endParaRPr lang="en-IN" dirty="0"/>
          </a:p>
        </p:txBody>
      </p:sp>
      <p:pic>
        <p:nvPicPr>
          <p:cNvPr id="4" name="Picture 3"/>
          <p:cNvPicPr>
            <a:picLocks noChangeAspect="1"/>
          </p:cNvPicPr>
          <p:nvPr/>
        </p:nvPicPr>
        <p:blipFill>
          <a:blip r:embed="rId1"/>
          <a:stretch>
            <a:fillRect/>
          </a:stretch>
        </p:blipFill>
        <p:spPr>
          <a:xfrm>
            <a:off x="912082" y="3824575"/>
            <a:ext cx="7974259" cy="292023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255" y="267661"/>
            <a:ext cx="9927545" cy="6002510"/>
          </a:xfrm>
        </p:spPr>
        <p:txBody>
          <a:bodyPr/>
          <a:lstStyle/>
          <a:p>
            <a:r>
              <a:rPr lang="en-IN" dirty="0"/>
              <a:t>The following table is shown below.</a:t>
            </a:r>
            <a:endParaRPr lang="en-IN" dirty="0"/>
          </a:p>
          <a:p>
            <a:endParaRPr lang="en-IN" dirty="0"/>
          </a:p>
        </p:txBody>
      </p:sp>
      <p:pic>
        <p:nvPicPr>
          <p:cNvPr id="4" name="Picture 3"/>
          <p:cNvPicPr>
            <a:picLocks noChangeAspect="1"/>
          </p:cNvPicPr>
          <p:nvPr/>
        </p:nvPicPr>
        <p:blipFill>
          <a:blip r:embed="rId1"/>
          <a:stretch>
            <a:fillRect/>
          </a:stretch>
        </p:blipFill>
        <p:spPr>
          <a:xfrm>
            <a:off x="428690" y="806999"/>
            <a:ext cx="11531081" cy="518740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944" y="319314"/>
            <a:ext cx="9599910" cy="5929085"/>
          </a:xfrm>
        </p:spPr>
        <p:txBody>
          <a:bodyPr/>
          <a:lstStyle/>
          <a:p>
            <a:r>
              <a:rPr lang="en-IN" dirty="0"/>
              <a:t>exit</a:t>
            </a:r>
            <a:endParaRPr lang="en-IN" dirty="0"/>
          </a:p>
          <a:p>
            <a:r>
              <a:rPr lang="en-IN" dirty="0"/>
              <a:t>docker stop </a:t>
            </a:r>
            <a:r>
              <a:rPr lang="en-IN" dirty="0" err="1"/>
              <a:t>mysql</a:t>
            </a:r>
            <a:r>
              <a:rPr lang="en-IN" dirty="0"/>
              <a:t>-container</a:t>
            </a:r>
            <a:endParaRPr lang="en-IN" dirty="0"/>
          </a:p>
          <a:p>
            <a:r>
              <a:rPr lang="en-IN" dirty="0"/>
              <a:t>docker rm </a:t>
            </a:r>
            <a:r>
              <a:rPr lang="en-IN" dirty="0" err="1"/>
              <a:t>mysql</a:t>
            </a:r>
            <a:r>
              <a:rPr lang="en-IN" dirty="0"/>
              <a:t>-container</a:t>
            </a:r>
            <a:endParaRPr lang="en-IN" dirty="0"/>
          </a:p>
          <a:p>
            <a:r>
              <a:rPr lang="en-IN" dirty="0"/>
              <a:t>docker </a:t>
            </a:r>
            <a:r>
              <a:rPr lang="en-IN" dirty="0" err="1"/>
              <a:t>ps</a:t>
            </a:r>
            <a:r>
              <a:rPr lang="en-IN" dirty="0"/>
              <a:t> –a</a:t>
            </a:r>
            <a:endParaRPr lang="en-IN" dirty="0"/>
          </a:p>
          <a:p>
            <a:r>
              <a:rPr lang="en-IN" dirty="0"/>
              <a:t>The following image is shown below.</a:t>
            </a:r>
            <a:endParaRPr lang="en-IN" dirty="0"/>
          </a:p>
          <a:p>
            <a:endParaRPr lang="en-IN" dirty="0"/>
          </a:p>
          <a:p>
            <a:endParaRPr lang="en-IN" dirty="0"/>
          </a:p>
          <a:p>
            <a:endParaRPr lang="en-IN" dirty="0"/>
          </a:p>
          <a:p>
            <a:endParaRPr lang="en-IN" dirty="0"/>
          </a:p>
        </p:txBody>
      </p:sp>
      <p:pic>
        <p:nvPicPr>
          <p:cNvPr id="5" name="Picture 4"/>
          <p:cNvPicPr>
            <a:picLocks noChangeAspect="1"/>
          </p:cNvPicPr>
          <p:nvPr/>
        </p:nvPicPr>
        <p:blipFill>
          <a:blip r:embed="rId1"/>
          <a:stretch>
            <a:fillRect/>
          </a:stretch>
        </p:blipFill>
        <p:spPr>
          <a:xfrm>
            <a:off x="821408" y="2847893"/>
            <a:ext cx="6630325" cy="279816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 4:TO CREATE DOCKER VOLUME</a:t>
            </a:r>
            <a:endParaRPr lang="en-IN" dirty="0"/>
          </a:p>
        </p:txBody>
      </p:sp>
      <p:sp>
        <p:nvSpPr>
          <p:cNvPr id="3" name="Content Placeholder 2"/>
          <p:cNvSpPr>
            <a:spLocks noGrp="1"/>
          </p:cNvSpPr>
          <p:nvPr>
            <p:ph idx="1"/>
          </p:nvPr>
        </p:nvSpPr>
        <p:spPr>
          <a:xfrm>
            <a:off x="645132" y="1248229"/>
            <a:ext cx="9404722" cy="5384799"/>
          </a:xfrm>
        </p:spPr>
        <p:txBody>
          <a:bodyPr>
            <a:normAutofit/>
          </a:bodyPr>
          <a:lstStyle/>
          <a:p>
            <a:r>
              <a:rPr lang="en-US" dirty="0"/>
              <a:t>docker volume create </a:t>
            </a:r>
            <a:r>
              <a:rPr lang="en-US" dirty="0" err="1"/>
              <a:t>mysql_data</a:t>
            </a:r>
            <a:endParaRPr lang="en-IN" dirty="0"/>
          </a:p>
          <a:p>
            <a:r>
              <a:rPr lang="en-US" dirty="0"/>
              <a:t>docker run -d --name </a:t>
            </a:r>
            <a:r>
              <a:rPr lang="en-US" dirty="0" err="1"/>
              <a:t>mysql</a:t>
            </a:r>
            <a:r>
              <a:rPr lang="en-US" dirty="0"/>
              <a:t>-container -e MYSQL_ROOT_PASSWORD=</a:t>
            </a:r>
            <a:r>
              <a:rPr lang="en-US" dirty="0" err="1"/>
              <a:t>rootpassword</a:t>
            </a:r>
            <a:r>
              <a:rPr lang="en-US" dirty="0"/>
              <a:t> -v </a:t>
            </a:r>
            <a:r>
              <a:rPr lang="en-US" dirty="0" err="1"/>
              <a:t>mysql_data</a:t>
            </a:r>
            <a:r>
              <a:rPr lang="en-US" dirty="0"/>
              <a:t>:/var/lib/</a:t>
            </a:r>
            <a:r>
              <a:rPr lang="en-US" dirty="0" err="1"/>
              <a:t>mysql</a:t>
            </a:r>
            <a:r>
              <a:rPr lang="en-US" dirty="0"/>
              <a:t> </a:t>
            </a:r>
            <a:r>
              <a:rPr lang="en-US" dirty="0" err="1"/>
              <a:t>mysql:latest</a:t>
            </a:r>
            <a:endParaRPr lang="en-US" dirty="0"/>
          </a:p>
          <a:p>
            <a:r>
              <a:rPr lang="en-US" dirty="0"/>
              <a:t>docker exec -it </a:t>
            </a:r>
            <a:r>
              <a:rPr lang="en-US" dirty="0" err="1"/>
              <a:t>mysql</a:t>
            </a:r>
            <a:r>
              <a:rPr lang="en-US" dirty="0"/>
              <a:t>-container </a:t>
            </a:r>
            <a:r>
              <a:rPr lang="en-US" dirty="0" err="1"/>
              <a:t>mysql</a:t>
            </a:r>
            <a:r>
              <a:rPr lang="en-US" dirty="0"/>
              <a:t> -u root -p</a:t>
            </a:r>
            <a:endParaRPr lang="en-US" dirty="0"/>
          </a:p>
          <a:p>
            <a:r>
              <a:rPr lang="en-US" dirty="0"/>
              <a:t>CREATE DATABASE </a:t>
            </a:r>
            <a:r>
              <a:rPr lang="en-US" dirty="0" err="1"/>
              <a:t>covid_data_db</a:t>
            </a:r>
            <a:r>
              <a:rPr lang="en-US" dirty="0"/>
              <a:t>;</a:t>
            </a:r>
            <a:endParaRPr lang="en-US" dirty="0"/>
          </a:p>
          <a:p>
            <a:r>
              <a:rPr lang="en-US" dirty="0"/>
              <a:t>USE </a:t>
            </a:r>
            <a:r>
              <a:rPr lang="en-US" dirty="0" err="1"/>
              <a:t>covid_data_db</a:t>
            </a:r>
            <a:r>
              <a:rPr lang="en-US" dirty="0"/>
              <a:t>;</a:t>
            </a:r>
            <a:endParaRPr lang="en-US" dirty="0"/>
          </a:p>
          <a:p>
            <a:r>
              <a:rPr lang="en-US" dirty="0"/>
              <a:t>The following image is shown below.</a:t>
            </a:r>
            <a:endParaRPr lang="en-US" dirty="0"/>
          </a:p>
          <a:p>
            <a:pPr marL="0" indent="0">
              <a:buNone/>
            </a:pPr>
            <a:endParaRPr lang="en-US" dirty="0"/>
          </a:p>
          <a:p>
            <a:endParaRPr lang="en-US" dirty="0"/>
          </a:p>
        </p:txBody>
      </p:sp>
      <p:pic>
        <p:nvPicPr>
          <p:cNvPr id="4" name="Picture 3"/>
          <p:cNvPicPr>
            <a:picLocks noChangeAspect="1"/>
          </p:cNvPicPr>
          <p:nvPr/>
        </p:nvPicPr>
        <p:blipFill>
          <a:blip r:embed="rId1"/>
          <a:stretch>
            <a:fillRect/>
          </a:stretch>
        </p:blipFill>
        <p:spPr>
          <a:xfrm>
            <a:off x="1063613" y="4448628"/>
            <a:ext cx="6668431" cy="232228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2" y="232230"/>
            <a:ext cx="9367682" cy="6016170"/>
          </a:xfrm>
        </p:spPr>
        <p:txBody>
          <a:bodyPr/>
          <a:lstStyle/>
          <a:p>
            <a:r>
              <a:rPr lang="en-US" dirty="0"/>
              <a:t>INSERT INTO </a:t>
            </a:r>
            <a:r>
              <a:rPr lang="en-US" dirty="0" err="1"/>
              <a:t>covid_data</a:t>
            </a:r>
            <a:r>
              <a:rPr lang="en-US" dirty="0"/>
              <a:t> (country, </a:t>
            </a:r>
            <a:r>
              <a:rPr lang="en-US" dirty="0" err="1"/>
              <a:t>total_cases</a:t>
            </a:r>
            <a:r>
              <a:rPr lang="en-US" dirty="0"/>
              <a:t>, </a:t>
            </a:r>
            <a:r>
              <a:rPr lang="en-US" dirty="0" err="1"/>
              <a:t>total_deaths</a:t>
            </a:r>
            <a:r>
              <a:rPr lang="en-US" dirty="0"/>
              <a:t>, </a:t>
            </a:r>
            <a:r>
              <a:rPr lang="en-US" dirty="0" err="1"/>
              <a:t>total_recoveries</a:t>
            </a:r>
            <a:r>
              <a:rPr lang="en-US" dirty="0"/>
              <a:t>, </a:t>
            </a:r>
            <a:r>
              <a:rPr lang="en-US" dirty="0" err="1"/>
              <a:t>active_cases</a:t>
            </a:r>
            <a:r>
              <a:rPr lang="en-US" dirty="0"/>
              <a:t>, </a:t>
            </a:r>
            <a:r>
              <a:rPr lang="en-US" dirty="0" err="1"/>
              <a:t>critical_cases</a:t>
            </a:r>
            <a:r>
              <a:rPr lang="en-US" dirty="0"/>
              <a:t>, </a:t>
            </a:r>
            <a:r>
              <a:rPr lang="en-US" dirty="0" err="1"/>
              <a:t>cases_per_million</a:t>
            </a:r>
            <a:r>
              <a:rPr lang="en-US" dirty="0"/>
              <a:t>)</a:t>
            </a:r>
            <a:endParaRPr lang="en-US" dirty="0"/>
          </a:p>
          <a:p>
            <a:r>
              <a:rPr lang="en-US" dirty="0"/>
              <a:t>VALUES</a:t>
            </a:r>
            <a:endParaRPr lang="en-US" dirty="0"/>
          </a:p>
          <a:p>
            <a:r>
              <a:rPr lang="en-US" dirty="0"/>
              <a:t>('USA', 100000000, 1100000, 98500000, 400000, 5000, 300000),</a:t>
            </a:r>
            <a:endParaRPr lang="en-US" dirty="0"/>
          </a:p>
          <a:p>
            <a:r>
              <a:rPr lang="en-US" dirty="0"/>
              <a:t>('India', 45000000, 500000, 44000000, 500000, 2000, 32000),</a:t>
            </a:r>
            <a:endParaRPr lang="en-US" dirty="0"/>
          </a:p>
          <a:p>
            <a:r>
              <a:rPr lang="en-US" dirty="0"/>
              <a:t>('Brazil', 35000000, 700000, 34000000, 300000, 4000, 160000),</a:t>
            </a:r>
            <a:endParaRPr lang="en-US" dirty="0"/>
          </a:p>
          <a:p>
            <a:r>
              <a:rPr lang="en-US" dirty="0"/>
              <a:t>('UK', 30000000, 250000, 29500000, 250000, 2000, 420000),</a:t>
            </a:r>
            <a:endParaRPr lang="en-US" dirty="0"/>
          </a:p>
          <a:p>
            <a:r>
              <a:rPr lang="en-US" dirty="0"/>
              <a:t>('Australia', 15000000, 20000, 14800000, 180000, 1500, 500000);</a:t>
            </a:r>
            <a:endParaRPr lang="en-US" dirty="0"/>
          </a:p>
          <a:p>
            <a:r>
              <a:rPr lang="en-US" dirty="0"/>
              <a:t>SELECT * FROM </a:t>
            </a:r>
            <a:r>
              <a:rPr lang="en-US" dirty="0" err="1"/>
              <a:t>covid_data</a:t>
            </a:r>
            <a:r>
              <a:rPr lang="en-US" dirty="0"/>
              <a:t>;</a:t>
            </a:r>
            <a:endParaRPr lang="en-US" dirty="0"/>
          </a:p>
          <a:p>
            <a:r>
              <a:rPr lang="en-US" dirty="0"/>
              <a:t>The following image is shown below.</a:t>
            </a:r>
            <a:endParaRPr lang="en-US" dirty="0"/>
          </a:p>
          <a:p>
            <a:endParaRPr lang="en-US" dirty="0"/>
          </a:p>
          <a:p>
            <a:endParaRPr lang="en-US" dirty="0"/>
          </a:p>
        </p:txBody>
      </p:sp>
      <p:pic>
        <p:nvPicPr>
          <p:cNvPr id="4" name="Picture 3"/>
          <p:cNvPicPr>
            <a:picLocks noChangeAspect="1"/>
          </p:cNvPicPr>
          <p:nvPr/>
        </p:nvPicPr>
        <p:blipFill>
          <a:blip r:embed="rId1"/>
          <a:stretch>
            <a:fillRect/>
          </a:stretch>
        </p:blipFill>
        <p:spPr>
          <a:xfrm>
            <a:off x="682172" y="4470400"/>
            <a:ext cx="10958285" cy="21553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284" y="354747"/>
            <a:ext cx="8946541" cy="5523539"/>
          </a:xfrm>
        </p:spPr>
        <p:txBody>
          <a:bodyPr/>
          <a:lstStyle/>
          <a:p>
            <a:r>
              <a:rPr lang="en-IN" dirty="0"/>
              <a:t>exit</a:t>
            </a:r>
            <a:endParaRPr lang="en-IN" dirty="0"/>
          </a:p>
          <a:p>
            <a:r>
              <a:rPr lang="en-IN" dirty="0"/>
              <a:t>docker stop </a:t>
            </a:r>
            <a:r>
              <a:rPr lang="en-IN" dirty="0" err="1"/>
              <a:t>mysql</a:t>
            </a:r>
            <a:r>
              <a:rPr lang="en-IN" dirty="0"/>
              <a:t>-container</a:t>
            </a:r>
            <a:endParaRPr lang="en-IN" dirty="0"/>
          </a:p>
          <a:p>
            <a:r>
              <a:rPr lang="en-IN" dirty="0"/>
              <a:t>docker stop </a:t>
            </a:r>
            <a:r>
              <a:rPr lang="en-IN" dirty="0" err="1"/>
              <a:t>mysql</a:t>
            </a:r>
            <a:r>
              <a:rPr lang="en-IN" dirty="0"/>
              <a:t>-container</a:t>
            </a:r>
            <a:endParaRPr lang="en-IN" dirty="0"/>
          </a:p>
          <a:p>
            <a:r>
              <a:rPr lang="en-IN" dirty="0"/>
              <a:t>docker run -d --name </a:t>
            </a:r>
            <a:r>
              <a:rPr lang="en-IN" dirty="0" err="1"/>
              <a:t>mysql</a:t>
            </a:r>
            <a:r>
              <a:rPr lang="en-IN" dirty="0"/>
              <a:t>-container -e MYSQL_ROOT_PASSWORD=</a:t>
            </a:r>
            <a:r>
              <a:rPr lang="en-IN" dirty="0" err="1"/>
              <a:t>rootpassword</a:t>
            </a:r>
            <a:r>
              <a:rPr lang="en-IN" dirty="0"/>
              <a:t> -v </a:t>
            </a:r>
            <a:r>
              <a:rPr lang="en-IN" dirty="0" err="1"/>
              <a:t>mysql_data</a:t>
            </a:r>
            <a:r>
              <a:rPr lang="en-IN" dirty="0"/>
              <a:t>:/var/lib/</a:t>
            </a:r>
            <a:r>
              <a:rPr lang="en-IN" dirty="0" err="1"/>
              <a:t>mysql</a:t>
            </a:r>
            <a:r>
              <a:rPr lang="en-IN" dirty="0"/>
              <a:t> </a:t>
            </a:r>
            <a:r>
              <a:rPr lang="en-IN" dirty="0" err="1"/>
              <a:t>mysql:latest</a:t>
            </a:r>
            <a:endParaRPr lang="en-IN" dirty="0"/>
          </a:p>
          <a:p>
            <a:r>
              <a:rPr lang="en-US" dirty="0"/>
              <a:t>docker exec -it </a:t>
            </a:r>
            <a:r>
              <a:rPr lang="en-US" dirty="0" err="1"/>
              <a:t>mysql</a:t>
            </a:r>
            <a:r>
              <a:rPr lang="en-US" dirty="0"/>
              <a:t>-container </a:t>
            </a:r>
            <a:r>
              <a:rPr lang="en-US" dirty="0" err="1"/>
              <a:t>mysql</a:t>
            </a:r>
            <a:r>
              <a:rPr lang="en-US" dirty="0"/>
              <a:t> -u root –p</a:t>
            </a:r>
            <a:endParaRPr lang="en-US" dirty="0"/>
          </a:p>
          <a:p>
            <a:r>
              <a:rPr lang="en-IN" dirty="0"/>
              <a:t>USE </a:t>
            </a:r>
            <a:r>
              <a:rPr lang="en-IN" dirty="0" err="1"/>
              <a:t>covid_data_db</a:t>
            </a:r>
            <a:r>
              <a:rPr lang="en-IN" dirty="0"/>
              <a:t>;</a:t>
            </a:r>
            <a:endParaRPr lang="en-IN" dirty="0"/>
          </a:p>
          <a:p>
            <a:r>
              <a:rPr lang="en-IN" dirty="0"/>
              <a:t>SELECT * FROM </a:t>
            </a:r>
            <a:r>
              <a:rPr lang="en-IN" dirty="0" err="1"/>
              <a:t>covid_data</a:t>
            </a:r>
            <a:r>
              <a:rPr lang="en-IN" dirty="0"/>
              <a:t>;</a:t>
            </a:r>
            <a:endParaRPr lang="en-IN" dirty="0"/>
          </a:p>
          <a:p>
            <a:endParaRPr lang="en-IN" dirty="0"/>
          </a:p>
        </p:txBody>
      </p:sp>
      <p:pic>
        <p:nvPicPr>
          <p:cNvPr id="4" name="Picture 3"/>
          <p:cNvPicPr>
            <a:picLocks noChangeAspect="1"/>
          </p:cNvPicPr>
          <p:nvPr/>
        </p:nvPicPr>
        <p:blipFill>
          <a:blip r:embed="rId1"/>
          <a:stretch>
            <a:fillRect/>
          </a:stretch>
        </p:blipFill>
        <p:spPr>
          <a:xfrm>
            <a:off x="566284" y="3918858"/>
            <a:ext cx="11059432" cy="278172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r>
              <a:rPr lang="en-US" b="1" dirty="0"/>
              <a:t>Container</a:t>
            </a:r>
            <a:r>
              <a:rPr lang="en-US" dirty="0"/>
              <a:t>: Containers are </a:t>
            </a:r>
            <a:r>
              <a:rPr lang="en-US" b="1" dirty="0"/>
              <a:t>temporary</a:t>
            </a:r>
            <a:r>
              <a:rPr lang="en-US" dirty="0"/>
              <a:t> and </a:t>
            </a:r>
            <a:r>
              <a:rPr lang="en-US" b="1" dirty="0"/>
              <a:t>ephemeral</a:t>
            </a:r>
            <a:r>
              <a:rPr lang="en-US" dirty="0"/>
              <a:t>. When you stop or remove a container, any data inside the container's filesystem is lost (unless explicitly stored elsewhere, like in volumes).</a:t>
            </a:r>
            <a:endParaRPr lang="en-US" dirty="0"/>
          </a:p>
          <a:p>
            <a:endParaRPr lang="en-US" dirty="0"/>
          </a:p>
          <a:p>
            <a:endParaRPr lang="en-US" dirty="0"/>
          </a:p>
          <a:p>
            <a:r>
              <a:rPr lang="en-US" b="1" dirty="0"/>
              <a:t>Volume</a:t>
            </a:r>
            <a:r>
              <a:rPr lang="en-US" dirty="0"/>
              <a:t>: Volumes are </a:t>
            </a:r>
            <a:r>
              <a:rPr lang="en-US" b="1" dirty="0"/>
              <a:t>persistent</a:t>
            </a:r>
            <a:r>
              <a:rPr lang="en-US" dirty="0"/>
              <a:t>. The data stored in a volume remains intact even if the container using it is stopped, removed, or recreated.</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38629" y="972458"/>
            <a:ext cx="10798628" cy="55734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CONCEPTS OF DOCKER:</a:t>
            </a:r>
            <a:endParaRPr lang="en-IN" dirty="0"/>
          </a:p>
        </p:txBody>
      </p:sp>
      <p:sp>
        <p:nvSpPr>
          <p:cNvPr id="3" name="Content Placeholder 2"/>
          <p:cNvSpPr>
            <a:spLocks noGrp="1"/>
          </p:cNvSpPr>
          <p:nvPr>
            <p:ph idx="1"/>
          </p:nvPr>
        </p:nvSpPr>
        <p:spPr>
          <a:xfrm>
            <a:off x="645130" y="1331260"/>
            <a:ext cx="9404723" cy="4917140"/>
          </a:xfrm>
        </p:spPr>
        <p:txBody>
          <a:bodyPr/>
          <a:lstStyle/>
          <a:p>
            <a:r>
              <a:rPr lang="en-US" dirty="0"/>
              <a:t>Containers: These are lightweight, standalone, executable packages that include everything needed to run a piece of software (code, runtime, libraries, and system tools). They are isolated from the host system, making them highly portable and reproducible.</a:t>
            </a:r>
            <a:endParaRPr lang="en-US" dirty="0"/>
          </a:p>
          <a:p>
            <a:endParaRPr lang="en-US" dirty="0"/>
          </a:p>
          <a:p>
            <a:r>
              <a:rPr lang="en-US" dirty="0"/>
              <a:t>Docker Images: These are read-only templates used to create containers. An image contains the application and all its dependencies. Docker images can be pulled from public repositories like Docker Hub or created from a </a:t>
            </a:r>
            <a:r>
              <a:rPr lang="en-US" dirty="0" err="1"/>
              <a:t>Dockerfile</a:t>
            </a:r>
            <a:r>
              <a:rPr lang="en-US" dirty="0"/>
              <a:t>.</a:t>
            </a: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CONCEPTS OF DOCKER:</a:t>
            </a:r>
            <a:endParaRPr lang="en-IN" dirty="0"/>
          </a:p>
        </p:txBody>
      </p:sp>
      <p:sp>
        <p:nvSpPr>
          <p:cNvPr id="3" name="Content Placeholder 2"/>
          <p:cNvSpPr>
            <a:spLocks noGrp="1"/>
          </p:cNvSpPr>
          <p:nvPr>
            <p:ph idx="1"/>
          </p:nvPr>
        </p:nvSpPr>
        <p:spPr>
          <a:xfrm>
            <a:off x="739588" y="1425388"/>
            <a:ext cx="9310265" cy="4823011"/>
          </a:xfrm>
        </p:spPr>
        <p:txBody>
          <a:bodyPr/>
          <a:lstStyle/>
          <a:p>
            <a:r>
              <a:rPr lang="en-US" dirty="0" err="1"/>
              <a:t>Dockerfile</a:t>
            </a:r>
            <a:r>
              <a:rPr lang="en-US" dirty="0"/>
              <a:t>: A script containing a series of instructions on how to build a Docker image. It typically includes things like installing dependencies, setting environment variables, copying files, and specifying the default command to run when the container starts.</a:t>
            </a:r>
            <a:endParaRPr lang="en-US" dirty="0"/>
          </a:p>
          <a:p>
            <a:endParaRPr lang="en-US" dirty="0"/>
          </a:p>
          <a:p>
            <a:r>
              <a:rPr lang="en-US" dirty="0"/>
              <a:t>Docker Engine: The core component of Docker, responsible for building, running, and managing containers. It consists of the Docker Daemon (which manages containers) and the Docker CLI (command-line interface) for interacting with the daemon.</a:t>
            </a:r>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CONCEPTS OF DOCKER:</a:t>
            </a:r>
            <a:endParaRPr lang="en-IN" dirty="0"/>
          </a:p>
        </p:txBody>
      </p:sp>
      <p:sp>
        <p:nvSpPr>
          <p:cNvPr id="3" name="Content Placeholder 2"/>
          <p:cNvSpPr>
            <a:spLocks noGrp="1"/>
          </p:cNvSpPr>
          <p:nvPr>
            <p:ph idx="1"/>
          </p:nvPr>
        </p:nvSpPr>
        <p:spPr>
          <a:xfrm>
            <a:off x="806824" y="1425388"/>
            <a:ext cx="9243029" cy="4823011"/>
          </a:xfrm>
        </p:spPr>
        <p:txBody>
          <a:bodyPr/>
          <a:lstStyle/>
          <a:p>
            <a:r>
              <a:rPr lang="en-US" dirty="0"/>
              <a:t>Docker Hub: A cloud-based registry service where Docker users can share and access pre-built Docker images. Docker Hub hosts a wide range of public images, such as popular databases, web servers, and development tools.</a:t>
            </a:r>
            <a:endParaRPr lang="en-US" dirty="0"/>
          </a:p>
          <a:p>
            <a:endParaRPr lang="en-US" dirty="0"/>
          </a:p>
          <a:p>
            <a:r>
              <a:rPr lang="en-US" dirty="0"/>
              <a:t>Volumes: A way to persist data outside of containers. Since containers are ephemeral, volumes are used to store data that needs to survive container restarts or removals.</a:t>
            </a:r>
            <a:endParaRPr lang="en-US" dirty="0"/>
          </a:p>
          <a:p>
            <a:endParaRPr lang="en-US" dirty="0"/>
          </a:p>
          <a:p>
            <a:r>
              <a:rPr lang="en-US" dirty="0"/>
              <a:t>Docker Compose: A tool for defining and running multi-container Docker applications. It allows you to specify the services, networks, and volumes needed for an application in a single YAML file, simplifying complex setups.</a:t>
            </a:r>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 OF DOCKER:</a:t>
            </a:r>
            <a:endParaRPr lang="en-IN" dirty="0"/>
          </a:p>
        </p:txBody>
      </p:sp>
      <p:sp>
        <p:nvSpPr>
          <p:cNvPr id="3" name="Content Placeholder 2"/>
          <p:cNvSpPr>
            <a:spLocks noGrp="1"/>
          </p:cNvSpPr>
          <p:nvPr>
            <p:ph idx="1"/>
          </p:nvPr>
        </p:nvSpPr>
        <p:spPr>
          <a:xfrm>
            <a:off x="645130" y="1425388"/>
            <a:ext cx="9404723" cy="4823011"/>
          </a:xfrm>
        </p:spPr>
        <p:txBody>
          <a:bodyPr>
            <a:normAutofit lnSpcReduction="10000"/>
          </a:bodyPr>
          <a:lstStyle/>
          <a:p>
            <a:r>
              <a:rPr lang="en-US" dirty="0"/>
              <a:t>Portability: Docker containers can run on any system that supports Docker, regardless of the underlying operating system.</a:t>
            </a:r>
            <a:endParaRPr lang="en-US" dirty="0"/>
          </a:p>
          <a:p>
            <a:endParaRPr lang="en-US" dirty="0"/>
          </a:p>
          <a:p>
            <a:r>
              <a:rPr lang="en-US" dirty="0"/>
              <a:t>Consistency: By packaging everything an application needs into a container, Docker ensures that the app will run consistently across different environments.</a:t>
            </a:r>
            <a:endParaRPr lang="en-US" dirty="0"/>
          </a:p>
          <a:p>
            <a:endParaRPr lang="en-US" dirty="0"/>
          </a:p>
          <a:p>
            <a:r>
              <a:rPr lang="en-US" dirty="0"/>
              <a:t>Isolation: Docker containers provide process and filesystem isolation, which makes it easier to run multiple applications on the same host without conflicts.</a:t>
            </a:r>
            <a:endParaRPr lang="en-US" dirty="0"/>
          </a:p>
          <a:p>
            <a:endParaRPr lang="en-US" dirty="0"/>
          </a:p>
          <a:p>
            <a:r>
              <a:rPr lang="en-US" dirty="0"/>
              <a:t>Efficiency: Containers are lightweight and use fewer resources compared to traditional virtual machines, leading to faster startup times and less overhead.</a:t>
            </a:r>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DOCKER ARCHITECTURE:</a:t>
            </a:r>
            <a:endParaRPr lang="en-IN" dirty="0"/>
          </a:p>
        </p:txBody>
      </p:sp>
      <p:pic>
        <p:nvPicPr>
          <p:cNvPr id="4" name="Content Placeholder 3"/>
          <p:cNvPicPr>
            <a:picLocks noGrp="1" noChangeAspect="1"/>
          </p:cNvPicPr>
          <p:nvPr>
            <p:ph idx="1"/>
          </p:nvPr>
        </p:nvPicPr>
        <p:blipFill>
          <a:blip r:embed="rId1"/>
          <a:stretch>
            <a:fillRect/>
          </a:stretch>
        </p:blipFill>
        <p:spPr>
          <a:xfrm>
            <a:off x="644525" y="1534324"/>
            <a:ext cx="9405938" cy="44576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DOCKER CLIENT?</a:t>
            </a:r>
            <a:endParaRPr lang="en-IN" dirty="0"/>
          </a:p>
        </p:txBody>
      </p:sp>
      <p:sp>
        <p:nvSpPr>
          <p:cNvPr id="3" name="Content Placeholder 2"/>
          <p:cNvSpPr>
            <a:spLocks noGrp="1"/>
          </p:cNvSpPr>
          <p:nvPr>
            <p:ph idx="1"/>
          </p:nvPr>
        </p:nvSpPr>
        <p:spPr>
          <a:xfrm>
            <a:off x="645130" y="1425388"/>
            <a:ext cx="9404723" cy="4823011"/>
          </a:xfrm>
        </p:spPr>
        <p:txBody>
          <a:bodyPr/>
          <a:lstStyle/>
          <a:p>
            <a:r>
              <a:rPr lang="en-US" dirty="0"/>
              <a:t>The Docker client is a command-line interface (CLI) tool used to interact with Docker services and manage Docker containers, images, networks, and volumes. It's the primary way users interact with the Docker platform.</a:t>
            </a:r>
            <a:endParaRPr lang="en-US" dirty="0"/>
          </a:p>
          <a:p>
            <a:endParaRPr lang="en-US" dirty="0"/>
          </a:p>
          <a:p>
            <a:endParaRPr lang="en-US" dirty="0"/>
          </a:p>
          <a:p>
            <a:r>
              <a:rPr lang="en-US" dirty="0"/>
              <a:t> docker build: Create a new Docker image from a </a:t>
            </a:r>
            <a:r>
              <a:rPr lang="en-US" dirty="0" err="1"/>
              <a:t>Dockerfile</a:t>
            </a:r>
            <a:r>
              <a:rPr lang="en-US" dirty="0"/>
              <a:t>.</a:t>
            </a:r>
            <a:endParaRPr lang="en-US" dirty="0"/>
          </a:p>
          <a:p>
            <a:r>
              <a:rPr lang="en-US" dirty="0"/>
              <a:t> </a:t>
            </a:r>
            <a:endParaRPr lang="en-US" dirty="0"/>
          </a:p>
          <a:p>
            <a:r>
              <a:rPr lang="en-US" dirty="0"/>
              <a:t>docker run: Create and start a container from an image.</a:t>
            </a:r>
            <a:endParaRPr lang="en-US" dirty="0"/>
          </a:p>
          <a:p>
            <a:endParaRPr lang="en-US" dirty="0"/>
          </a:p>
          <a:p>
            <a:r>
              <a:rPr lang="en-US" dirty="0"/>
              <a:t> docker pull: Download an image from a registry.</a:t>
            </a:r>
            <a:endParaRPr lang="en-US" dirty="0"/>
          </a:p>
          <a:p>
            <a:endParaRPr lang="en-US"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11447</Words>
  <Application>WPS Presentation</Application>
  <PresentationFormat>Widescreen</PresentationFormat>
  <Paragraphs>302</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SimSun</vt:lpstr>
      <vt:lpstr>Wingdings</vt:lpstr>
      <vt:lpstr>Wingdings 3</vt:lpstr>
      <vt:lpstr>Arial</vt:lpstr>
      <vt:lpstr>Century Gothic</vt:lpstr>
      <vt:lpstr>Microsoft YaHei</vt:lpstr>
      <vt:lpstr>Arial Unicode MS</vt:lpstr>
      <vt:lpstr>Calibri</vt:lpstr>
      <vt:lpstr>Ion</vt:lpstr>
      <vt:lpstr>TASK 2: CONTAINERIZE AUXILIARY APPLICATION SERVICES (DOCKER)</vt:lpstr>
      <vt:lpstr>INTRODUCTION:</vt:lpstr>
      <vt:lpstr>WHAT IS DOCKER?</vt:lpstr>
      <vt:lpstr>KEY CONCEPTS OF DOCKER:</vt:lpstr>
      <vt:lpstr>KEY CONCEPTS OF DOCKER:</vt:lpstr>
      <vt:lpstr>KEY CONCEPTS OF DOCKER:</vt:lpstr>
      <vt:lpstr>BENEFITS OF DOCKER:</vt:lpstr>
      <vt:lpstr>DOCKER ARCHITECTURE:</vt:lpstr>
      <vt:lpstr>WHAT IS DOCKER CLIENT?</vt:lpstr>
      <vt:lpstr>WHAT IS DOCKER HOST?</vt:lpstr>
      <vt:lpstr>WHAT IS DOCKER REGISTRY?</vt:lpstr>
      <vt:lpstr>WHAT IS DOCKER HUB?</vt:lpstr>
      <vt:lpstr>DOCKER FILE COMPONENTS:</vt:lpstr>
      <vt:lpstr>EXAMPLE OF A COMPLETE DOCKER FILE:</vt:lpstr>
      <vt:lpstr>WHAT IS DATABASE?</vt:lpstr>
      <vt:lpstr>WHAT IS MYSQL?</vt:lpstr>
      <vt:lpstr>CONTAINER VS VOLUME:</vt:lpstr>
      <vt:lpstr>STEP 1:LAUNCH AN INSTANCE</vt:lpstr>
      <vt:lpstr>PowerPoint 演示文稿</vt:lpstr>
      <vt:lpstr>PowerPoint 演示文稿</vt:lpstr>
      <vt:lpstr>PowerPoint 演示文稿</vt:lpstr>
      <vt:lpstr>PowerPoint 演示文稿</vt:lpstr>
      <vt:lpstr>PowerPoint 演示文稿</vt:lpstr>
      <vt:lpstr>STEP 2:STEPS ARE INVOLVING TO CREATE DOCKER CONTAINER WITH DATABASE:</vt:lpstr>
      <vt:lpstr>PowerPoint 演示文稿</vt:lpstr>
      <vt:lpstr>PowerPoint 演示文稿</vt:lpstr>
      <vt:lpstr>PowerPoint 演示文稿</vt:lpstr>
      <vt:lpstr>STEP 3:TO CREATE DOCKER DATABASE</vt:lpstr>
      <vt:lpstr>PowerPoint 演示文稿</vt:lpstr>
      <vt:lpstr>PowerPoint 演示文稿</vt:lpstr>
      <vt:lpstr>PowerPoint 演示文稿</vt:lpstr>
      <vt:lpstr>STEP 4:TO CREATE DOCKER VOLUME</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Containerize Auxiliary Application Services (Docker)</dc:title>
  <dc:creator>lenovo l480</dc:creator>
  <cp:lastModifiedBy>lenovo l480</cp:lastModifiedBy>
  <cp:revision>48</cp:revision>
  <dcterms:created xsi:type="dcterms:W3CDTF">2025-02-05T06:15:00Z</dcterms:created>
  <dcterms:modified xsi:type="dcterms:W3CDTF">2025-02-21T09:44:06Z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F767FFA0825348A39853C1A5BC731C59_13</vt:lpwstr>
  </property>
  <property fmtid="{D5CDD505-2E9C-101B-9397-08002B2CF9AE}" pid="3" name="KSOProductBuildVer">
    <vt:lpwstr>1033-12.2.0.18607</vt:lpwstr>
  </property>
</Properties>
</file>