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3" r:id="rId7"/>
    <p:sldId id="260" r:id="rId8"/>
    <p:sldId id="261" r:id="rId9"/>
    <p:sldId id="262" r:id="rId10"/>
    <p:sldId id="264" r:id="rId11"/>
    <p:sldId id="265" r:id="rId12"/>
    <p:sldId id="266" r:id="rId13"/>
    <p:sldId id="267" r:id="rId14"/>
    <p:sldId id="268" r:id="rId15"/>
    <p:sldId id="269" r:id="rId16"/>
    <p:sldId id="270" r:id="rId17"/>
    <p:sldId id="271" r:id="rId18"/>
    <p:sldId id="276" r:id="rId19"/>
    <p:sldId id="272" r:id="rId20"/>
    <p:sldId id="273" r:id="rId21"/>
    <p:sldId id="274" r:id="rId22"/>
    <p:sldId id="275"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3"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B8165B-245A-4092-A689-3E461B2B429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AA296A-CC57-4DAD-B895-CD2CD86B7F9C}"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04B8165B-245A-4092-A689-3E461B2B429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AA296A-CC57-4DAD-B895-CD2CD86B7F9C}"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04B8165B-245A-4092-A689-3E461B2B429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AA296A-CC57-4DAD-B895-CD2CD86B7F9C}" type="slidenum">
              <a:rPr lang="en-IN" smtClean="0"/>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04B8165B-245A-4092-A689-3E461B2B429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AA296A-CC57-4DAD-B895-CD2CD86B7F9C}"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04B8165B-245A-4092-A689-3E461B2B429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AA296A-CC57-4DAD-B895-CD2CD86B7F9C}" type="slidenum">
              <a:rPr lang="en-IN" smtClean="0"/>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04B8165B-245A-4092-A689-3E461B2B429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AA296A-CC57-4DAD-B895-CD2CD86B7F9C}"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04B8165B-245A-4092-A689-3E461B2B429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AA296A-CC57-4DAD-B895-CD2CD86B7F9C}"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04B8165B-245A-4092-A689-3E461B2B429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AA296A-CC57-4DAD-B895-CD2CD86B7F9C}"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04B8165B-245A-4092-A689-3E461B2B429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AA296A-CC57-4DAD-B895-CD2CD86B7F9C}"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04B8165B-245A-4092-A689-3E461B2B429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AA296A-CC57-4DAD-B895-CD2CD86B7F9C}"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04B8165B-245A-4092-A689-3E461B2B4290}"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AA296A-CC57-4DAD-B895-CD2CD86B7F9C}"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04B8165B-245A-4092-A689-3E461B2B4290}"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5AA296A-CC57-4DAD-B895-CD2CD86B7F9C}"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B8165B-245A-4092-A689-3E461B2B4290}"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5AA296A-CC57-4DAD-B895-CD2CD86B7F9C}"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B8165B-245A-4092-A689-3E461B2B4290}"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5AA296A-CC57-4DAD-B895-CD2CD86B7F9C}"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04B8165B-245A-4092-A689-3E461B2B4290}"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AA296A-CC57-4DAD-B895-CD2CD86B7F9C}"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04B8165B-245A-4092-A689-3E461B2B4290}"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AA296A-CC57-4DAD-B895-CD2CD86B7F9C}"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4B8165B-245A-4092-A689-3E461B2B4290}" type="datetimeFigureOut">
              <a:rPr lang="en-IN" smtClean="0"/>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5AA296A-CC57-4DAD-B895-CD2CD86B7F9C}"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9.emf"/><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image" Target="../media/image6.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image" Target="../media/image10.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image" Target="../media/image13.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0.emf"/><Relationship Id="rId4" Type="http://schemas.openxmlformats.org/officeDocument/2006/relationships/image" Target="../media/image19.emf"/><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image" Target="../media/image16.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emf"/><Relationship Id="rId1" Type="http://schemas.openxmlformats.org/officeDocument/2006/relationships/image" Target="../media/image21.emf"/></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emf"/><Relationship Id="rId1" Type="http://schemas.openxmlformats.org/officeDocument/2006/relationships/image" Target="../media/image23.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image" Target="../media/image25.emf"/></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emf"/><Relationship Id="rId1" Type="http://schemas.openxmlformats.org/officeDocument/2006/relationships/image" Target="../media/image28.emf"/></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1.emf"/><Relationship Id="rId1" Type="http://schemas.openxmlformats.org/officeDocument/2006/relationships/image" Target="../media/image30.emf"/></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emf"/><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image" Target="../media/image2.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07066" y="1338470"/>
            <a:ext cx="8127264" cy="2712366"/>
          </a:xfrm>
        </p:spPr>
        <p:txBody>
          <a:bodyPr/>
          <a:lstStyle/>
          <a:p>
            <a:r>
              <a:rPr lang="en-US" dirty="0"/>
              <a:t>TASK 7: CONFIGURE SECURITY GROUPS FOR NETWORK SECURITY</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65043"/>
            <a:ext cx="8596668" cy="927653"/>
          </a:xfrm>
        </p:spPr>
        <p:txBody>
          <a:bodyPr>
            <a:normAutofit/>
          </a:bodyPr>
          <a:lstStyle/>
          <a:p>
            <a:r>
              <a:rPr lang="en-US" dirty="0"/>
              <a:t>SUBNETS TERRAFORM CODE:</a:t>
            </a:r>
            <a:endParaRPr lang="en-IN" dirty="0"/>
          </a:p>
        </p:txBody>
      </p:sp>
      <p:sp>
        <p:nvSpPr>
          <p:cNvPr id="3" name="Content Placeholder 2"/>
          <p:cNvSpPr>
            <a:spLocks noGrp="1"/>
          </p:cNvSpPr>
          <p:nvPr>
            <p:ph idx="1"/>
          </p:nvPr>
        </p:nvSpPr>
        <p:spPr>
          <a:xfrm>
            <a:off x="677334" y="1325217"/>
            <a:ext cx="8596668" cy="5367131"/>
          </a:xfrm>
        </p:spPr>
        <p:txBody>
          <a:bodyPr>
            <a:normAutofit fontScale="77500" lnSpcReduction="20000"/>
          </a:bodyPr>
          <a:lstStyle/>
          <a:p>
            <a:pPr marL="0" indent="0">
              <a:buNone/>
            </a:pPr>
            <a:r>
              <a:rPr lang="en-IN" sz="2100" b="1" dirty="0"/>
              <a:t>resource "</a:t>
            </a:r>
            <a:r>
              <a:rPr lang="en-IN" sz="2100" b="1" dirty="0" err="1"/>
              <a:t>aws_subnet</a:t>
            </a:r>
            <a:r>
              <a:rPr lang="en-IN" sz="2100" b="1" dirty="0"/>
              <a:t>" "</a:t>
            </a:r>
            <a:r>
              <a:rPr lang="en-IN" sz="2100" b="1" dirty="0" err="1"/>
              <a:t>subnet_a</a:t>
            </a:r>
            <a:r>
              <a:rPr lang="en-IN" sz="2100" b="1" dirty="0"/>
              <a:t>" {</a:t>
            </a:r>
            <a:endParaRPr lang="en-IN" sz="2100" b="1" dirty="0"/>
          </a:p>
          <a:p>
            <a:pPr marL="0" indent="0">
              <a:buNone/>
            </a:pPr>
            <a:r>
              <a:rPr lang="en-IN" sz="2100" b="1" dirty="0"/>
              <a:t>  </a:t>
            </a:r>
            <a:r>
              <a:rPr lang="en-IN" sz="2100" b="1" dirty="0" err="1"/>
              <a:t>vpc_id</a:t>
            </a:r>
            <a:r>
              <a:rPr lang="en-IN" sz="2100" b="1" dirty="0"/>
              <a:t> = aws_vpc.main.id</a:t>
            </a:r>
            <a:endParaRPr lang="en-IN" sz="2100" b="1" dirty="0"/>
          </a:p>
          <a:p>
            <a:pPr marL="0" indent="0">
              <a:buNone/>
            </a:pPr>
            <a:r>
              <a:rPr lang="en-IN" sz="2100" b="1" dirty="0"/>
              <a:t>  </a:t>
            </a:r>
            <a:r>
              <a:rPr lang="en-IN" sz="2100" b="1" dirty="0" err="1"/>
              <a:t>cidr_block</a:t>
            </a:r>
            <a:r>
              <a:rPr lang="en-IN" sz="2100" b="1" dirty="0"/>
              <a:t> = "10.0.1.0/24"</a:t>
            </a:r>
            <a:endParaRPr lang="en-IN" sz="2100" b="1" dirty="0"/>
          </a:p>
          <a:p>
            <a:pPr marL="0" indent="0">
              <a:buNone/>
            </a:pPr>
            <a:r>
              <a:rPr lang="en-IN" sz="2100" b="1" dirty="0"/>
              <a:t>  </a:t>
            </a:r>
            <a:r>
              <a:rPr lang="en-IN" sz="2100" b="1" dirty="0" err="1"/>
              <a:t>availability_zone</a:t>
            </a:r>
            <a:r>
              <a:rPr lang="en-IN" sz="2100" b="1" dirty="0"/>
              <a:t> = "us-east-1a"</a:t>
            </a:r>
            <a:endParaRPr lang="en-IN" sz="2100" b="1" dirty="0"/>
          </a:p>
          <a:p>
            <a:pPr marL="0" indent="0">
              <a:buNone/>
            </a:pPr>
            <a:r>
              <a:rPr lang="en-IN" sz="2100" b="1" dirty="0"/>
              <a:t>  tags = {</a:t>
            </a:r>
            <a:endParaRPr lang="en-IN" sz="2100" b="1" dirty="0"/>
          </a:p>
          <a:p>
            <a:pPr marL="0" indent="0">
              <a:buNone/>
            </a:pPr>
            <a:r>
              <a:rPr lang="en-IN" sz="2100" b="1" dirty="0"/>
              <a:t>    Name = "subnet-a"</a:t>
            </a:r>
            <a:endParaRPr lang="en-IN" sz="2100" b="1" dirty="0"/>
          </a:p>
          <a:p>
            <a:pPr marL="0" indent="0">
              <a:buNone/>
            </a:pPr>
            <a:r>
              <a:rPr lang="en-IN" sz="2100" b="1" dirty="0"/>
              <a:t>  }</a:t>
            </a:r>
            <a:endParaRPr lang="en-IN" sz="2100" b="1" dirty="0"/>
          </a:p>
          <a:p>
            <a:pPr marL="0" indent="0">
              <a:buNone/>
            </a:pPr>
            <a:r>
              <a:rPr lang="en-IN" sz="2100" b="1" dirty="0"/>
              <a:t>}</a:t>
            </a:r>
            <a:endParaRPr lang="en-IN" sz="2100" b="1" dirty="0"/>
          </a:p>
          <a:p>
            <a:pPr marL="0" indent="0">
              <a:buNone/>
            </a:pPr>
            <a:br>
              <a:rPr lang="en-IN" sz="2100" b="1" dirty="0"/>
            </a:br>
            <a:r>
              <a:rPr lang="en-IN" sz="2100" b="1" dirty="0"/>
              <a:t>resource "</a:t>
            </a:r>
            <a:r>
              <a:rPr lang="en-IN" sz="2100" b="1" dirty="0" err="1"/>
              <a:t>aws_subnet</a:t>
            </a:r>
            <a:r>
              <a:rPr lang="en-IN" sz="2100" b="1" dirty="0"/>
              <a:t>" "</a:t>
            </a:r>
            <a:r>
              <a:rPr lang="en-IN" sz="2100" b="1" dirty="0" err="1"/>
              <a:t>subnet_b</a:t>
            </a:r>
            <a:r>
              <a:rPr lang="en-IN" sz="2100" b="1" dirty="0"/>
              <a:t>" {</a:t>
            </a:r>
            <a:endParaRPr lang="en-IN" sz="2100" b="1" dirty="0"/>
          </a:p>
          <a:p>
            <a:pPr marL="0" indent="0">
              <a:buNone/>
            </a:pPr>
            <a:r>
              <a:rPr lang="en-IN" sz="2100" b="1" dirty="0"/>
              <a:t>  </a:t>
            </a:r>
            <a:r>
              <a:rPr lang="en-IN" sz="2100" b="1" dirty="0" err="1"/>
              <a:t>vpc_id</a:t>
            </a:r>
            <a:r>
              <a:rPr lang="en-IN" sz="2100" b="1" dirty="0"/>
              <a:t> = aws_vpc.main.id</a:t>
            </a:r>
            <a:endParaRPr lang="en-IN" sz="2100" b="1" dirty="0"/>
          </a:p>
          <a:p>
            <a:pPr marL="0" indent="0">
              <a:buNone/>
            </a:pPr>
            <a:r>
              <a:rPr lang="en-IN" sz="2100" b="1" dirty="0"/>
              <a:t>  </a:t>
            </a:r>
            <a:r>
              <a:rPr lang="en-IN" sz="2100" b="1" dirty="0" err="1"/>
              <a:t>cidr_block</a:t>
            </a:r>
            <a:r>
              <a:rPr lang="en-IN" sz="2100" b="1" dirty="0"/>
              <a:t> = "10.0.2.0/24"</a:t>
            </a:r>
            <a:endParaRPr lang="en-IN" sz="2100" b="1" dirty="0"/>
          </a:p>
          <a:p>
            <a:pPr marL="0" indent="0">
              <a:buNone/>
            </a:pPr>
            <a:r>
              <a:rPr lang="en-IN" sz="2100" b="1" dirty="0"/>
              <a:t>  </a:t>
            </a:r>
            <a:r>
              <a:rPr lang="en-IN" sz="2100" b="1" dirty="0" err="1"/>
              <a:t>availability_zone</a:t>
            </a:r>
            <a:r>
              <a:rPr lang="en-IN" sz="2100" b="1" dirty="0"/>
              <a:t> = "us-east-1b"</a:t>
            </a:r>
            <a:endParaRPr lang="en-IN" sz="2100" b="1" dirty="0"/>
          </a:p>
          <a:p>
            <a:pPr marL="0" indent="0">
              <a:buNone/>
            </a:pPr>
            <a:r>
              <a:rPr lang="en-IN" sz="2100" b="1" dirty="0"/>
              <a:t>  tags = {</a:t>
            </a:r>
            <a:endParaRPr lang="en-IN" sz="2100" b="1" dirty="0"/>
          </a:p>
          <a:p>
            <a:pPr marL="0" indent="0">
              <a:buNone/>
            </a:pPr>
            <a:r>
              <a:rPr lang="en-IN" sz="2100" b="1" dirty="0"/>
              <a:t>    Name = "subnet-b"</a:t>
            </a:r>
            <a:endParaRPr lang="en-IN" sz="2100" b="1" dirty="0"/>
          </a:p>
          <a:p>
            <a:pPr marL="0" indent="0">
              <a:buNone/>
            </a:pPr>
            <a:r>
              <a:rPr lang="en-IN" sz="2100" b="1" dirty="0"/>
              <a:t>  }</a:t>
            </a:r>
            <a:endParaRPr lang="en-IN" sz="2100" b="1" dirty="0"/>
          </a:p>
          <a:p>
            <a:pPr marL="0" indent="0">
              <a:buNone/>
            </a:pPr>
            <a:r>
              <a:rPr lang="en-IN" sz="2100" b="1" dirty="0"/>
              <a:t>}</a:t>
            </a:r>
            <a:endParaRPr lang="en-IN" sz="2100" b="1"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8052" y="251791"/>
            <a:ext cx="8955950" cy="5789571"/>
          </a:xfrm>
        </p:spPr>
        <p:txBody>
          <a:bodyPr/>
          <a:lstStyle/>
          <a:p>
            <a:r>
              <a:rPr lang="en-US" dirty="0"/>
              <a:t>In visual studio code app how the subnets can be created by using terraform code and give the terraform plan and apply commands  the images are shown below.</a:t>
            </a:r>
            <a:endParaRPr lang="en-US" dirty="0"/>
          </a:p>
          <a:p>
            <a:endParaRPr lang="en-US" dirty="0"/>
          </a:p>
          <a:p>
            <a:endParaRPr lang="en-US" dirty="0"/>
          </a:p>
          <a:p>
            <a:endParaRPr lang="en-IN" dirty="0"/>
          </a:p>
        </p:txBody>
      </p:sp>
      <p:pic>
        <p:nvPicPr>
          <p:cNvPr id="7" name="Picture 6"/>
          <p:cNvPicPr>
            <a:picLocks noChangeAspect="1"/>
          </p:cNvPicPr>
          <p:nvPr/>
        </p:nvPicPr>
        <p:blipFill>
          <a:blip r:embed="rId1"/>
          <a:stretch>
            <a:fillRect/>
          </a:stretch>
        </p:blipFill>
        <p:spPr>
          <a:xfrm>
            <a:off x="795130" y="1479358"/>
            <a:ext cx="3737950" cy="2343150"/>
          </a:xfrm>
          <a:prstGeom prst="rect">
            <a:avLst/>
          </a:prstGeom>
        </p:spPr>
      </p:pic>
      <p:pic>
        <p:nvPicPr>
          <p:cNvPr id="8" name="Picture 7"/>
          <p:cNvPicPr>
            <a:picLocks noChangeAspect="1"/>
          </p:cNvPicPr>
          <p:nvPr/>
        </p:nvPicPr>
        <p:blipFill>
          <a:blip r:embed="rId2"/>
          <a:stretch>
            <a:fillRect/>
          </a:stretch>
        </p:blipFill>
        <p:spPr>
          <a:xfrm>
            <a:off x="4533080" y="1458947"/>
            <a:ext cx="4278086" cy="2383971"/>
          </a:xfrm>
          <a:prstGeom prst="rect">
            <a:avLst/>
          </a:prstGeom>
        </p:spPr>
      </p:pic>
      <p:pic>
        <p:nvPicPr>
          <p:cNvPr id="9" name="Picture 8"/>
          <p:cNvPicPr>
            <a:picLocks noChangeAspect="1"/>
          </p:cNvPicPr>
          <p:nvPr/>
        </p:nvPicPr>
        <p:blipFill>
          <a:blip r:embed="rId3"/>
          <a:stretch>
            <a:fillRect/>
          </a:stretch>
        </p:blipFill>
        <p:spPr>
          <a:xfrm>
            <a:off x="795130" y="3822508"/>
            <a:ext cx="3737950" cy="2432957"/>
          </a:xfrm>
          <a:prstGeom prst="rect">
            <a:avLst/>
          </a:prstGeom>
        </p:spPr>
      </p:pic>
      <p:pic>
        <p:nvPicPr>
          <p:cNvPr id="10" name="Picture 9"/>
          <p:cNvPicPr>
            <a:picLocks noChangeAspect="1"/>
          </p:cNvPicPr>
          <p:nvPr/>
        </p:nvPicPr>
        <p:blipFill>
          <a:blip r:embed="rId4"/>
          <a:stretch>
            <a:fillRect/>
          </a:stretch>
        </p:blipFill>
        <p:spPr>
          <a:xfrm>
            <a:off x="4564950" y="3822508"/>
            <a:ext cx="4341827" cy="245336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INTERNET GATEWAY?</a:t>
            </a:r>
            <a:endParaRPr lang="en-IN" dirty="0"/>
          </a:p>
        </p:txBody>
      </p:sp>
      <p:sp>
        <p:nvSpPr>
          <p:cNvPr id="3" name="Content Placeholder 2"/>
          <p:cNvSpPr>
            <a:spLocks noGrp="1"/>
          </p:cNvSpPr>
          <p:nvPr>
            <p:ph idx="1"/>
          </p:nvPr>
        </p:nvSpPr>
        <p:spPr/>
        <p:txBody>
          <a:bodyPr/>
          <a:lstStyle/>
          <a:p>
            <a:r>
              <a:rPr lang="en-US" dirty="0"/>
              <a:t>An Internet Gateway (IGW) is required to allow communication between your VPC and the internet. </a:t>
            </a:r>
            <a:endParaRPr lang="en-US" dirty="0"/>
          </a:p>
          <a:p>
            <a:endParaRPr lang="en-US" dirty="0"/>
          </a:p>
          <a:p>
            <a:endParaRPr lang="en-US" dirty="0"/>
          </a:p>
          <a:p>
            <a:r>
              <a:rPr lang="en-US" dirty="0"/>
              <a:t>By attaching an IGW to your VPC, you provide external access to resources in your public subnets (e.g., Jenkins EC2 instance).</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GATEWAY TERRAFORM CODE:</a:t>
            </a:r>
            <a:endParaRPr lang="en-IN" dirty="0"/>
          </a:p>
        </p:txBody>
      </p:sp>
      <p:sp>
        <p:nvSpPr>
          <p:cNvPr id="3" name="Content Placeholder 2"/>
          <p:cNvSpPr>
            <a:spLocks noGrp="1"/>
          </p:cNvSpPr>
          <p:nvPr>
            <p:ph idx="1"/>
          </p:nvPr>
        </p:nvSpPr>
        <p:spPr>
          <a:xfrm>
            <a:off x="677334" y="2226365"/>
            <a:ext cx="8596668" cy="3814998"/>
          </a:xfrm>
        </p:spPr>
        <p:txBody>
          <a:bodyPr/>
          <a:lstStyle/>
          <a:p>
            <a:pPr marL="0" indent="0">
              <a:buNone/>
            </a:pPr>
            <a:r>
              <a:rPr lang="en-IN" b="1" dirty="0"/>
              <a:t>resource "</a:t>
            </a:r>
            <a:r>
              <a:rPr lang="en-IN" b="1" dirty="0" err="1"/>
              <a:t>aws_internet_gateway</a:t>
            </a:r>
            <a:r>
              <a:rPr lang="en-IN" b="1" dirty="0"/>
              <a:t>" "</a:t>
            </a:r>
            <a:r>
              <a:rPr lang="en-IN" b="1" dirty="0" err="1"/>
              <a:t>gw</a:t>
            </a:r>
            <a:r>
              <a:rPr lang="en-IN" b="1" dirty="0"/>
              <a:t>" {</a:t>
            </a:r>
            <a:endParaRPr lang="en-IN" b="1" dirty="0"/>
          </a:p>
          <a:p>
            <a:pPr marL="0" indent="0">
              <a:buNone/>
            </a:pPr>
            <a:r>
              <a:rPr lang="en-IN" b="1" dirty="0"/>
              <a:t>  </a:t>
            </a:r>
            <a:r>
              <a:rPr lang="en-IN" b="1" dirty="0" err="1"/>
              <a:t>vpc_id</a:t>
            </a:r>
            <a:r>
              <a:rPr lang="en-IN" b="1" dirty="0"/>
              <a:t> = aws_vpc.main.id</a:t>
            </a:r>
            <a:endParaRPr lang="en-IN" b="1" dirty="0"/>
          </a:p>
          <a:p>
            <a:pPr marL="0" indent="0">
              <a:buNone/>
            </a:pPr>
            <a:r>
              <a:rPr lang="en-IN" b="1" dirty="0"/>
              <a:t>  tags = {</a:t>
            </a:r>
            <a:endParaRPr lang="en-IN" b="1" dirty="0"/>
          </a:p>
          <a:p>
            <a:pPr marL="0" indent="0">
              <a:buNone/>
            </a:pPr>
            <a:r>
              <a:rPr lang="en-IN" b="1" dirty="0"/>
              <a:t>    Name = "main-</a:t>
            </a:r>
            <a:r>
              <a:rPr lang="en-IN" b="1" dirty="0" err="1"/>
              <a:t>vpc</a:t>
            </a:r>
            <a:r>
              <a:rPr lang="en-IN" b="1" dirty="0"/>
              <a:t>-gateway"</a:t>
            </a:r>
            <a:endParaRPr lang="en-IN" b="1" dirty="0"/>
          </a:p>
          <a:p>
            <a:pPr marL="0" indent="0">
              <a:buNone/>
            </a:pPr>
            <a:r>
              <a:rPr lang="en-IN" b="1" dirty="0"/>
              <a:t>  }</a:t>
            </a:r>
            <a:endParaRPr lang="en-IN" b="1" dirty="0"/>
          </a:p>
          <a:p>
            <a:pPr marL="0" indent="0">
              <a:buNone/>
            </a:pPr>
            <a:r>
              <a:rPr lang="en-IN" b="1" dirty="0"/>
              <a:t>}</a:t>
            </a:r>
            <a:endParaRPr lang="en-IN" b="1" dirty="0"/>
          </a:p>
          <a:p>
            <a:pPr marL="0" indent="0">
              <a:buNone/>
            </a:pP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10817"/>
            <a:ext cx="8596668" cy="6202018"/>
          </a:xfrm>
        </p:spPr>
        <p:txBody>
          <a:bodyPr/>
          <a:lstStyle/>
          <a:p>
            <a:r>
              <a:rPr lang="en-US" dirty="0"/>
              <a:t>In visual studio code app how the internet gateway can be created by using terraform code and give the terraform plan and apply commands and the images are shown below.</a:t>
            </a:r>
            <a:endParaRPr lang="en-US" dirty="0"/>
          </a:p>
          <a:p>
            <a:pPr marL="0" indent="0">
              <a:buNone/>
            </a:pPr>
            <a:endParaRPr lang="en-US" dirty="0"/>
          </a:p>
          <a:p>
            <a:endParaRPr lang="en-IN" dirty="0"/>
          </a:p>
        </p:txBody>
      </p:sp>
      <p:pic>
        <p:nvPicPr>
          <p:cNvPr id="4" name="Picture 3"/>
          <p:cNvPicPr>
            <a:picLocks noChangeAspect="1"/>
          </p:cNvPicPr>
          <p:nvPr/>
        </p:nvPicPr>
        <p:blipFill>
          <a:blip r:embed="rId1"/>
          <a:stretch>
            <a:fillRect/>
          </a:stretch>
        </p:blipFill>
        <p:spPr>
          <a:xfrm>
            <a:off x="1087212" y="1282976"/>
            <a:ext cx="3518807" cy="2838450"/>
          </a:xfrm>
          <a:prstGeom prst="rect">
            <a:avLst/>
          </a:prstGeom>
        </p:spPr>
      </p:pic>
      <p:pic>
        <p:nvPicPr>
          <p:cNvPr id="5" name="Picture 4"/>
          <p:cNvPicPr>
            <a:picLocks noChangeAspect="1"/>
          </p:cNvPicPr>
          <p:nvPr/>
        </p:nvPicPr>
        <p:blipFill>
          <a:blip r:embed="rId2"/>
          <a:stretch>
            <a:fillRect/>
          </a:stretch>
        </p:blipFill>
        <p:spPr>
          <a:xfrm>
            <a:off x="4669678" y="1282975"/>
            <a:ext cx="3838218" cy="2838449"/>
          </a:xfrm>
          <a:prstGeom prst="rect">
            <a:avLst/>
          </a:prstGeom>
        </p:spPr>
      </p:pic>
      <p:pic>
        <p:nvPicPr>
          <p:cNvPr id="6" name="Picture 5"/>
          <p:cNvPicPr>
            <a:picLocks noChangeAspect="1"/>
          </p:cNvPicPr>
          <p:nvPr/>
        </p:nvPicPr>
        <p:blipFill>
          <a:blip r:embed="rId3"/>
          <a:stretch>
            <a:fillRect/>
          </a:stretch>
        </p:blipFill>
        <p:spPr>
          <a:xfrm>
            <a:off x="1023553" y="4383985"/>
            <a:ext cx="7484343" cy="213907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ROUTE TABLES AND ROUTES?</a:t>
            </a:r>
            <a:endParaRPr lang="en-IN" dirty="0"/>
          </a:p>
        </p:txBody>
      </p:sp>
      <p:sp>
        <p:nvSpPr>
          <p:cNvPr id="3" name="Content Placeholder 2"/>
          <p:cNvSpPr>
            <a:spLocks noGrp="1"/>
          </p:cNvSpPr>
          <p:nvPr>
            <p:ph idx="1"/>
          </p:nvPr>
        </p:nvSpPr>
        <p:spPr>
          <a:xfrm>
            <a:off x="677334" y="1537253"/>
            <a:ext cx="8596668" cy="4504110"/>
          </a:xfrm>
        </p:spPr>
        <p:txBody>
          <a:bodyPr/>
          <a:lstStyle/>
          <a:p>
            <a:r>
              <a:rPr lang="en-US" dirty="0"/>
              <a:t>Each subnet in a VPC can be associated with a Route Table to define how network traffic is routed. If a subnet is meant to have access to the internet (public subnet), it should have a route directing traffic (0.0.0.0/0) to the internet gateway.</a:t>
            </a:r>
            <a:endParaRPr lang="en-US" dirty="0"/>
          </a:p>
          <a:p>
            <a:endParaRPr lang="en-US" dirty="0"/>
          </a:p>
          <a:p>
            <a:endParaRPr lang="en-US" dirty="0"/>
          </a:p>
          <a:p>
            <a:r>
              <a:rPr lang="en-US" dirty="0"/>
              <a:t>Main Route Table: This table defines the default routing for your VPC. In this case, it directs all outbound traffic (0.0.0.0/0) to the Internet Gateway.</a:t>
            </a:r>
            <a:endParaRPr lang="en-US" dirty="0"/>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6017"/>
            <a:ext cx="8596668" cy="808383"/>
          </a:xfrm>
        </p:spPr>
        <p:txBody>
          <a:bodyPr>
            <a:normAutofit/>
          </a:bodyPr>
          <a:lstStyle/>
          <a:p>
            <a:r>
              <a:rPr lang="en-US" dirty="0"/>
              <a:t>ROUTE TABLES TERRAFORM CODE:</a:t>
            </a:r>
            <a:endParaRPr lang="en-IN" dirty="0"/>
          </a:p>
        </p:txBody>
      </p:sp>
      <p:sp>
        <p:nvSpPr>
          <p:cNvPr id="3" name="Content Placeholder 2"/>
          <p:cNvSpPr>
            <a:spLocks noGrp="1"/>
          </p:cNvSpPr>
          <p:nvPr>
            <p:ph idx="1"/>
          </p:nvPr>
        </p:nvSpPr>
        <p:spPr>
          <a:xfrm>
            <a:off x="677334" y="1298712"/>
            <a:ext cx="8596668" cy="4890053"/>
          </a:xfrm>
        </p:spPr>
        <p:txBody>
          <a:bodyPr>
            <a:normAutofit fontScale="32500" lnSpcReduction="20000"/>
          </a:bodyPr>
          <a:lstStyle/>
          <a:p>
            <a:pPr marL="0" indent="0">
              <a:buNone/>
            </a:pPr>
            <a:r>
              <a:rPr lang="en-IN" sz="5600" b="1" dirty="0"/>
              <a:t>resource "</a:t>
            </a:r>
            <a:r>
              <a:rPr lang="en-IN" sz="5600" b="1" dirty="0" err="1"/>
              <a:t>aws_route_table</a:t>
            </a:r>
            <a:r>
              <a:rPr lang="en-IN" sz="5600" b="1" dirty="0"/>
              <a:t>" "</a:t>
            </a:r>
            <a:r>
              <a:rPr lang="en-IN" sz="5600" b="1" dirty="0" err="1"/>
              <a:t>main_rt</a:t>
            </a:r>
            <a:r>
              <a:rPr lang="en-IN" sz="5600" b="1" dirty="0"/>
              <a:t>" {</a:t>
            </a:r>
            <a:endParaRPr lang="en-IN" sz="5600" b="1" dirty="0"/>
          </a:p>
          <a:p>
            <a:pPr marL="0" indent="0">
              <a:buNone/>
            </a:pPr>
            <a:r>
              <a:rPr lang="en-IN" sz="5600" b="1" dirty="0"/>
              <a:t>  </a:t>
            </a:r>
            <a:r>
              <a:rPr lang="en-IN" sz="5600" b="1" dirty="0" err="1"/>
              <a:t>vpc_id</a:t>
            </a:r>
            <a:r>
              <a:rPr lang="en-IN" sz="5600" b="1" dirty="0"/>
              <a:t> = aws_vpc.main.id</a:t>
            </a:r>
            <a:endParaRPr lang="en-IN" sz="5600" b="1" dirty="0"/>
          </a:p>
          <a:p>
            <a:pPr marL="0" indent="0">
              <a:buNone/>
            </a:pPr>
            <a:r>
              <a:rPr lang="en-IN" sz="5600" b="1" dirty="0"/>
              <a:t>  tags = {</a:t>
            </a:r>
            <a:endParaRPr lang="en-IN" sz="5600" b="1" dirty="0"/>
          </a:p>
          <a:p>
            <a:pPr marL="0" indent="0">
              <a:buNone/>
            </a:pPr>
            <a:r>
              <a:rPr lang="en-IN" sz="5600" b="1" dirty="0"/>
              <a:t>    Name = "main-route-table"</a:t>
            </a:r>
            <a:endParaRPr lang="en-IN" sz="5600" b="1" dirty="0"/>
          </a:p>
          <a:p>
            <a:pPr marL="0" indent="0">
              <a:buNone/>
            </a:pPr>
            <a:r>
              <a:rPr lang="en-IN" sz="5600" b="1" dirty="0"/>
              <a:t>  }</a:t>
            </a:r>
            <a:endParaRPr lang="en-IN" sz="5600" b="1" dirty="0"/>
          </a:p>
          <a:p>
            <a:pPr marL="0" indent="0">
              <a:buNone/>
            </a:pPr>
            <a:r>
              <a:rPr lang="en-IN" sz="5600" b="1" dirty="0"/>
              <a:t>}</a:t>
            </a:r>
            <a:endParaRPr lang="en-IN" sz="5600" b="1" dirty="0"/>
          </a:p>
          <a:p>
            <a:pPr marL="0" indent="0">
              <a:buNone/>
            </a:pPr>
            <a:br>
              <a:rPr lang="en-IN" sz="5600" b="1" dirty="0"/>
            </a:br>
            <a:r>
              <a:rPr lang="en-IN" sz="5600" b="1" dirty="0"/>
              <a:t>resource "</a:t>
            </a:r>
            <a:r>
              <a:rPr lang="en-IN" sz="5600" b="1" dirty="0" err="1"/>
              <a:t>aws_route</a:t>
            </a:r>
            <a:r>
              <a:rPr lang="en-IN" sz="5600" b="1" dirty="0"/>
              <a:t>" "</a:t>
            </a:r>
            <a:r>
              <a:rPr lang="en-IN" sz="5600" b="1" dirty="0" err="1"/>
              <a:t>internet_access</a:t>
            </a:r>
            <a:r>
              <a:rPr lang="en-IN" sz="5600" b="1" dirty="0"/>
              <a:t>" {</a:t>
            </a:r>
            <a:endParaRPr lang="en-IN" sz="5600" b="1" dirty="0"/>
          </a:p>
          <a:p>
            <a:pPr marL="0" indent="0">
              <a:buNone/>
            </a:pPr>
            <a:r>
              <a:rPr lang="en-IN" sz="5600" b="1" dirty="0"/>
              <a:t>  </a:t>
            </a:r>
            <a:r>
              <a:rPr lang="en-IN" sz="5600" b="1" dirty="0" err="1"/>
              <a:t>route_table_id</a:t>
            </a:r>
            <a:r>
              <a:rPr lang="en-IN" sz="5600" b="1" dirty="0"/>
              <a:t>         = aws_route_table.main_rt.id</a:t>
            </a:r>
            <a:endParaRPr lang="en-IN" sz="5600" b="1" dirty="0"/>
          </a:p>
          <a:p>
            <a:pPr marL="0" indent="0">
              <a:buNone/>
            </a:pPr>
            <a:r>
              <a:rPr lang="en-IN" sz="5600" b="1" dirty="0"/>
              <a:t>  </a:t>
            </a:r>
            <a:r>
              <a:rPr lang="en-IN" sz="5600" b="1" dirty="0" err="1"/>
              <a:t>destination_cidr_block</a:t>
            </a:r>
            <a:r>
              <a:rPr lang="en-IN" sz="5600" b="1" dirty="0"/>
              <a:t> = "0.0.0.0/0"</a:t>
            </a:r>
            <a:endParaRPr lang="en-IN" sz="5600" b="1" dirty="0"/>
          </a:p>
          <a:p>
            <a:pPr marL="0" indent="0">
              <a:buNone/>
            </a:pPr>
            <a:r>
              <a:rPr lang="en-IN" sz="5600" b="1" dirty="0"/>
              <a:t>  </a:t>
            </a:r>
            <a:r>
              <a:rPr lang="en-IN" sz="5600" b="1" dirty="0" err="1"/>
              <a:t>gateway_id</a:t>
            </a:r>
            <a:r>
              <a:rPr lang="en-IN" sz="5600" b="1" dirty="0"/>
              <a:t>             = aws_internet_gateway.gw.id</a:t>
            </a:r>
            <a:endParaRPr lang="en-IN" sz="5600" b="1" dirty="0"/>
          </a:p>
          <a:p>
            <a:pPr marL="0" indent="0">
              <a:buNone/>
            </a:pPr>
            <a:r>
              <a:rPr lang="en-IN" sz="5600" b="1" dirty="0"/>
              <a:t>}</a:t>
            </a:r>
            <a:endParaRPr lang="en-IN" sz="5600" b="1" dirty="0"/>
          </a:p>
          <a:p>
            <a:pPr marL="0" indent="0">
              <a:buNone/>
            </a:pPr>
            <a:br>
              <a:rPr lang="en-IN" sz="5600" b="1" dirty="0"/>
            </a:b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ROUTE TABLES TERRAFORM CODE:</a:t>
            </a:r>
            <a:endParaRPr lang="en-IN" dirty="0"/>
          </a:p>
        </p:txBody>
      </p:sp>
      <p:sp>
        <p:nvSpPr>
          <p:cNvPr id="3" name="Content Placeholder 2"/>
          <p:cNvSpPr>
            <a:spLocks noGrp="1"/>
          </p:cNvSpPr>
          <p:nvPr>
            <p:ph idx="1"/>
          </p:nvPr>
        </p:nvSpPr>
        <p:spPr>
          <a:xfrm>
            <a:off x="677334" y="1930400"/>
            <a:ext cx="8596668" cy="4110962"/>
          </a:xfrm>
        </p:spPr>
        <p:txBody>
          <a:bodyPr/>
          <a:lstStyle/>
          <a:p>
            <a:pPr marL="0" indent="0">
              <a:buNone/>
            </a:pPr>
            <a:r>
              <a:rPr lang="en-IN" b="1" dirty="0"/>
              <a:t>resource "</a:t>
            </a:r>
            <a:r>
              <a:rPr lang="en-IN" b="1" dirty="0" err="1"/>
              <a:t>aws_route_table_association</a:t>
            </a:r>
            <a:r>
              <a:rPr lang="en-IN" b="1" dirty="0"/>
              <a:t>" "</a:t>
            </a:r>
            <a:r>
              <a:rPr lang="en-IN" b="1" dirty="0" err="1"/>
              <a:t>subnet_a_assoc</a:t>
            </a:r>
            <a:r>
              <a:rPr lang="en-IN" b="1" dirty="0"/>
              <a:t>" {</a:t>
            </a:r>
            <a:endParaRPr lang="en-IN" b="1" dirty="0"/>
          </a:p>
          <a:p>
            <a:pPr marL="0" indent="0">
              <a:buNone/>
            </a:pPr>
            <a:r>
              <a:rPr lang="en-IN" b="1" dirty="0"/>
              <a:t>  </a:t>
            </a:r>
            <a:r>
              <a:rPr lang="en-IN" b="1" dirty="0" err="1"/>
              <a:t>subnet_id</a:t>
            </a:r>
            <a:r>
              <a:rPr lang="en-IN" b="1" dirty="0"/>
              <a:t>      = aws_subnet.subnet_a.id</a:t>
            </a:r>
            <a:endParaRPr lang="en-IN" b="1" dirty="0"/>
          </a:p>
          <a:p>
            <a:pPr marL="0" indent="0">
              <a:buNone/>
            </a:pPr>
            <a:r>
              <a:rPr lang="en-IN" b="1" dirty="0"/>
              <a:t>  </a:t>
            </a:r>
            <a:r>
              <a:rPr lang="en-IN" b="1" dirty="0" err="1"/>
              <a:t>route_table_id</a:t>
            </a:r>
            <a:r>
              <a:rPr lang="en-IN" b="1" dirty="0"/>
              <a:t> = aws_route_table.main_rt.id</a:t>
            </a:r>
            <a:endParaRPr lang="en-IN" b="1" dirty="0"/>
          </a:p>
          <a:p>
            <a:pPr marL="0" indent="0">
              <a:buNone/>
            </a:pPr>
            <a:r>
              <a:rPr lang="en-IN" b="1" dirty="0"/>
              <a:t>}</a:t>
            </a:r>
            <a:endParaRPr lang="en-IN" b="1" dirty="0"/>
          </a:p>
          <a:p>
            <a:pPr marL="0" indent="0">
              <a:buNone/>
            </a:pPr>
            <a:br>
              <a:rPr lang="en-IN" b="1" dirty="0"/>
            </a:br>
            <a:r>
              <a:rPr lang="en-IN" b="1" dirty="0"/>
              <a:t>resource "</a:t>
            </a:r>
            <a:r>
              <a:rPr lang="en-IN" b="1" dirty="0" err="1"/>
              <a:t>aws_route_table_association</a:t>
            </a:r>
            <a:r>
              <a:rPr lang="en-IN" b="1" dirty="0"/>
              <a:t>" "</a:t>
            </a:r>
            <a:r>
              <a:rPr lang="en-IN" b="1" dirty="0" err="1"/>
              <a:t>subnet_b_assoc</a:t>
            </a:r>
            <a:r>
              <a:rPr lang="en-IN" b="1" dirty="0"/>
              <a:t>" {</a:t>
            </a:r>
            <a:endParaRPr lang="en-IN" b="1" dirty="0"/>
          </a:p>
          <a:p>
            <a:pPr marL="0" indent="0">
              <a:buNone/>
            </a:pPr>
            <a:r>
              <a:rPr lang="en-IN" b="1" dirty="0"/>
              <a:t>  </a:t>
            </a:r>
            <a:r>
              <a:rPr lang="en-IN" b="1" dirty="0" err="1"/>
              <a:t>subnet_id</a:t>
            </a:r>
            <a:r>
              <a:rPr lang="en-IN" b="1" dirty="0"/>
              <a:t>      = aws_subnet.subnet_b.id</a:t>
            </a:r>
            <a:endParaRPr lang="en-IN" b="1" dirty="0"/>
          </a:p>
          <a:p>
            <a:pPr marL="0" indent="0">
              <a:buNone/>
            </a:pPr>
            <a:r>
              <a:rPr lang="en-IN" b="1" dirty="0"/>
              <a:t>  </a:t>
            </a:r>
            <a:r>
              <a:rPr lang="en-IN" b="1" dirty="0" err="1"/>
              <a:t>route_table_id</a:t>
            </a:r>
            <a:r>
              <a:rPr lang="en-IN" b="1" dirty="0"/>
              <a:t> = aws_route_table.main_rt.id</a:t>
            </a:r>
            <a:endParaRPr lang="en-IN" b="1" dirty="0"/>
          </a:p>
          <a:p>
            <a:pPr marL="0" indent="0">
              <a:buNone/>
            </a:pPr>
            <a:r>
              <a:rPr lang="en-US" b="1" dirty="0"/>
              <a:t>}</a:t>
            </a:r>
            <a:endParaRPr lang="en-IN" b="1" dirty="0"/>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85530"/>
            <a:ext cx="8596668" cy="6672469"/>
          </a:xfrm>
        </p:spPr>
        <p:txBody>
          <a:bodyPr/>
          <a:lstStyle/>
          <a:p>
            <a:r>
              <a:rPr lang="en-US" dirty="0"/>
              <a:t>In visual studio code app how the route tables and routes can be created by using terraform code and give the terraform plan and apply commands the images are shown below.</a:t>
            </a:r>
            <a:endParaRPr lang="en-US" dirty="0"/>
          </a:p>
          <a:p>
            <a:endParaRPr lang="en-US" dirty="0"/>
          </a:p>
          <a:p>
            <a:endParaRPr lang="en-US" dirty="0"/>
          </a:p>
          <a:p>
            <a:endParaRPr lang="en-US" dirty="0"/>
          </a:p>
          <a:p>
            <a:endParaRPr lang="en-IN" dirty="0"/>
          </a:p>
        </p:txBody>
      </p:sp>
      <p:pic>
        <p:nvPicPr>
          <p:cNvPr id="4" name="Picture 3"/>
          <p:cNvPicPr>
            <a:picLocks noChangeAspect="1"/>
          </p:cNvPicPr>
          <p:nvPr/>
        </p:nvPicPr>
        <p:blipFill>
          <a:blip r:embed="rId1"/>
          <a:stretch>
            <a:fillRect/>
          </a:stretch>
        </p:blipFill>
        <p:spPr>
          <a:xfrm>
            <a:off x="892501" y="1717785"/>
            <a:ext cx="3963898" cy="3956778"/>
          </a:xfrm>
          <a:prstGeom prst="rect">
            <a:avLst/>
          </a:prstGeom>
        </p:spPr>
      </p:pic>
      <p:pic>
        <p:nvPicPr>
          <p:cNvPr id="5" name="Picture 4"/>
          <p:cNvPicPr>
            <a:picLocks noChangeAspect="1"/>
          </p:cNvPicPr>
          <p:nvPr/>
        </p:nvPicPr>
        <p:blipFill>
          <a:blip r:embed="rId2"/>
          <a:stretch>
            <a:fillRect/>
          </a:stretch>
        </p:blipFill>
        <p:spPr>
          <a:xfrm>
            <a:off x="4956313" y="1717785"/>
            <a:ext cx="3983253" cy="3956778"/>
          </a:xfrm>
          <a:prstGeom prst="rect">
            <a:avLst/>
          </a:prstGeom>
        </p:spPr>
      </p:pic>
      <p:pic>
        <p:nvPicPr>
          <p:cNvPr id="6" name="Picture 5"/>
          <p:cNvPicPr>
            <a:picLocks noChangeAspect="1"/>
          </p:cNvPicPr>
          <p:nvPr/>
        </p:nvPicPr>
        <p:blipFill>
          <a:blip r:embed="rId3"/>
          <a:stretch>
            <a:fillRect/>
          </a:stretch>
        </p:blipFill>
        <p:spPr>
          <a:xfrm>
            <a:off x="829823" y="5674564"/>
            <a:ext cx="8205640" cy="118343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SECURITY GROUPS?</a:t>
            </a:r>
            <a:endParaRPr lang="en-IN" dirty="0"/>
          </a:p>
        </p:txBody>
      </p:sp>
      <p:sp>
        <p:nvSpPr>
          <p:cNvPr id="3" name="Content Placeholder 2"/>
          <p:cNvSpPr>
            <a:spLocks noGrp="1"/>
          </p:cNvSpPr>
          <p:nvPr>
            <p:ph idx="1"/>
          </p:nvPr>
        </p:nvSpPr>
        <p:spPr/>
        <p:txBody>
          <a:bodyPr>
            <a:normAutofit lnSpcReduction="10000"/>
          </a:bodyPr>
          <a:lstStyle/>
          <a:p>
            <a:r>
              <a:rPr lang="en-US" dirty="0"/>
              <a:t>A Security Group in AWS functions as a virtual firewall that controls inbound and outbound traffic to resources (like EC2 instances and RDS databases). It works at the instance level and is stateful (meaning responses to allowed inbound traffic are automatically allowed, regardless of outbound rules).</a:t>
            </a:r>
            <a:endParaRPr lang="en-US" dirty="0"/>
          </a:p>
          <a:p>
            <a:r>
              <a:rPr lang="en-US" dirty="0"/>
              <a:t>We have defined a security group (jenkins_sg) with the following inbound rules:</a:t>
            </a:r>
            <a:endParaRPr lang="en-US" dirty="0"/>
          </a:p>
          <a:p>
            <a:pPr marL="0" indent="0">
              <a:buNone/>
            </a:pPr>
            <a:r>
              <a:rPr lang="en-US" dirty="0"/>
              <a:t>              SSH Access (Port 22): Allows SSH access from anywhere (0.0.0.0/0), which is typically used for managing EC2 instances.</a:t>
            </a:r>
            <a:endParaRPr lang="en-US" dirty="0"/>
          </a:p>
          <a:p>
            <a:pPr marL="0" indent="0">
              <a:buNone/>
            </a:pPr>
            <a:r>
              <a:rPr lang="en-IN" dirty="0"/>
              <a:t>             Jenkins Web UI (Port 8080): Allows HTTP traffic for Jenkins on port 8080 from anywhere.</a:t>
            </a:r>
            <a:endParaRPr lang="en-IN" dirty="0"/>
          </a:p>
          <a:p>
            <a:pPr marL="0" indent="0">
              <a:buNone/>
            </a:pPr>
            <a:r>
              <a:rPr lang="en-US" dirty="0"/>
              <a:t>             MySQL (Port 3306): Allows MySQL access from anywhere, though it is highly recommended to restrict this to trusted sources (e.g., the Jenkins EC2 instance).</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NETWORK SETTINGS?</a:t>
            </a:r>
            <a:endParaRPr lang="en-IN" dirty="0"/>
          </a:p>
        </p:txBody>
      </p:sp>
      <p:sp>
        <p:nvSpPr>
          <p:cNvPr id="5" name="Content Placeholder 2"/>
          <p:cNvSpPr>
            <a:spLocks noGrp="1"/>
          </p:cNvSpPr>
          <p:nvPr>
            <p:ph idx="1"/>
          </p:nvPr>
        </p:nvSpPr>
        <p:spPr>
          <a:xfrm>
            <a:off x="677863" y="2160588"/>
            <a:ext cx="8596312" cy="3881437"/>
          </a:xfrm>
        </p:spPr>
        <p:txBody>
          <a:bodyPr/>
          <a:lstStyle/>
          <a:p>
            <a:r>
              <a:rPr lang="en-US" dirty="0"/>
              <a:t>When designing network settings for an AWS infrastructure using Terraform, there are several important components to consider: VPC, Subnets, Security Groups, Routing, and Access Control.</a:t>
            </a:r>
            <a:endParaRPr lang="en-US" dirty="0"/>
          </a:p>
          <a:p>
            <a:r>
              <a:rPr lang="en-US" dirty="0"/>
              <a:t>These network settings help ensure that your resources (Jenkins EC2 instance, MySQL database, etc.) can communicate with each other while being secured from unauthorized access.</a:t>
            </a:r>
            <a:endParaRPr lang="en-US" dirty="0"/>
          </a:p>
          <a:p>
            <a:r>
              <a:rPr lang="en-US" dirty="0"/>
              <a:t> By using appropriate subnetting, routing, and security groups, you can ensure that only authorized traffic flows to and from your VPC. Always follow the principle of least privilege for security, especially with database access.</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96348"/>
          </a:xfrm>
        </p:spPr>
        <p:txBody>
          <a:bodyPr>
            <a:normAutofit fontScale="90000"/>
          </a:bodyPr>
          <a:lstStyle/>
          <a:p>
            <a:r>
              <a:rPr lang="en-US" dirty="0"/>
              <a:t>SECURITY GROUP TERRAFORM CODE:</a:t>
            </a:r>
            <a:endParaRPr lang="en-IN" dirty="0"/>
          </a:p>
        </p:txBody>
      </p:sp>
      <p:sp>
        <p:nvSpPr>
          <p:cNvPr id="3" name="Content Placeholder 2"/>
          <p:cNvSpPr>
            <a:spLocks noGrp="1"/>
          </p:cNvSpPr>
          <p:nvPr>
            <p:ph idx="1"/>
          </p:nvPr>
        </p:nvSpPr>
        <p:spPr>
          <a:xfrm>
            <a:off x="677334" y="1431235"/>
            <a:ext cx="8596668" cy="4610127"/>
          </a:xfrm>
        </p:spPr>
        <p:txBody>
          <a:bodyPr/>
          <a:lstStyle/>
          <a:p>
            <a:pPr marL="0" indent="0">
              <a:buNone/>
            </a:pPr>
            <a:r>
              <a:rPr lang="en-IN" b="1" dirty="0"/>
              <a:t>resource "</a:t>
            </a:r>
            <a:r>
              <a:rPr lang="en-IN" b="1" dirty="0" err="1"/>
              <a:t>aws_security_group</a:t>
            </a:r>
            <a:r>
              <a:rPr lang="en-IN" b="1" dirty="0"/>
              <a:t>" "</a:t>
            </a:r>
            <a:r>
              <a:rPr lang="en-IN" b="1" dirty="0" err="1"/>
              <a:t>jenkins_sg</a:t>
            </a:r>
            <a:r>
              <a:rPr lang="en-IN" b="1" dirty="0"/>
              <a:t>" {</a:t>
            </a:r>
            <a:endParaRPr lang="en-IN" b="1" dirty="0"/>
          </a:p>
          <a:p>
            <a:pPr marL="0" indent="0">
              <a:buNone/>
            </a:pPr>
            <a:r>
              <a:rPr lang="en-IN" b="1" dirty="0"/>
              <a:t>  name        = "</a:t>
            </a:r>
            <a:r>
              <a:rPr lang="en-IN" b="1" dirty="0" err="1"/>
              <a:t>jenkins</a:t>
            </a:r>
            <a:r>
              <a:rPr lang="en-IN" b="1" dirty="0"/>
              <a:t>-sg"</a:t>
            </a:r>
            <a:endParaRPr lang="en-IN" b="1" dirty="0"/>
          </a:p>
          <a:p>
            <a:pPr marL="0" indent="0">
              <a:buNone/>
            </a:pPr>
            <a:r>
              <a:rPr lang="en-IN" b="1" dirty="0"/>
              <a:t>  description = "Allow access to Jenkins"</a:t>
            </a:r>
            <a:endParaRPr lang="en-IN" b="1" dirty="0"/>
          </a:p>
          <a:p>
            <a:pPr marL="0" indent="0">
              <a:buNone/>
            </a:pPr>
            <a:r>
              <a:rPr lang="en-IN" b="1" dirty="0"/>
              <a:t> </a:t>
            </a:r>
            <a:endParaRPr lang="en-IN" b="1" dirty="0"/>
          </a:p>
          <a:p>
            <a:pPr marL="0" indent="0">
              <a:buNone/>
            </a:pPr>
            <a:r>
              <a:rPr lang="en-IN" b="1" dirty="0"/>
              <a:t>  ingress {</a:t>
            </a:r>
            <a:endParaRPr lang="en-IN" b="1" dirty="0"/>
          </a:p>
          <a:p>
            <a:pPr marL="0" indent="0">
              <a:buNone/>
            </a:pPr>
            <a:r>
              <a:rPr lang="en-IN" b="1" dirty="0"/>
              <a:t>    description = "SSH"</a:t>
            </a:r>
            <a:endParaRPr lang="en-IN" b="1" dirty="0"/>
          </a:p>
          <a:p>
            <a:pPr marL="0" indent="0">
              <a:buNone/>
            </a:pPr>
            <a:r>
              <a:rPr lang="en-IN" b="1" dirty="0"/>
              <a:t>    </a:t>
            </a:r>
            <a:r>
              <a:rPr lang="en-IN" b="1" dirty="0" err="1"/>
              <a:t>from_port</a:t>
            </a:r>
            <a:r>
              <a:rPr lang="en-IN" b="1" dirty="0"/>
              <a:t>   = 22</a:t>
            </a:r>
            <a:endParaRPr lang="en-IN" b="1" dirty="0"/>
          </a:p>
          <a:p>
            <a:pPr marL="0" indent="0">
              <a:buNone/>
            </a:pPr>
            <a:r>
              <a:rPr lang="en-IN" b="1" dirty="0"/>
              <a:t>    </a:t>
            </a:r>
            <a:r>
              <a:rPr lang="en-IN" b="1" dirty="0" err="1"/>
              <a:t>to_port</a:t>
            </a:r>
            <a:r>
              <a:rPr lang="en-IN" b="1" dirty="0"/>
              <a:t>     = 22</a:t>
            </a:r>
            <a:endParaRPr lang="en-IN" b="1" dirty="0"/>
          </a:p>
          <a:p>
            <a:pPr marL="0" indent="0">
              <a:buNone/>
            </a:pPr>
            <a:r>
              <a:rPr lang="en-IN" b="1" dirty="0"/>
              <a:t>    protocol    = "</a:t>
            </a:r>
            <a:r>
              <a:rPr lang="en-IN" b="1" dirty="0" err="1"/>
              <a:t>tcp</a:t>
            </a:r>
            <a:r>
              <a:rPr lang="en-IN" b="1" dirty="0"/>
              <a:t>"</a:t>
            </a:r>
            <a:endParaRPr lang="en-IN" b="1" dirty="0"/>
          </a:p>
          <a:p>
            <a:pPr marL="0" indent="0">
              <a:buNone/>
            </a:pPr>
            <a:r>
              <a:rPr lang="en-IN" b="1" dirty="0"/>
              <a:t>    </a:t>
            </a:r>
            <a:r>
              <a:rPr lang="en-IN" b="1" dirty="0" err="1"/>
              <a:t>cidr_blocks</a:t>
            </a:r>
            <a:r>
              <a:rPr lang="en-IN" b="1" dirty="0"/>
              <a:t> = ["0.0.0.0/0"]</a:t>
            </a:r>
            <a:endParaRPr lang="en-IN" b="1" dirty="0"/>
          </a:p>
          <a:p>
            <a:pPr marL="0" indent="0">
              <a:buNone/>
            </a:pPr>
            <a:r>
              <a:rPr lang="en-IN" b="1" dirty="0"/>
              <a:t>  }</a:t>
            </a:r>
            <a:endParaRPr lang="en-IN" b="1" dirty="0"/>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44558"/>
            <a:ext cx="8596668" cy="768626"/>
          </a:xfrm>
        </p:spPr>
        <p:txBody>
          <a:bodyPr>
            <a:normAutofit/>
          </a:bodyPr>
          <a:lstStyle/>
          <a:p>
            <a:r>
              <a:rPr lang="en-US" dirty="0"/>
              <a:t>SECURITY GROUP TERRAFORM CODE:</a:t>
            </a:r>
            <a:endParaRPr lang="en-IN" dirty="0"/>
          </a:p>
        </p:txBody>
      </p:sp>
      <p:sp>
        <p:nvSpPr>
          <p:cNvPr id="3" name="Content Placeholder 2"/>
          <p:cNvSpPr>
            <a:spLocks noGrp="1"/>
          </p:cNvSpPr>
          <p:nvPr>
            <p:ph idx="1"/>
          </p:nvPr>
        </p:nvSpPr>
        <p:spPr>
          <a:xfrm>
            <a:off x="677334" y="1219200"/>
            <a:ext cx="8596668" cy="5168347"/>
          </a:xfrm>
        </p:spPr>
        <p:txBody>
          <a:bodyPr>
            <a:normAutofit fontScale="92500" lnSpcReduction="20000"/>
          </a:bodyPr>
          <a:lstStyle/>
          <a:p>
            <a:pPr marL="0" indent="0">
              <a:buNone/>
            </a:pPr>
            <a:r>
              <a:rPr lang="en-IN" dirty="0"/>
              <a:t> </a:t>
            </a:r>
            <a:r>
              <a:rPr lang="en-IN" sz="1900" b="1" dirty="0"/>
              <a:t>ingress {</a:t>
            </a:r>
            <a:endParaRPr lang="en-IN" sz="1900" b="1" dirty="0"/>
          </a:p>
          <a:p>
            <a:pPr marL="0" indent="0">
              <a:buNone/>
            </a:pPr>
            <a:r>
              <a:rPr lang="en-IN" sz="1900" b="1" dirty="0"/>
              <a:t>    </a:t>
            </a:r>
            <a:r>
              <a:rPr lang="en-IN" sz="1900" b="1" dirty="0" err="1"/>
              <a:t>from_port</a:t>
            </a:r>
            <a:r>
              <a:rPr lang="en-IN" sz="1900" b="1" dirty="0"/>
              <a:t>   = 8080</a:t>
            </a:r>
            <a:endParaRPr lang="en-IN" sz="1900" b="1" dirty="0"/>
          </a:p>
          <a:p>
            <a:pPr marL="0" indent="0">
              <a:buNone/>
            </a:pPr>
            <a:r>
              <a:rPr lang="en-IN" sz="1900" b="1" dirty="0"/>
              <a:t>    </a:t>
            </a:r>
            <a:r>
              <a:rPr lang="en-IN" sz="1900" b="1" dirty="0" err="1"/>
              <a:t>to_port</a:t>
            </a:r>
            <a:r>
              <a:rPr lang="en-IN" sz="1900" b="1" dirty="0"/>
              <a:t>     = 8080</a:t>
            </a:r>
            <a:endParaRPr lang="en-IN" sz="1900" b="1" dirty="0"/>
          </a:p>
          <a:p>
            <a:pPr marL="0" indent="0">
              <a:buNone/>
            </a:pPr>
            <a:r>
              <a:rPr lang="en-IN" sz="1900" b="1" dirty="0"/>
              <a:t>    protocol    = "</a:t>
            </a:r>
            <a:r>
              <a:rPr lang="en-IN" sz="1900" b="1" dirty="0" err="1"/>
              <a:t>tcp</a:t>
            </a:r>
            <a:r>
              <a:rPr lang="en-IN" sz="1900" b="1" dirty="0"/>
              <a:t>"</a:t>
            </a:r>
            <a:endParaRPr lang="en-IN" sz="1900" b="1" dirty="0"/>
          </a:p>
          <a:p>
            <a:pPr marL="0" indent="0">
              <a:buNone/>
            </a:pPr>
            <a:r>
              <a:rPr lang="en-IN" sz="1900" b="1" dirty="0"/>
              <a:t>    </a:t>
            </a:r>
            <a:r>
              <a:rPr lang="en-IN" sz="1900" b="1" dirty="0" err="1"/>
              <a:t>cidr_blocks</a:t>
            </a:r>
            <a:r>
              <a:rPr lang="en-IN" sz="1900" b="1" dirty="0"/>
              <a:t> = ["0.0.0.0/0"]</a:t>
            </a:r>
            <a:endParaRPr lang="en-IN" sz="1900" b="1" dirty="0"/>
          </a:p>
          <a:p>
            <a:pPr marL="0" indent="0">
              <a:buNone/>
            </a:pPr>
            <a:r>
              <a:rPr lang="en-IN" sz="1900" b="1" dirty="0"/>
              <a:t>  }</a:t>
            </a:r>
            <a:endParaRPr lang="en-IN" sz="1900" b="1" dirty="0"/>
          </a:p>
          <a:p>
            <a:pPr marL="0" indent="0">
              <a:buNone/>
            </a:pPr>
            <a:r>
              <a:rPr lang="en-IN" sz="1900" b="1" dirty="0"/>
              <a:t> </a:t>
            </a:r>
            <a:endParaRPr lang="en-IN" sz="1900" b="1" dirty="0"/>
          </a:p>
          <a:p>
            <a:pPr marL="0" indent="0">
              <a:buNone/>
            </a:pPr>
            <a:r>
              <a:rPr lang="en-IN" sz="1900" b="1" dirty="0"/>
              <a:t>  ingress {</a:t>
            </a:r>
            <a:endParaRPr lang="en-IN" sz="1900" b="1" dirty="0"/>
          </a:p>
          <a:p>
            <a:pPr marL="0" indent="0">
              <a:buNone/>
            </a:pPr>
            <a:r>
              <a:rPr lang="en-IN" sz="1900" b="1" dirty="0"/>
              <a:t>    description = "MySQL (RDS) access"</a:t>
            </a:r>
            <a:endParaRPr lang="en-IN" sz="1900" b="1" dirty="0"/>
          </a:p>
          <a:p>
            <a:pPr marL="0" indent="0">
              <a:buNone/>
            </a:pPr>
            <a:r>
              <a:rPr lang="en-IN" sz="1900" b="1" dirty="0"/>
              <a:t>    </a:t>
            </a:r>
            <a:r>
              <a:rPr lang="en-IN" sz="1900" b="1" dirty="0" err="1"/>
              <a:t>from_port</a:t>
            </a:r>
            <a:r>
              <a:rPr lang="en-IN" sz="1900" b="1" dirty="0"/>
              <a:t>   = 3306</a:t>
            </a:r>
            <a:endParaRPr lang="en-IN" sz="1900" b="1" dirty="0"/>
          </a:p>
          <a:p>
            <a:pPr marL="0" indent="0">
              <a:buNone/>
            </a:pPr>
            <a:r>
              <a:rPr lang="en-IN" sz="1900" b="1" dirty="0"/>
              <a:t>    </a:t>
            </a:r>
            <a:r>
              <a:rPr lang="en-IN" sz="1900" b="1" dirty="0" err="1"/>
              <a:t>to_port</a:t>
            </a:r>
            <a:r>
              <a:rPr lang="en-IN" sz="1900" b="1" dirty="0"/>
              <a:t>     = 3306</a:t>
            </a:r>
            <a:endParaRPr lang="en-IN" sz="1900" b="1" dirty="0"/>
          </a:p>
          <a:p>
            <a:pPr marL="0" indent="0">
              <a:buNone/>
            </a:pPr>
            <a:r>
              <a:rPr lang="en-IN" sz="1900" b="1" dirty="0"/>
              <a:t>    protocol    = "</a:t>
            </a:r>
            <a:r>
              <a:rPr lang="en-IN" sz="1900" b="1" dirty="0" err="1"/>
              <a:t>tcp</a:t>
            </a:r>
            <a:r>
              <a:rPr lang="en-IN" sz="1900" b="1" dirty="0"/>
              <a:t>"</a:t>
            </a:r>
            <a:endParaRPr lang="en-IN" sz="1900" b="1" dirty="0"/>
          </a:p>
          <a:p>
            <a:pPr marL="0" indent="0">
              <a:buNone/>
            </a:pPr>
            <a:r>
              <a:rPr lang="en-IN" sz="1900" b="1" dirty="0"/>
              <a:t>    </a:t>
            </a:r>
            <a:r>
              <a:rPr lang="en-IN" sz="1900" b="1" dirty="0" err="1"/>
              <a:t>cidr_blocks</a:t>
            </a:r>
            <a:r>
              <a:rPr lang="en-IN" sz="1900" b="1" dirty="0"/>
              <a:t> = ["0.0.0.0/0"]  # Consider restricting this to trusted IPs for security</a:t>
            </a:r>
            <a:endParaRPr lang="en-IN" sz="1900" b="1" dirty="0"/>
          </a:p>
          <a:p>
            <a:pPr marL="0" indent="0">
              <a:buNone/>
            </a:pPr>
            <a:r>
              <a:rPr lang="en-IN" sz="1900" b="1" dirty="0"/>
              <a:t>  }</a:t>
            </a:r>
            <a:endParaRPr lang="en-IN" sz="1900" b="1" dirty="0"/>
          </a:p>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122"/>
          </a:xfrm>
        </p:spPr>
        <p:txBody>
          <a:bodyPr/>
          <a:lstStyle/>
          <a:p>
            <a:r>
              <a:rPr lang="en-IN" dirty="0"/>
              <a:t>SECURITY GROUP TERRAFORM CODE:</a:t>
            </a:r>
            <a:endParaRPr lang="en-IN" dirty="0"/>
          </a:p>
        </p:txBody>
      </p:sp>
      <p:sp>
        <p:nvSpPr>
          <p:cNvPr id="3" name="Content Placeholder 2"/>
          <p:cNvSpPr>
            <a:spLocks noGrp="1"/>
          </p:cNvSpPr>
          <p:nvPr>
            <p:ph idx="1"/>
          </p:nvPr>
        </p:nvSpPr>
        <p:spPr>
          <a:xfrm>
            <a:off x="781878" y="1921565"/>
            <a:ext cx="8492124" cy="4119798"/>
          </a:xfrm>
        </p:spPr>
        <p:txBody>
          <a:bodyPr/>
          <a:lstStyle/>
          <a:p>
            <a:pPr marL="0" indent="0">
              <a:buNone/>
            </a:pPr>
            <a:r>
              <a:rPr lang="en-IN" dirty="0"/>
              <a:t>egress {</a:t>
            </a:r>
            <a:endParaRPr lang="en-IN" dirty="0"/>
          </a:p>
          <a:p>
            <a:pPr marL="0" indent="0">
              <a:buNone/>
            </a:pPr>
            <a:r>
              <a:rPr lang="en-IN" dirty="0"/>
              <a:t>    </a:t>
            </a:r>
            <a:r>
              <a:rPr lang="en-IN" dirty="0" err="1"/>
              <a:t>from_port</a:t>
            </a:r>
            <a:r>
              <a:rPr lang="en-IN" dirty="0"/>
              <a:t>   = 0</a:t>
            </a:r>
            <a:endParaRPr lang="en-IN" dirty="0"/>
          </a:p>
          <a:p>
            <a:pPr marL="0" indent="0">
              <a:buNone/>
            </a:pPr>
            <a:r>
              <a:rPr lang="en-IN" dirty="0"/>
              <a:t>    </a:t>
            </a:r>
            <a:r>
              <a:rPr lang="en-IN" dirty="0" err="1"/>
              <a:t>to_port</a:t>
            </a:r>
            <a:r>
              <a:rPr lang="en-IN" dirty="0"/>
              <a:t>     = 0</a:t>
            </a:r>
            <a:endParaRPr lang="en-IN" dirty="0"/>
          </a:p>
          <a:p>
            <a:pPr marL="0" indent="0">
              <a:buNone/>
            </a:pPr>
            <a:r>
              <a:rPr lang="en-IN" dirty="0"/>
              <a:t>    protocol    = "-1"</a:t>
            </a:r>
            <a:endParaRPr lang="en-IN" dirty="0"/>
          </a:p>
          <a:p>
            <a:pPr marL="0" indent="0">
              <a:buNone/>
            </a:pPr>
            <a:r>
              <a:rPr lang="en-IN" dirty="0"/>
              <a:t>    </a:t>
            </a:r>
            <a:r>
              <a:rPr lang="en-IN" dirty="0" err="1"/>
              <a:t>cidr_blocks</a:t>
            </a:r>
            <a:r>
              <a:rPr lang="en-IN" dirty="0"/>
              <a:t> = ["0.0.0.0/0"]</a:t>
            </a:r>
            <a:endParaRPr lang="en-IN" dirty="0"/>
          </a:p>
          <a:p>
            <a:pPr marL="0" indent="0">
              <a:buNone/>
            </a:pPr>
            <a:r>
              <a:rPr lang="en-IN" dirty="0"/>
              <a:t>  }</a:t>
            </a:r>
            <a:endParaRPr lang="en-IN" dirty="0"/>
          </a:p>
          <a:p>
            <a:pPr marL="0" indent="0">
              <a:buNone/>
            </a:pPr>
            <a:r>
              <a:rPr lang="en-IN" dirty="0"/>
              <a:t>}</a:t>
            </a:r>
            <a:endParaRPr lang="en-IN" dirty="0"/>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90331"/>
            <a:ext cx="8596668" cy="6162260"/>
          </a:xfrm>
        </p:spPr>
        <p:txBody>
          <a:bodyPr/>
          <a:lstStyle/>
          <a:p>
            <a:r>
              <a:rPr lang="en-US" dirty="0"/>
              <a:t>In visual studio code app how the security groups can be created by using terraform code and give the terraform plan and apply commands the  images are shown below.</a:t>
            </a:r>
            <a:endParaRPr lang="en-US" dirty="0"/>
          </a:p>
          <a:p>
            <a:endParaRPr lang="en-US" dirty="0"/>
          </a:p>
          <a:p>
            <a:endParaRPr lang="en-IN" dirty="0"/>
          </a:p>
        </p:txBody>
      </p:sp>
      <p:pic>
        <p:nvPicPr>
          <p:cNvPr id="4" name="Picture 3"/>
          <p:cNvPicPr>
            <a:picLocks noChangeAspect="1"/>
          </p:cNvPicPr>
          <p:nvPr/>
        </p:nvPicPr>
        <p:blipFill>
          <a:blip r:embed="rId1"/>
          <a:stretch>
            <a:fillRect/>
          </a:stretch>
        </p:blipFill>
        <p:spPr>
          <a:xfrm>
            <a:off x="924919" y="1353966"/>
            <a:ext cx="3594648" cy="1821468"/>
          </a:xfrm>
          <a:prstGeom prst="rect">
            <a:avLst/>
          </a:prstGeom>
        </p:spPr>
      </p:pic>
      <p:pic>
        <p:nvPicPr>
          <p:cNvPr id="5" name="Picture 4"/>
          <p:cNvPicPr>
            <a:picLocks noChangeAspect="1"/>
          </p:cNvPicPr>
          <p:nvPr/>
        </p:nvPicPr>
        <p:blipFill>
          <a:blip r:embed="rId2"/>
          <a:stretch>
            <a:fillRect/>
          </a:stretch>
        </p:blipFill>
        <p:spPr>
          <a:xfrm>
            <a:off x="4519568" y="1353964"/>
            <a:ext cx="4057650" cy="1821467"/>
          </a:xfrm>
          <a:prstGeom prst="rect">
            <a:avLst/>
          </a:prstGeom>
        </p:spPr>
      </p:pic>
      <p:pic>
        <p:nvPicPr>
          <p:cNvPr id="6" name="Picture 5"/>
          <p:cNvPicPr>
            <a:picLocks noChangeAspect="1"/>
          </p:cNvPicPr>
          <p:nvPr/>
        </p:nvPicPr>
        <p:blipFill>
          <a:blip r:embed="rId3"/>
          <a:stretch>
            <a:fillRect/>
          </a:stretch>
        </p:blipFill>
        <p:spPr>
          <a:xfrm>
            <a:off x="924919" y="3175431"/>
            <a:ext cx="3594648" cy="2191700"/>
          </a:xfrm>
          <a:prstGeom prst="rect">
            <a:avLst/>
          </a:prstGeom>
        </p:spPr>
      </p:pic>
      <p:pic>
        <p:nvPicPr>
          <p:cNvPr id="7" name="Picture 6"/>
          <p:cNvPicPr>
            <a:picLocks noChangeAspect="1"/>
          </p:cNvPicPr>
          <p:nvPr/>
        </p:nvPicPr>
        <p:blipFill>
          <a:blip r:embed="rId4"/>
          <a:stretch>
            <a:fillRect/>
          </a:stretch>
        </p:blipFill>
        <p:spPr>
          <a:xfrm>
            <a:off x="924919" y="5400260"/>
            <a:ext cx="7652299" cy="834888"/>
          </a:xfrm>
          <a:prstGeom prst="rect">
            <a:avLst/>
          </a:prstGeom>
        </p:spPr>
      </p:pic>
      <p:pic>
        <p:nvPicPr>
          <p:cNvPr id="8" name="Picture 7"/>
          <p:cNvPicPr>
            <a:picLocks noChangeAspect="1"/>
          </p:cNvPicPr>
          <p:nvPr/>
        </p:nvPicPr>
        <p:blipFill>
          <a:blip r:embed="rId5"/>
          <a:stretch>
            <a:fillRect/>
          </a:stretch>
        </p:blipFill>
        <p:spPr>
          <a:xfrm>
            <a:off x="4519568" y="3175430"/>
            <a:ext cx="4057650" cy="21917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EC2 INSTANCE?</a:t>
            </a:r>
            <a:endParaRPr lang="en-IN" dirty="0"/>
          </a:p>
        </p:txBody>
      </p:sp>
      <p:sp>
        <p:nvSpPr>
          <p:cNvPr id="3" name="Content Placeholder 2"/>
          <p:cNvSpPr>
            <a:spLocks noGrp="1"/>
          </p:cNvSpPr>
          <p:nvPr>
            <p:ph idx="1"/>
          </p:nvPr>
        </p:nvSpPr>
        <p:spPr/>
        <p:txBody>
          <a:bodyPr/>
          <a:lstStyle/>
          <a:p>
            <a:r>
              <a:rPr lang="en-US" dirty="0"/>
              <a:t>An EC2 instance (Elastic Compute Cloud instance) is a virtual server in Amazon Web Services (AWS) that you can use to run applications, host websites, or perform other computing tasks. </a:t>
            </a:r>
            <a:endParaRPr lang="en-US" dirty="0"/>
          </a:p>
          <a:p>
            <a:pPr marL="0" indent="0">
              <a:buNone/>
            </a:pPr>
            <a:endParaRPr lang="en-US" dirty="0"/>
          </a:p>
          <a:p>
            <a:endParaRPr lang="en-US" dirty="0"/>
          </a:p>
          <a:p>
            <a:r>
              <a:rPr lang="en-US" dirty="0"/>
              <a:t>EC2 instances provide scalable computing capacity in the cloud and are one of the core services in AWS.</a:t>
            </a: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JENKINS?</a:t>
            </a:r>
            <a:endParaRPr lang="en-IN" dirty="0"/>
          </a:p>
        </p:txBody>
      </p:sp>
      <p:sp>
        <p:nvSpPr>
          <p:cNvPr id="3" name="Content Placeholder 2"/>
          <p:cNvSpPr>
            <a:spLocks noGrp="1"/>
          </p:cNvSpPr>
          <p:nvPr>
            <p:ph idx="1"/>
          </p:nvPr>
        </p:nvSpPr>
        <p:spPr/>
        <p:txBody>
          <a:bodyPr/>
          <a:lstStyle/>
          <a:p>
            <a:r>
              <a:rPr lang="en-US" dirty="0"/>
              <a:t>Jenkins is an open-source automation server widely used for continuous integration (CI) and continuous delivery (CD) in software development. </a:t>
            </a:r>
            <a:endParaRPr lang="en-US" dirty="0"/>
          </a:p>
          <a:p>
            <a:endParaRPr lang="en-US" dirty="0"/>
          </a:p>
          <a:p>
            <a:r>
              <a:rPr lang="en-US" dirty="0"/>
              <a:t>It enables developers to automate various tasks involved in software development, from code building to testing, deployment, and beyond. </a:t>
            </a:r>
            <a:endParaRPr lang="en-US" dirty="0"/>
          </a:p>
          <a:p>
            <a:endParaRPr lang="en-US" dirty="0"/>
          </a:p>
          <a:p>
            <a:r>
              <a:rPr lang="en-US" dirty="0"/>
              <a:t>Jenkins is often used in DevOps pipelines to speed up and streamline the development cycle.</a:t>
            </a:r>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JENKINS INSTALL IN AN EC2 INSTANCE:</a:t>
            </a:r>
            <a:endParaRPr lang="en-IN" dirty="0"/>
          </a:p>
        </p:txBody>
      </p:sp>
      <p:sp>
        <p:nvSpPr>
          <p:cNvPr id="3" name="Content Placeholder 2"/>
          <p:cNvSpPr>
            <a:spLocks noGrp="1"/>
          </p:cNvSpPr>
          <p:nvPr>
            <p:ph idx="1"/>
          </p:nvPr>
        </p:nvSpPr>
        <p:spPr>
          <a:xfrm>
            <a:off x="677334" y="1364975"/>
            <a:ext cx="8596668" cy="4676388"/>
          </a:xfrm>
        </p:spPr>
        <p:txBody>
          <a:bodyPr/>
          <a:lstStyle/>
          <a:p>
            <a:r>
              <a:rPr lang="en-IN" dirty="0"/>
              <a:t>AMI (</a:t>
            </a:r>
            <a:r>
              <a:rPr lang="en-IN" dirty="0" err="1"/>
              <a:t>ami</a:t>
            </a:r>
            <a:r>
              <a:rPr lang="en-IN" dirty="0"/>
              <a:t>):</a:t>
            </a:r>
            <a:r>
              <a:rPr lang="en-US" dirty="0"/>
              <a:t>This defines the Amazon Machine Image (AMI) used for the EC2 instance. The AMI ID you provided, "ami-0ca9fb66e076a6e32", is for a specific instance in the us-east-1 region. Make sure this AMI is available in the region you're provisioning the EC2 instance.</a:t>
            </a:r>
            <a:endParaRPr lang="en-US" dirty="0"/>
          </a:p>
          <a:p>
            <a:endParaRPr lang="en-US" dirty="0"/>
          </a:p>
          <a:p>
            <a:r>
              <a:rPr lang="en-IN" dirty="0"/>
              <a:t>Instance Type (</a:t>
            </a:r>
            <a:r>
              <a:rPr lang="en-IN" dirty="0" err="1"/>
              <a:t>instance_type</a:t>
            </a:r>
            <a:r>
              <a:rPr lang="en-IN" dirty="0"/>
              <a:t>):</a:t>
            </a:r>
            <a:r>
              <a:rPr lang="en-US" dirty="0"/>
              <a:t>You have selected a t2.micro instance, which is part of the free tier for AWS but may have limitations for production workloads. This is generally suitable for small, development, or test environments.</a:t>
            </a:r>
            <a:endParaRPr lang="en-US" dirty="0"/>
          </a:p>
          <a:p>
            <a:endParaRPr lang="en-US" dirty="0"/>
          </a:p>
          <a:p>
            <a:r>
              <a:rPr lang="en-IN" dirty="0"/>
              <a:t>Key Pair (</a:t>
            </a:r>
            <a:r>
              <a:rPr lang="en-IN" dirty="0" err="1"/>
              <a:t>key_name</a:t>
            </a:r>
            <a:r>
              <a:rPr lang="en-IN" dirty="0"/>
              <a:t>):</a:t>
            </a:r>
            <a:r>
              <a:rPr lang="en-US" dirty="0"/>
              <a:t>The </a:t>
            </a:r>
            <a:r>
              <a:rPr lang="en-US" dirty="0" err="1"/>
              <a:t>key_name</a:t>
            </a:r>
            <a:r>
              <a:rPr lang="en-US" dirty="0"/>
              <a:t> "</a:t>
            </a:r>
            <a:r>
              <a:rPr lang="en-US" dirty="0" err="1"/>
              <a:t>raghu</a:t>
            </a:r>
            <a:r>
              <a:rPr lang="en-US" dirty="0"/>
              <a:t>" refers to the SSH key pair used to access the EC2 instance. Make sure this key pair exists in AWS before provisioning the instance. You can either create a new key pair in the AWS Console or import an existing one.</a:t>
            </a:r>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77079"/>
            <a:ext cx="8596668" cy="5564284"/>
          </a:xfrm>
        </p:spPr>
        <p:txBody>
          <a:bodyPr/>
          <a:lstStyle/>
          <a:p>
            <a:r>
              <a:rPr lang="en-IN" dirty="0"/>
              <a:t>Security Group (</a:t>
            </a:r>
            <a:r>
              <a:rPr lang="en-IN" dirty="0" err="1"/>
              <a:t>security_groups</a:t>
            </a:r>
            <a:r>
              <a:rPr lang="en-IN" dirty="0"/>
              <a:t>):</a:t>
            </a:r>
            <a:r>
              <a:rPr lang="en-US" dirty="0"/>
              <a:t>The </a:t>
            </a:r>
            <a:r>
              <a:rPr lang="en-US" dirty="0" err="1"/>
              <a:t>security_groups</a:t>
            </a:r>
            <a:r>
              <a:rPr lang="en-US" dirty="0"/>
              <a:t> line refers to a security group named jenkins_sg (presumably defined elsewhere in your Terraform configuration). This security group should allow access to relevant ports such as SSH (port 22) and HTTP/HTTPS (ports 8080/443 for Jenkins).</a:t>
            </a:r>
            <a:endParaRPr lang="en-US" dirty="0"/>
          </a:p>
          <a:p>
            <a:endParaRPr lang="en-US" dirty="0"/>
          </a:p>
          <a:p>
            <a:r>
              <a:rPr lang="en-IN" dirty="0"/>
              <a:t>Tags (tags):</a:t>
            </a:r>
            <a:r>
              <a:rPr lang="en-US" dirty="0"/>
              <a:t>The EC2 instance is tagged with Name = "Jenkins-Server1", which is useful for identifying and managing resources in AWS.</a:t>
            </a:r>
            <a:endParaRPr lang="en-US" dirty="0"/>
          </a:p>
          <a:p>
            <a:endParaRPr lang="en-US" dirty="0"/>
          </a:p>
          <a:p>
            <a:r>
              <a:rPr lang="en-IN" dirty="0"/>
              <a:t>User Data (</a:t>
            </a:r>
            <a:r>
              <a:rPr lang="en-IN" dirty="0" err="1"/>
              <a:t>user_data</a:t>
            </a:r>
            <a:r>
              <a:rPr lang="en-IN" dirty="0"/>
              <a:t>):</a:t>
            </a:r>
            <a:r>
              <a:rPr lang="en-US" dirty="0"/>
              <a:t>The </a:t>
            </a:r>
            <a:r>
              <a:rPr lang="en-US" dirty="0" err="1"/>
              <a:t>user_data</a:t>
            </a:r>
            <a:r>
              <a:rPr lang="en-US" dirty="0"/>
              <a:t> block is a shell script that will run automatically when the EC2 instance is launched. This script installs Java 17, Maven, and Jenkins, then starts the Jenkins service. This is helpful for automating the setup of the Jenkins server.</a:t>
            </a:r>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JENKINS INSTALL IN AN EC2 INSTANCE TERRAFORM CODE:</a:t>
            </a:r>
            <a:endParaRPr lang="en-IN" dirty="0"/>
          </a:p>
        </p:txBody>
      </p:sp>
      <p:sp>
        <p:nvSpPr>
          <p:cNvPr id="3" name="Content Placeholder 2"/>
          <p:cNvSpPr>
            <a:spLocks noGrp="1"/>
          </p:cNvSpPr>
          <p:nvPr>
            <p:ph idx="1"/>
          </p:nvPr>
        </p:nvSpPr>
        <p:spPr>
          <a:xfrm>
            <a:off x="927652" y="2107095"/>
            <a:ext cx="8346350" cy="3934267"/>
          </a:xfrm>
        </p:spPr>
        <p:txBody>
          <a:bodyPr/>
          <a:lstStyle/>
          <a:p>
            <a:pPr marL="0" indent="0">
              <a:buNone/>
            </a:pPr>
            <a:r>
              <a:rPr lang="en-IN" dirty="0"/>
              <a:t>resource "</a:t>
            </a:r>
            <a:r>
              <a:rPr lang="en-IN" dirty="0" err="1"/>
              <a:t>aws_instance</a:t>
            </a:r>
            <a:r>
              <a:rPr lang="en-IN" dirty="0"/>
              <a:t>" "</a:t>
            </a:r>
            <a:r>
              <a:rPr lang="en-IN" dirty="0" err="1"/>
              <a:t>jenkins</a:t>
            </a:r>
            <a:r>
              <a:rPr lang="en-IN" dirty="0"/>
              <a:t>" {</a:t>
            </a:r>
            <a:endParaRPr lang="en-IN" dirty="0"/>
          </a:p>
          <a:p>
            <a:pPr marL="0" indent="0">
              <a:buNone/>
            </a:pPr>
            <a:r>
              <a:rPr lang="en-IN" dirty="0"/>
              <a:t>  </a:t>
            </a:r>
            <a:r>
              <a:rPr lang="en-IN" dirty="0" err="1"/>
              <a:t>ami</a:t>
            </a:r>
            <a:r>
              <a:rPr lang="en-IN" dirty="0"/>
              <a:t>             = "ami-0ca9fb66e076a6e32"</a:t>
            </a:r>
            <a:endParaRPr lang="en-IN" dirty="0"/>
          </a:p>
          <a:p>
            <a:pPr marL="0" indent="0">
              <a:buNone/>
            </a:pPr>
            <a:r>
              <a:rPr lang="en-IN" dirty="0"/>
              <a:t>  </a:t>
            </a:r>
            <a:r>
              <a:rPr lang="en-IN" dirty="0" err="1"/>
              <a:t>instance_type</a:t>
            </a:r>
            <a:r>
              <a:rPr lang="en-IN" dirty="0"/>
              <a:t>   = "t2.micro"</a:t>
            </a:r>
            <a:endParaRPr lang="en-IN" dirty="0"/>
          </a:p>
          <a:p>
            <a:pPr marL="0" indent="0">
              <a:buNone/>
            </a:pPr>
            <a:r>
              <a:rPr lang="en-IN" dirty="0"/>
              <a:t>  </a:t>
            </a:r>
            <a:r>
              <a:rPr lang="en-IN" dirty="0" err="1"/>
              <a:t>key_name</a:t>
            </a:r>
            <a:r>
              <a:rPr lang="en-IN" dirty="0"/>
              <a:t>        = "</a:t>
            </a:r>
            <a:r>
              <a:rPr lang="en-IN" dirty="0" err="1"/>
              <a:t>raghu</a:t>
            </a:r>
            <a:r>
              <a:rPr lang="en-IN" dirty="0"/>
              <a:t>"</a:t>
            </a:r>
            <a:endParaRPr lang="en-IN" dirty="0"/>
          </a:p>
          <a:p>
            <a:pPr marL="0" indent="0">
              <a:buNone/>
            </a:pPr>
            <a:r>
              <a:rPr lang="en-IN" dirty="0"/>
              <a:t>  </a:t>
            </a:r>
            <a:r>
              <a:rPr lang="en-IN" dirty="0" err="1"/>
              <a:t>security_groups</a:t>
            </a:r>
            <a:r>
              <a:rPr lang="en-IN" dirty="0"/>
              <a:t> = [aws_security_group.jenkins_sg.name]</a:t>
            </a:r>
            <a:endParaRPr lang="en-IN" dirty="0"/>
          </a:p>
          <a:p>
            <a:pPr marL="0" indent="0">
              <a:buNone/>
            </a:pPr>
            <a:r>
              <a:rPr lang="en-IN" dirty="0"/>
              <a:t>  tags = {</a:t>
            </a:r>
            <a:endParaRPr lang="en-IN" dirty="0"/>
          </a:p>
          <a:p>
            <a:pPr marL="0" indent="0">
              <a:buNone/>
            </a:pPr>
            <a:r>
              <a:rPr lang="en-IN" dirty="0"/>
              <a:t>    Name = "Jenkins-Server1"</a:t>
            </a:r>
            <a:endParaRPr lang="en-IN" dirty="0"/>
          </a:p>
          <a:p>
            <a:pPr marL="0" indent="0">
              <a:buNone/>
            </a:pPr>
            <a:r>
              <a:rPr lang="en-IN" dirty="0"/>
              <a:t>  }</a:t>
            </a:r>
            <a:endParaRPr lang="en-IN" dirty="0"/>
          </a:p>
          <a:p>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59026"/>
            <a:ext cx="8596668" cy="6255025"/>
          </a:xfrm>
        </p:spPr>
        <p:txBody>
          <a:bodyPr>
            <a:normAutofit fontScale="92500" lnSpcReduction="10000"/>
          </a:bodyPr>
          <a:lstStyle/>
          <a:p>
            <a:pPr marL="0" indent="0">
              <a:buNone/>
            </a:pPr>
            <a:r>
              <a:rPr lang="en-IN" sz="1900" b="1" dirty="0" err="1"/>
              <a:t>user_data</a:t>
            </a:r>
            <a:r>
              <a:rPr lang="en-IN" sz="1900" b="1" dirty="0"/>
              <a:t> = &lt;&lt;-EOF</a:t>
            </a:r>
            <a:endParaRPr lang="en-IN" sz="1900" b="1" dirty="0"/>
          </a:p>
          <a:p>
            <a:pPr marL="0" indent="0">
              <a:buNone/>
            </a:pPr>
            <a:r>
              <a:rPr lang="en-IN" sz="1900" b="1" dirty="0"/>
              <a:t>              #!/bin/bash</a:t>
            </a:r>
            <a:endParaRPr lang="en-IN" sz="1900" b="1" dirty="0"/>
          </a:p>
          <a:p>
            <a:pPr marL="0" indent="0">
              <a:buNone/>
            </a:pPr>
            <a:r>
              <a:rPr lang="en-IN" sz="1900" b="1" dirty="0"/>
              <a:t>                </a:t>
            </a:r>
            <a:r>
              <a:rPr lang="en-IN" sz="1900" b="1" dirty="0" err="1"/>
              <a:t>sudo</a:t>
            </a:r>
            <a:r>
              <a:rPr lang="en-IN" sz="1900" b="1" dirty="0"/>
              <a:t> </a:t>
            </a:r>
            <a:r>
              <a:rPr lang="en-IN" sz="1900" b="1" dirty="0" err="1"/>
              <a:t>dnf</a:t>
            </a:r>
            <a:r>
              <a:rPr lang="en-IN" sz="1900" b="1" dirty="0"/>
              <a:t> update -y</a:t>
            </a:r>
            <a:endParaRPr lang="en-IN" sz="1900" b="1" dirty="0"/>
          </a:p>
          <a:p>
            <a:pPr marL="0" indent="0">
              <a:buNone/>
            </a:pPr>
            <a:r>
              <a:rPr lang="en-IN" sz="1900" b="1" dirty="0"/>
              <a:t>                </a:t>
            </a:r>
            <a:r>
              <a:rPr lang="en-IN" sz="1900" b="1" dirty="0" err="1"/>
              <a:t>sudo</a:t>
            </a:r>
            <a:r>
              <a:rPr lang="en-IN" sz="1900" b="1" dirty="0"/>
              <a:t> </a:t>
            </a:r>
            <a:r>
              <a:rPr lang="en-IN" sz="1900" b="1" dirty="0" err="1"/>
              <a:t>dnf</a:t>
            </a:r>
            <a:r>
              <a:rPr lang="en-IN" sz="1900" b="1" dirty="0"/>
              <a:t> install -y java-17-amazon-corretto.x86_64</a:t>
            </a:r>
            <a:endParaRPr lang="en-IN" sz="1900" b="1" dirty="0"/>
          </a:p>
          <a:p>
            <a:pPr marL="0" indent="0">
              <a:buNone/>
            </a:pPr>
            <a:r>
              <a:rPr lang="en-IN" sz="1900" b="1" dirty="0"/>
              <a:t> </a:t>
            </a:r>
            <a:endParaRPr lang="en-IN" sz="1900" b="1" dirty="0"/>
          </a:p>
          <a:p>
            <a:pPr marL="0" indent="0">
              <a:buNone/>
            </a:pPr>
            <a:r>
              <a:rPr lang="en-IN" sz="1900" b="1" dirty="0"/>
              <a:t>                </a:t>
            </a:r>
            <a:r>
              <a:rPr lang="en-IN" sz="1900" b="1" dirty="0" err="1"/>
              <a:t>sudo</a:t>
            </a:r>
            <a:r>
              <a:rPr lang="en-IN" sz="1900" b="1" dirty="0"/>
              <a:t> </a:t>
            </a:r>
            <a:r>
              <a:rPr lang="en-IN" sz="1900" b="1" dirty="0" err="1"/>
              <a:t>wget</a:t>
            </a:r>
            <a:r>
              <a:rPr lang="en-IN" sz="1900" b="1" dirty="0"/>
              <a:t> -O /etc/</a:t>
            </a:r>
            <a:r>
              <a:rPr lang="en-IN" sz="1900" b="1" dirty="0" err="1"/>
              <a:t>yum.repos.d</a:t>
            </a:r>
            <a:r>
              <a:rPr lang="en-IN" sz="1900" b="1" dirty="0"/>
              <a:t>/</a:t>
            </a:r>
            <a:r>
              <a:rPr lang="en-IN" sz="1900" b="1" dirty="0" err="1"/>
              <a:t>jenkins.repo</a:t>
            </a:r>
            <a:r>
              <a:rPr lang="en-IN" sz="1900" b="1" dirty="0"/>
              <a:t> https://pkg.jenkins.io/redhat-stable/jenkins.repo</a:t>
            </a:r>
            <a:endParaRPr lang="en-IN" sz="1900" b="1" dirty="0"/>
          </a:p>
          <a:p>
            <a:pPr marL="0" indent="0">
              <a:buNone/>
            </a:pPr>
            <a:r>
              <a:rPr lang="en-IN" sz="1900" b="1" dirty="0"/>
              <a:t> </a:t>
            </a:r>
            <a:endParaRPr lang="en-IN" sz="1900" b="1" dirty="0"/>
          </a:p>
          <a:p>
            <a:pPr marL="0" indent="0">
              <a:buNone/>
            </a:pPr>
            <a:r>
              <a:rPr lang="en-IN" sz="1900" b="1" dirty="0"/>
              <a:t>                </a:t>
            </a:r>
            <a:r>
              <a:rPr lang="en-IN" sz="1900" b="1" dirty="0" err="1"/>
              <a:t>sudo</a:t>
            </a:r>
            <a:r>
              <a:rPr lang="en-IN" sz="1900" b="1" dirty="0"/>
              <a:t> rpm --import https://pkg.jenkins.io/redhat-stable/jenkins.io-2023.key</a:t>
            </a:r>
            <a:endParaRPr lang="en-IN" sz="1900" b="1" dirty="0"/>
          </a:p>
          <a:p>
            <a:pPr marL="0" indent="0">
              <a:buNone/>
            </a:pPr>
            <a:r>
              <a:rPr lang="en-IN" sz="1900" b="1" dirty="0"/>
              <a:t>                yum install -y maven </a:t>
            </a:r>
            <a:r>
              <a:rPr lang="en-IN" sz="1900" b="1" dirty="0" err="1"/>
              <a:t>jenkins</a:t>
            </a:r>
            <a:endParaRPr lang="en-IN" sz="1900" b="1" dirty="0"/>
          </a:p>
          <a:p>
            <a:pPr marL="0" indent="0">
              <a:buNone/>
            </a:pPr>
            <a:r>
              <a:rPr lang="en-IN" sz="1900" b="1" dirty="0"/>
              <a:t>                </a:t>
            </a:r>
            <a:r>
              <a:rPr lang="en-IN" sz="1900" b="1" dirty="0" err="1"/>
              <a:t>systemctl</a:t>
            </a:r>
            <a:r>
              <a:rPr lang="en-IN" sz="1900" b="1" dirty="0"/>
              <a:t> restart </a:t>
            </a:r>
            <a:r>
              <a:rPr lang="en-IN" sz="1900" b="1" dirty="0" err="1"/>
              <a:t>jenkins.service</a:t>
            </a:r>
            <a:endParaRPr lang="en-IN" sz="1900" b="1" dirty="0"/>
          </a:p>
          <a:p>
            <a:pPr marL="0" indent="0">
              <a:buNone/>
            </a:pPr>
            <a:r>
              <a:rPr lang="en-IN" sz="1900" b="1" dirty="0"/>
              <a:t>                </a:t>
            </a:r>
            <a:r>
              <a:rPr lang="en-IN" sz="1900" b="1" dirty="0" err="1"/>
              <a:t>systemctl</a:t>
            </a:r>
            <a:r>
              <a:rPr lang="en-IN" sz="1900" b="1" dirty="0"/>
              <a:t> enable </a:t>
            </a:r>
            <a:r>
              <a:rPr lang="en-IN" sz="1900" b="1" dirty="0" err="1"/>
              <a:t>jenkins.service</a:t>
            </a:r>
            <a:endParaRPr lang="en-IN" sz="1900" b="1" dirty="0"/>
          </a:p>
          <a:p>
            <a:pPr marL="0" indent="0">
              <a:buNone/>
            </a:pPr>
            <a:r>
              <a:rPr lang="en-IN" sz="1900" b="1" dirty="0"/>
              <a:t>                </a:t>
            </a:r>
            <a:r>
              <a:rPr lang="en-IN" sz="1900" b="1" dirty="0" err="1"/>
              <a:t>systemctl</a:t>
            </a:r>
            <a:r>
              <a:rPr lang="en-IN" sz="1900" b="1" dirty="0"/>
              <a:t> status </a:t>
            </a:r>
            <a:r>
              <a:rPr lang="en-IN" sz="1900" b="1" dirty="0" err="1"/>
              <a:t>jenkins.service</a:t>
            </a:r>
            <a:endParaRPr lang="en-IN" sz="1900" b="1" dirty="0"/>
          </a:p>
          <a:p>
            <a:pPr marL="0" indent="0">
              <a:buNone/>
            </a:pPr>
            <a:r>
              <a:rPr lang="en-IN" sz="1900" b="1" dirty="0"/>
              <a:t>              EOF</a:t>
            </a:r>
            <a:endParaRPr lang="en-IN" sz="1900" b="1" dirty="0"/>
          </a:p>
          <a:p>
            <a:pPr marL="0" indent="0">
              <a:buNone/>
            </a:pPr>
            <a:r>
              <a:rPr lang="en-IN" sz="1900" b="1" dirty="0"/>
              <a:t>}</a:t>
            </a:r>
            <a:endParaRPr lang="en-IN" sz="1900" b="1" dirty="0"/>
          </a:p>
          <a:p>
            <a:pPr marL="0" indent="0">
              <a:buNone/>
            </a:pPr>
            <a:r>
              <a:rPr lang="en-IN" dirty="0"/>
              <a:t> </a:t>
            </a:r>
            <a:endParaRPr lang="en-IN" dirty="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TERRAFORM?</a:t>
            </a:r>
            <a:endParaRPr lang="en-IN" dirty="0"/>
          </a:p>
        </p:txBody>
      </p:sp>
      <p:sp>
        <p:nvSpPr>
          <p:cNvPr id="3" name="Content Placeholder 2"/>
          <p:cNvSpPr>
            <a:spLocks noGrp="1"/>
          </p:cNvSpPr>
          <p:nvPr>
            <p:ph idx="1"/>
          </p:nvPr>
        </p:nvSpPr>
        <p:spPr/>
        <p:txBody>
          <a:bodyPr/>
          <a:lstStyle/>
          <a:p>
            <a:r>
              <a:rPr lang="en-US" dirty="0"/>
              <a:t>Terraform is an open-source infrastructure as code (IaC) tool created by HashiCorp that allows you to define, provision, and manage infrastructure using configuration files written in HCL (HashiCorp Configuration Language). You can use it to manage resources on various cloud providers such as AWS, Azure, Google Cloud, and more.</a:t>
            </a:r>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45775"/>
            <a:ext cx="8596668" cy="5895588"/>
          </a:xfrm>
        </p:spPr>
        <p:txBody>
          <a:bodyPr/>
          <a:lstStyle/>
          <a:p>
            <a:r>
              <a:rPr lang="en-US" dirty="0"/>
              <a:t>In visual studio code app how the Jenkins install in an ec2 instance can be created by using terraform code and give the terraform plan and apply commands the images are shown below.</a:t>
            </a:r>
            <a:endParaRPr lang="en-US" dirty="0"/>
          </a:p>
          <a:p>
            <a:endParaRPr lang="en-US" dirty="0"/>
          </a:p>
          <a:p>
            <a:endParaRPr lang="en-US" dirty="0"/>
          </a:p>
          <a:p>
            <a:endParaRPr lang="en-IN" dirty="0"/>
          </a:p>
        </p:txBody>
      </p:sp>
      <p:pic>
        <p:nvPicPr>
          <p:cNvPr id="4" name="Picture 3"/>
          <p:cNvPicPr>
            <a:picLocks noChangeAspect="1"/>
          </p:cNvPicPr>
          <p:nvPr/>
        </p:nvPicPr>
        <p:blipFill>
          <a:blip r:embed="rId1"/>
          <a:stretch>
            <a:fillRect/>
          </a:stretch>
        </p:blipFill>
        <p:spPr>
          <a:xfrm>
            <a:off x="897303" y="1457739"/>
            <a:ext cx="3966246" cy="4439478"/>
          </a:xfrm>
          <a:prstGeom prst="rect">
            <a:avLst/>
          </a:prstGeom>
        </p:spPr>
      </p:pic>
      <p:pic>
        <p:nvPicPr>
          <p:cNvPr id="5" name="Picture 4"/>
          <p:cNvPicPr>
            <a:picLocks noChangeAspect="1"/>
          </p:cNvPicPr>
          <p:nvPr/>
        </p:nvPicPr>
        <p:blipFill>
          <a:blip r:embed="rId2"/>
          <a:stretch>
            <a:fillRect/>
          </a:stretch>
        </p:blipFill>
        <p:spPr>
          <a:xfrm>
            <a:off x="4863549" y="1510748"/>
            <a:ext cx="4410453" cy="4386469"/>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278296"/>
            <a:ext cx="9036510" cy="6227159"/>
          </a:xfrm>
        </p:spPr>
        <p:txBody>
          <a:bodyPr/>
          <a:lstStyle/>
          <a:p>
            <a:r>
              <a:rPr lang="en-US" dirty="0"/>
              <a:t>Go to the AWS MANAGEMENT CONSOLE click on the EC2 service and click on the  instances which is running on the below image is shown.</a:t>
            </a:r>
            <a:endParaRPr lang="en-US" dirty="0"/>
          </a:p>
          <a:p>
            <a:endParaRPr lang="en-US" dirty="0"/>
          </a:p>
          <a:p>
            <a:endParaRPr lang="en-US" dirty="0"/>
          </a:p>
          <a:p>
            <a:endParaRPr lang="en-US" dirty="0"/>
          </a:p>
          <a:p>
            <a:endParaRPr lang="en-US" dirty="0"/>
          </a:p>
          <a:p>
            <a:r>
              <a:rPr lang="en-US" dirty="0"/>
              <a:t>Click on the instance ID and copy the public IPV4 address of your running instance and paste it with port no.8080 on google new tab and the image unlock Jenkins dashboard is shown below.</a:t>
            </a:r>
            <a:endParaRPr lang="en-US" dirty="0"/>
          </a:p>
          <a:p>
            <a:pPr marL="0" indent="0">
              <a:buNone/>
            </a:pPr>
            <a:endParaRPr lang="en-US" dirty="0"/>
          </a:p>
          <a:p>
            <a:endParaRPr lang="en-US" dirty="0"/>
          </a:p>
          <a:p>
            <a:endParaRPr lang="en-US" dirty="0"/>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IN" dirty="0"/>
          </a:p>
        </p:txBody>
      </p:sp>
      <p:pic>
        <p:nvPicPr>
          <p:cNvPr id="4" name="Picture 3"/>
          <p:cNvPicPr>
            <a:picLocks noChangeAspect="1"/>
          </p:cNvPicPr>
          <p:nvPr/>
        </p:nvPicPr>
        <p:blipFill>
          <a:blip r:embed="rId1"/>
          <a:stretch>
            <a:fillRect/>
          </a:stretch>
        </p:blipFill>
        <p:spPr>
          <a:xfrm>
            <a:off x="1027720" y="990777"/>
            <a:ext cx="7970531" cy="1510393"/>
          </a:xfrm>
          <a:prstGeom prst="rect">
            <a:avLst/>
          </a:prstGeom>
        </p:spPr>
      </p:pic>
      <p:pic>
        <p:nvPicPr>
          <p:cNvPr id="5" name="Picture 4"/>
          <p:cNvPicPr>
            <a:picLocks noChangeAspect="1"/>
          </p:cNvPicPr>
          <p:nvPr/>
        </p:nvPicPr>
        <p:blipFill>
          <a:blip r:embed="rId2"/>
          <a:stretch>
            <a:fillRect/>
          </a:stretch>
        </p:blipFill>
        <p:spPr>
          <a:xfrm>
            <a:off x="1127880" y="3661859"/>
            <a:ext cx="7870371" cy="2843596"/>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RDS(MYSQL DATABASE)?</a:t>
            </a:r>
            <a:endParaRPr lang="en-IN" dirty="0"/>
          </a:p>
        </p:txBody>
      </p:sp>
      <p:sp>
        <p:nvSpPr>
          <p:cNvPr id="3" name="Content Placeholder 2"/>
          <p:cNvSpPr>
            <a:spLocks noGrp="1"/>
          </p:cNvSpPr>
          <p:nvPr>
            <p:ph idx="1"/>
          </p:nvPr>
        </p:nvSpPr>
        <p:spPr/>
        <p:txBody>
          <a:bodyPr/>
          <a:lstStyle/>
          <a:p>
            <a:r>
              <a:rPr lang="en-US" dirty="0"/>
              <a:t>Amazon RDS (Relational Database Service) is a managed database service provided by Amazon Web Services (AWS). It simplifies the setup, operation, and scaling of relational databases in the cloud, making it easier to manage databases without having to deal with the underlying hardware and database maintenance.</a:t>
            </a:r>
            <a:endParaRPr lang="en-US" dirty="0"/>
          </a:p>
          <a:p>
            <a:endParaRPr lang="en-US" dirty="0"/>
          </a:p>
          <a:p>
            <a:r>
              <a:rPr lang="en-IN" dirty="0"/>
              <a:t>Amazon RDS supports multiple database engines, including MySQL, PostgreSQL, MariaDB, Oracle, SQL Server, and Amazon Aurora.</a:t>
            </a:r>
            <a:endParaRPr lang="en-I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2766"/>
            <a:ext cx="8596668" cy="755373"/>
          </a:xfrm>
        </p:spPr>
        <p:txBody>
          <a:bodyPr>
            <a:normAutofit fontScale="90000"/>
          </a:bodyPr>
          <a:lstStyle/>
          <a:p>
            <a:r>
              <a:rPr lang="en-US" dirty="0"/>
              <a:t>RDS(MYSQL DATABASE) TERRAFORM CODE:</a:t>
            </a:r>
            <a:endParaRPr lang="en-IN" dirty="0"/>
          </a:p>
        </p:txBody>
      </p:sp>
      <p:sp>
        <p:nvSpPr>
          <p:cNvPr id="3" name="Content Placeholder 2"/>
          <p:cNvSpPr>
            <a:spLocks noGrp="1"/>
          </p:cNvSpPr>
          <p:nvPr>
            <p:ph idx="1"/>
          </p:nvPr>
        </p:nvSpPr>
        <p:spPr>
          <a:xfrm>
            <a:off x="677334" y="848139"/>
            <a:ext cx="8596668" cy="6009861"/>
          </a:xfrm>
        </p:spPr>
        <p:txBody>
          <a:bodyPr>
            <a:normAutofit fontScale="77500" lnSpcReduction="20000"/>
          </a:bodyPr>
          <a:lstStyle/>
          <a:p>
            <a:pPr marL="0" indent="0">
              <a:buNone/>
            </a:pPr>
            <a:r>
              <a:rPr lang="en-IN" b="1" dirty="0"/>
              <a:t>resource "</a:t>
            </a:r>
            <a:r>
              <a:rPr lang="en-IN" b="1" dirty="0" err="1"/>
              <a:t>aws_db_instance</a:t>
            </a:r>
            <a:r>
              <a:rPr lang="en-IN" b="1" dirty="0"/>
              <a:t>" "</a:t>
            </a:r>
            <a:r>
              <a:rPr lang="en-IN" b="1" dirty="0" err="1"/>
              <a:t>my_db</a:t>
            </a:r>
            <a:r>
              <a:rPr lang="en-IN" b="1" dirty="0"/>
              <a:t>" {</a:t>
            </a:r>
            <a:endParaRPr lang="en-IN" b="1" dirty="0"/>
          </a:p>
          <a:p>
            <a:pPr marL="0" indent="0">
              <a:buNone/>
            </a:pPr>
            <a:r>
              <a:rPr lang="en-IN" b="1" dirty="0"/>
              <a:t>  identifier        = "my-</a:t>
            </a:r>
            <a:r>
              <a:rPr lang="en-IN" b="1" dirty="0" err="1"/>
              <a:t>jenkins</a:t>
            </a:r>
            <a:r>
              <a:rPr lang="en-IN" b="1" dirty="0"/>
              <a:t>-</a:t>
            </a:r>
            <a:r>
              <a:rPr lang="en-IN" b="1" dirty="0" err="1"/>
              <a:t>db</a:t>
            </a:r>
            <a:r>
              <a:rPr lang="en-IN" b="1" dirty="0"/>
              <a:t>"</a:t>
            </a:r>
            <a:endParaRPr lang="en-IN" b="1" dirty="0"/>
          </a:p>
          <a:p>
            <a:pPr marL="0" indent="0">
              <a:buNone/>
            </a:pPr>
            <a:r>
              <a:rPr lang="en-IN" b="1" dirty="0"/>
              <a:t>  engine            = "</a:t>
            </a:r>
            <a:r>
              <a:rPr lang="en-IN" b="1" dirty="0" err="1"/>
              <a:t>mysql</a:t>
            </a:r>
            <a:r>
              <a:rPr lang="en-IN" b="1" dirty="0"/>
              <a:t>"</a:t>
            </a:r>
            <a:endParaRPr lang="en-IN" b="1" dirty="0"/>
          </a:p>
          <a:p>
            <a:pPr marL="0" indent="0">
              <a:buNone/>
            </a:pPr>
            <a:r>
              <a:rPr lang="en-IN" b="1" dirty="0"/>
              <a:t>  </a:t>
            </a:r>
            <a:r>
              <a:rPr lang="en-IN" b="1" dirty="0" err="1"/>
              <a:t>engine_version</a:t>
            </a:r>
            <a:r>
              <a:rPr lang="en-IN" b="1" dirty="0"/>
              <a:t>    = "8.0.39"  # Using MySQL 8.0.39</a:t>
            </a:r>
            <a:endParaRPr lang="en-IN" b="1" dirty="0"/>
          </a:p>
          <a:p>
            <a:pPr marL="0" indent="0">
              <a:buNone/>
            </a:pPr>
            <a:r>
              <a:rPr lang="en-IN" b="1" dirty="0"/>
              <a:t>  </a:t>
            </a:r>
            <a:r>
              <a:rPr lang="en-IN" b="1" dirty="0" err="1"/>
              <a:t>instance_class</a:t>
            </a:r>
            <a:r>
              <a:rPr lang="en-IN" b="1" dirty="0"/>
              <a:t>    = "db.t3.micro"  # Using db.t3.micro to support MySQL 8.0</a:t>
            </a:r>
            <a:endParaRPr lang="en-IN" b="1" dirty="0"/>
          </a:p>
          <a:p>
            <a:pPr marL="0" indent="0">
              <a:buNone/>
            </a:pPr>
            <a:r>
              <a:rPr lang="en-IN" b="1" dirty="0"/>
              <a:t>  </a:t>
            </a:r>
            <a:r>
              <a:rPr lang="en-IN" b="1" dirty="0" err="1"/>
              <a:t>allocated_storage</a:t>
            </a:r>
            <a:r>
              <a:rPr lang="en-IN" b="1" dirty="0"/>
              <a:t> = 20  # Adjust storage as needed</a:t>
            </a:r>
            <a:endParaRPr lang="en-IN" b="1" dirty="0"/>
          </a:p>
          <a:p>
            <a:pPr marL="0" indent="0">
              <a:buNone/>
            </a:pPr>
            <a:r>
              <a:rPr lang="en-IN" b="1" dirty="0"/>
              <a:t>  </a:t>
            </a:r>
            <a:r>
              <a:rPr lang="en-IN" b="1" dirty="0" err="1"/>
              <a:t>db_name</a:t>
            </a:r>
            <a:r>
              <a:rPr lang="en-IN" b="1" dirty="0"/>
              <a:t>           = "</a:t>
            </a:r>
            <a:r>
              <a:rPr lang="en-IN" b="1" dirty="0" err="1"/>
              <a:t>jenkinsdb</a:t>
            </a:r>
            <a:r>
              <a:rPr lang="en-IN" b="1" dirty="0"/>
              <a:t>"</a:t>
            </a:r>
            <a:endParaRPr lang="en-IN" b="1" dirty="0"/>
          </a:p>
          <a:p>
            <a:pPr marL="0" indent="0">
              <a:buNone/>
            </a:pPr>
            <a:r>
              <a:rPr lang="en-IN" b="1" dirty="0"/>
              <a:t>  username          = "admin"</a:t>
            </a:r>
            <a:endParaRPr lang="en-IN" b="1" dirty="0"/>
          </a:p>
          <a:p>
            <a:pPr marL="0" indent="0">
              <a:buNone/>
            </a:pPr>
            <a:r>
              <a:rPr lang="en-IN" b="1" dirty="0"/>
              <a:t>  password          = "1234567890"  # Replace with a secure password</a:t>
            </a:r>
            <a:endParaRPr lang="en-IN" b="1" dirty="0"/>
          </a:p>
          <a:p>
            <a:pPr marL="0" indent="0">
              <a:buNone/>
            </a:pPr>
            <a:r>
              <a:rPr lang="en-IN" b="1" dirty="0"/>
              <a:t>  </a:t>
            </a:r>
            <a:r>
              <a:rPr lang="en-IN" b="1" dirty="0" err="1"/>
              <a:t>multi_az</a:t>
            </a:r>
            <a:r>
              <a:rPr lang="en-IN" b="1" dirty="0"/>
              <a:t>          = false</a:t>
            </a:r>
            <a:endParaRPr lang="en-IN" b="1" dirty="0"/>
          </a:p>
          <a:p>
            <a:pPr marL="0" indent="0">
              <a:buNone/>
            </a:pPr>
            <a:r>
              <a:rPr lang="en-IN" b="1" dirty="0"/>
              <a:t>  </a:t>
            </a:r>
            <a:r>
              <a:rPr lang="en-IN" b="1" dirty="0" err="1"/>
              <a:t>storage_type</a:t>
            </a:r>
            <a:r>
              <a:rPr lang="en-IN" b="1" dirty="0"/>
              <a:t>      = "gp2"  # General Purpose SSD</a:t>
            </a:r>
            <a:endParaRPr lang="en-IN" b="1" dirty="0"/>
          </a:p>
          <a:p>
            <a:pPr marL="0" indent="0">
              <a:buNone/>
            </a:pPr>
            <a:r>
              <a:rPr lang="en-IN" b="1" dirty="0"/>
              <a:t>  </a:t>
            </a:r>
            <a:r>
              <a:rPr lang="en-IN" b="1" dirty="0" err="1"/>
              <a:t>publicly_accessible</a:t>
            </a:r>
            <a:r>
              <a:rPr lang="en-IN" b="1" dirty="0"/>
              <a:t> = true</a:t>
            </a:r>
            <a:endParaRPr lang="en-IN" b="1" dirty="0"/>
          </a:p>
          <a:p>
            <a:pPr marL="0" indent="0">
              <a:buNone/>
            </a:pPr>
            <a:r>
              <a:rPr lang="en-IN" b="1" dirty="0"/>
              <a:t>  </a:t>
            </a:r>
            <a:r>
              <a:rPr lang="en-IN" b="1" dirty="0" err="1"/>
              <a:t>vpc_security_group_ids</a:t>
            </a:r>
            <a:r>
              <a:rPr lang="en-IN" b="1" dirty="0"/>
              <a:t> = [aws_security_group.jenkins_sg.id]</a:t>
            </a:r>
            <a:endParaRPr lang="en-IN" b="1" dirty="0"/>
          </a:p>
          <a:p>
            <a:pPr marL="0" indent="0">
              <a:buNone/>
            </a:pPr>
            <a:r>
              <a:rPr lang="en-IN" b="1" dirty="0"/>
              <a:t>  tags = {</a:t>
            </a:r>
            <a:endParaRPr lang="en-IN" b="1" dirty="0"/>
          </a:p>
          <a:p>
            <a:pPr marL="0" indent="0">
              <a:buNone/>
            </a:pPr>
            <a:r>
              <a:rPr lang="en-IN" b="1" dirty="0"/>
              <a:t>    Name = "Jenkins-Database"</a:t>
            </a:r>
            <a:endParaRPr lang="en-IN" b="1" dirty="0"/>
          </a:p>
          <a:p>
            <a:pPr marL="0" indent="0">
              <a:buNone/>
            </a:pPr>
            <a:r>
              <a:rPr lang="en-IN" b="1" dirty="0"/>
              <a:t>  }</a:t>
            </a:r>
            <a:endParaRPr lang="en-IN" b="1" dirty="0"/>
          </a:p>
          <a:p>
            <a:pPr marL="0" indent="0">
              <a:buNone/>
            </a:pPr>
            <a:r>
              <a:rPr lang="en-IN" b="1" dirty="0"/>
              <a:t> </a:t>
            </a:r>
            <a:endParaRPr lang="en-IN" b="1" dirty="0"/>
          </a:p>
          <a:p>
            <a:pPr marL="0" indent="0">
              <a:buNone/>
            </a:pPr>
            <a:r>
              <a:rPr lang="en-IN" b="1" dirty="0"/>
              <a:t>  </a:t>
            </a:r>
            <a:r>
              <a:rPr lang="en-IN" b="1" dirty="0" err="1"/>
              <a:t>final_snapshot_identifier</a:t>
            </a:r>
            <a:r>
              <a:rPr lang="en-IN" b="1" dirty="0"/>
              <a:t> = "my-</a:t>
            </a:r>
            <a:r>
              <a:rPr lang="en-IN" b="1" dirty="0" err="1"/>
              <a:t>jenkins</a:t>
            </a:r>
            <a:r>
              <a:rPr lang="en-IN" b="1" dirty="0"/>
              <a:t>-</a:t>
            </a:r>
            <a:r>
              <a:rPr lang="en-IN" b="1" dirty="0" err="1"/>
              <a:t>db</a:t>
            </a:r>
            <a:r>
              <a:rPr lang="en-IN" b="1" dirty="0"/>
              <a:t>-snapshot"</a:t>
            </a:r>
            <a:endParaRPr lang="en-IN" b="1" dirty="0"/>
          </a:p>
          <a:p>
            <a:pPr marL="0" indent="0">
              <a:buNone/>
            </a:pPr>
            <a:r>
              <a:rPr lang="en-IN" b="1" dirty="0"/>
              <a:t>  </a:t>
            </a:r>
            <a:r>
              <a:rPr lang="en-IN" b="1" dirty="0" err="1"/>
              <a:t>skip_final_snapshot</a:t>
            </a:r>
            <a:r>
              <a:rPr lang="en-IN" b="1" dirty="0"/>
              <a:t> = false</a:t>
            </a:r>
            <a:endParaRPr lang="en-IN" b="1" dirty="0"/>
          </a:p>
          <a:p>
            <a:pPr marL="0" indent="0">
              <a:buNone/>
            </a:pPr>
            <a:r>
              <a:rPr lang="en-IN" b="1" dirty="0"/>
              <a:t>}</a:t>
            </a:r>
            <a:endParaRPr lang="en-IN" b="1" dirty="0"/>
          </a:p>
          <a:p>
            <a:endParaRPr lang="en-I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51791"/>
            <a:ext cx="8596668" cy="6453809"/>
          </a:xfrm>
        </p:spPr>
        <p:txBody>
          <a:bodyPr/>
          <a:lstStyle/>
          <a:p>
            <a:r>
              <a:rPr lang="en-US" dirty="0"/>
              <a:t>In visual studio code app how the RDS(MYSQL DATABASE) can be created by using terraform code and give the terraform plan and apply commands the images are shown below.</a:t>
            </a:r>
            <a:endParaRPr lang="en-US" dirty="0"/>
          </a:p>
          <a:p>
            <a:endParaRPr lang="en-US" dirty="0"/>
          </a:p>
          <a:p>
            <a:endParaRPr lang="en-IN" dirty="0"/>
          </a:p>
        </p:txBody>
      </p:sp>
      <p:pic>
        <p:nvPicPr>
          <p:cNvPr id="4" name="Picture 3"/>
          <p:cNvPicPr>
            <a:picLocks noChangeAspect="1"/>
          </p:cNvPicPr>
          <p:nvPr/>
        </p:nvPicPr>
        <p:blipFill>
          <a:blip r:embed="rId1"/>
          <a:stretch>
            <a:fillRect/>
          </a:stretch>
        </p:blipFill>
        <p:spPr>
          <a:xfrm>
            <a:off x="879766" y="1543465"/>
            <a:ext cx="4076464" cy="2653956"/>
          </a:xfrm>
          <a:prstGeom prst="rect">
            <a:avLst/>
          </a:prstGeom>
        </p:spPr>
      </p:pic>
      <p:pic>
        <p:nvPicPr>
          <p:cNvPr id="5" name="Picture 4"/>
          <p:cNvPicPr>
            <a:picLocks noChangeAspect="1"/>
          </p:cNvPicPr>
          <p:nvPr/>
        </p:nvPicPr>
        <p:blipFill>
          <a:blip r:embed="rId2"/>
          <a:stretch>
            <a:fillRect/>
          </a:stretch>
        </p:blipFill>
        <p:spPr>
          <a:xfrm>
            <a:off x="4956230" y="1543465"/>
            <a:ext cx="4520204" cy="2653956"/>
          </a:xfrm>
          <a:prstGeom prst="rect">
            <a:avLst/>
          </a:prstGeom>
        </p:spPr>
      </p:pic>
      <p:pic>
        <p:nvPicPr>
          <p:cNvPr id="6" name="Picture 5"/>
          <p:cNvPicPr>
            <a:picLocks noChangeAspect="1"/>
          </p:cNvPicPr>
          <p:nvPr/>
        </p:nvPicPr>
        <p:blipFill>
          <a:blip r:embed="rId3"/>
          <a:stretch>
            <a:fillRect/>
          </a:stretch>
        </p:blipFill>
        <p:spPr>
          <a:xfrm>
            <a:off x="879767" y="4197421"/>
            <a:ext cx="8596667" cy="231913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16835"/>
            <a:ext cx="8596668" cy="5989982"/>
          </a:xfrm>
        </p:spPr>
        <p:txBody>
          <a:bodyPr/>
          <a:lstStyle/>
          <a:p>
            <a:r>
              <a:rPr lang="en-US" dirty="0"/>
              <a:t>Click on the database and connect database which is created and the images are shown below.</a:t>
            </a:r>
            <a:endParaRPr lang="en-US" dirty="0"/>
          </a:p>
          <a:p>
            <a:endParaRPr lang="en-IN" dirty="0"/>
          </a:p>
        </p:txBody>
      </p:sp>
      <p:pic>
        <p:nvPicPr>
          <p:cNvPr id="4" name="Picture 3"/>
          <p:cNvPicPr>
            <a:picLocks noChangeAspect="1"/>
          </p:cNvPicPr>
          <p:nvPr/>
        </p:nvPicPr>
        <p:blipFill>
          <a:blip r:embed="rId1"/>
          <a:stretch>
            <a:fillRect/>
          </a:stretch>
        </p:blipFill>
        <p:spPr>
          <a:xfrm>
            <a:off x="1113960" y="3429001"/>
            <a:ext cx="8160041" cy="2912164"/>
          </a:xfrm>
          <a:prstGeom prst="rect">
            <a:avLst/>
          </a:prstGeom>
        </p:spPr>
      </p:pic>
      <p:pic>
        <p:nvPicPr>
          <p:cNvPr id="5" name="Picture 4"/>
          <p:cNvPicPr>
            <a:picLocks noChangeAspect="1"/>
          </p:cNvPicPr>
          <p:nvPr/>
        </p:nvPicPr>
        <p:blipFill>
          <a:blip r:embed="rId2"/>
          <a:stretch>
            <a:fillRect/>
          </a:stretch>
        </p:blipFill>
        <p:spPr>
          <a:xfrm>
            <a:off x="1113960" y="1167493"/>
            <a:ext cx="8160040" cy="2261507"/>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51791"/>
            <a:ext cx="8596668" cy="6606209"/>
          </a:xfrm>
        </p:spPr>
        <p:txBody>
          <a:bodyPr/>
          <a:lstStyle/>
          <a:p>
            <a:r>
              <a:rPr lang="en-US" dirty="0"/>
              <a:t>Connect database by copy the ENDPOINT and port of your database ,paste it on MYSQL workbench and the images are shown below.</a:t>
            </a:r>
            <a:endParaRPr lang="en-US" dirty="0"/>
          </a:p>
          <a:p>
            <a:endParaRPr lang="en-IN" dirty="0"/>
          </a:p>
        </p:txBody>
      </p:sp>
      <p:pic>
        <p:nvPicPr>
          <p:cNvPr id="4" name="Picture 3"/>
          <p:cNvPicPr>
            <a:picLocks noChangeAspect="1"/>
          </p:cNvPicPr>
          <p:nvPr/>
        </p:nvPicPr>
        <p:blipFill>
          <a:blip r:embed="rId1"/>
          <a:stretch>
            <a:fillRect/>
          </a:stretch>
        </p:blipFill>
        <p:spPr>
          <a:xfrm>
            <a:off x="949540" y="3598800"/>
            <a:ext cx="7757136" cy="3159014"/>
          </a:xfrm>
          <a:prstGeom prst="rect">
            <a:avLst/>
          </a:prstGeom>
        </p:spPr>
      </p:pic>
      <p:pic>
        <p:nvPicPr>
          <p:cNvPr id="6" name="Picture 5"/>
          <p:cNvPicPr>
            <a:picLocks noChangeAspect="1"/>
          </p:cNvPicPr>
          <p:nvPr/>
        </p:nvPicPr>
        <p:blipFill>
          <a:blip r:embed="rId2"/>
          <a:stretch>
            <a:fillRect/>
          </a:stretch>
        </p:blipFill>
        <p:spPr>
          <a:xfrm>
            <a:off x="949541" y="816638"/>
            <a:ext cx="7757137" cy="2782161"/>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1669774" y="1643270"/>
            <a:ext cx="7646503" cy="406841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KEY CONCEPTS IN TERRAFORM:</a:t>
            </a:r>
            <a:endParaRPr lang="en-IN" dirty="0"/>
          </a:p>
        </p:txBody>
      </p:sp>
      <p:sp>
        <p:nvSpPr>
          <p:cNvPr id="3" name="Content Placeholder 2"/>
          <p:cNvSpPr>
            <a:spLocks noGrp="1"/>
          </p:cNvSpPr>
          <p:nvPr>
            <p:ph idx="1"/>
          </p:nvPr>
        </p:nvSpPr>
        <p:spPr/>
        <p:txBody>
          <a:bodyPr/>
          <a:lstStyle/>
          <a:p>
            <a:r>
              <a:rPr lang="en-US" dirty="0"/>
              <a:t>Providers: Terraform uses providers to interact with APIs of cloud platforms and other services (e.g., AWS, Azure, Google Cloud).</a:t>
            </a:r>
            <a:endParaRPr lang="en-US" dirty="0"/>
          </a:p>
          <a:p>
            <a:r>
              <a:rPr lang="fr-FR" dirty="0"/>
              <a:t>Resources: Resources represent infrastructure components like EC2 instances, databases, subnets, etc.</a:t>
            </a:r>
            <a:endParaRPr lang="fr-FR" dirty="0"/>
          </a:p>
          <a:p>
            <a:r>
              <a:rPr lang="en-US" dirty="0"/>
              <a:t>Modules: Modules are reusable groups of resources that can be shared or reused in multiple projects.</a:t>
            </a:r>
            <a:endParaRPr lang="en-US" dirty="0"/>
          </a:p>
          <a:p>
            <a:r>
              <a:rPr lang="en-US" dirty="0"/>
              <a:t>State: Terraform uses a state file to keep track of the infrastructure it manages.</a:t>
            </a:r>
            <a:endParaRPr lang="en-US" dirty="0"/>
          </a:p>
          <a:p>
            <a:r>
              <a:rPr lang="en-US" dirty="0"/>
              <a:t>Plan: Terraform generates a plan before making changes, so you can preview the changes it will make to the infrastructure.</a:t>
            </a:r>
            <a:endParaRPr lang="en-US" dirty="0"/>
          </a:p>
          <a:p>
            <a:r>
              <a:rPr lang="en-US" dirty="0"/>
              <a:t>Apply: After reviewing the plan, you apply the changes to provision resources.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CREDENTIALS:</a:t>
            </a:r>
            <a:endParaRPr lang="en-IN" dirty="0"/>
          </a:p>
        </p:txBody>
      </p:sp>
      <p:sp>
        <p:nvSpPr>
          <p:cNvPr id="3" name="Content Placeholder 2"/>
          <p:cNvSpPr>
            <a:spLocks noGrp="1"/>
          </p:cNvSpPr>
          <p:nvPr>
            <p:ph idx="1"/>
          </p:nvPr>
        </p:nvSpPr>
        <p:spPr>
          <a:xfrm>
            <a:off x="677334" y="2160589"/>
            <a:ext cx="8596668" cy="4087811"/>
          </a:xfrm>
        </p:spPr>
        <p:txBody>
          <a:bodyPr/>
          <a:lstStyle/>
          <a:p>
            <a:r>
              <a:rPr lang="en-US" dirty="0"/>
              <a:t>When working with Terraform and provisioning infrastructure, security credentials are an essential aspect. These credentials authenticate and authorize Terraform to interact with the cloud provider's APIs (such as AWS, Azure, or Google Cloud). It's important to handle credentials securely to prevent unauthorized access to your cloud resources.</a:t>
            </a:r>
            <a:endParaRPr lang="en-US" dirty="0"/>
          </a:p>
          <a:p>
            <a:r>
              <a:rPr lang="en-US" dirty="0"/>
              <a:t>Go to the AWS MANAGEMENT CONSOLE and search the IAM service and create the Access key and the image is shown below.</a:t>
            </a:r>
            <a:endParaRPr lang="en-US" dirty="0"/>
          </a:p>
          <a:p>
            <a:pPr marL="0" indent="0">
              <a:buNone/>
            </a:pPr>
            <a:endParaRPr lang="en-US" dirty="0"/>
          </a:p>
          <a:p>
            <a:endParaRPr lang="en-US" dirty="0"/>
          </a:p>
          <a:p>
            <a:endParaRPr lang="en-IN" dirty="0"/>
          </a:p>
        </p:txBody>
      </p:sp>
      <p:pic>
        <p:nvPicPr>
          <p:cNvPr id="4" name="Picture 3"/>
          <p:cNvPicPr>
            <a:picLocks noChangeAspect="1"/>
          </p:cNvPicPr>
          <p:nvPr/>
        </p:nvPicPr>
        <p:blipFill>
          <a:blip r:embed="rId1"/>
          <a:stretch>
            <a:fillRect/>
          </a:stretch>
        </p:blipFill>
        <p:spPr>
          <a:xfrm>
            <a:off x="1165717" y="4386470"/>
            <a:ext cx="7408439" cy="165489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VPC?</a:t>
            </a:r>
            <a:endParaRPr lang="en-IN" dirty="0"/>
          </a:p>
        </p:txBody>
      </p:sp>
      <p:sp>
        <p:nvSpPr>
          <p:cNvPr id="3" name="Content Placeholder 2"/>
          <p:cNvSpPr>
            <a:spLocks noGrp="1"/>
          </p:cNvSpPr>
          <p:nvPr>
            <p:ph idx="1"/>
          </p:nvPr>
        </p:nvSpPr>
        <p:spPr/>
        <p:txBody>
          <a:bodyPr>
            <a:normAutofit fontScale="92500" lnSpcReduction="20000"/>
          </a:bodyPr>
          <a:lstStyle/>
          <a:p>
            <a:r>
              <a:rPr lang="en-IN" b="1" dirty="0"/>
              <a:t>VPC (Virtual Private Cloud) </a:t>
            </a:r>
            <a:r>
              <a:rPr lang="en-US" b="1" dirty="0"/>
              <a:t>is a logically isolated network within AWS where you can define your resources (like EC2, RDS, etc.) to ensure they are secure and segmented from other networks.</a:t>
            </a:r>
            <a:endParaRPr lang="en-US" b="1" dirty="0"/>
          </a:p>
          <a:p>
            <a:pPr marL="0" indent="0">
              <a:buNone/>
            </a:pPr>
            <a:endParaRPr lang="en-US" dirty="0"/>
          </a:p>
          <a:p>
            <a:r>
              <a:rPr lang="en-US" b="1" dirty="0"/>
              <a:t>CIDR Block: Defines the IP address range for your VPC.</a:t>
            </a:r>
            <a:endParaRPr lang="en-US" b="1" dirty="0"/>
          </a:p>
          <a:p>
            <a:pPr marL="0" indent="0">
              <a:buNone/>
            </a:pPr>
            <a:r>
              <a:rPr lang="en-US" b="1" dirty="0"/>
              <a:t>        In your case, cidr_block = "10.0.0.0/16" gives you a range of 10.0.0.0 to 10.0.255.255, which allows you to create multiple subnets.</a:t>
            </a:r>
            <a:endParaRPr lang="en-US" b="1" dirty="0"/>
          </a:p>
          <a:p>
            <a:endParaRPr lang="en-IN" dirty="0"/>
          </a:p>
          <a:p>
            <a:r>
              <a:rPr lang="en-IN" b="1" dirty="0"/>
              <a:t>DNS Support &amp; Hostnames:</a:t>
            </a:r>
            <a:endParaRPr lang="en-IN" b="1" dirty="0"/>
          </a:p>
          <a:p>
            <a:pPr marL="0" indent="0">
              <a:buNone/>
            </a:pPr>
            <a:r>
              <a:rPr lang="en-US" b="1" dirty="0"/>
              <a:t>        enable_dns_support = true: Enables DNS resolution within the VPC, which is useful for resolving domain names to IP addresses within your VPC.</a:t>
            </a:r>
            <a:endParaRPr lang="en-US" b="1" dirty="0"/>
          </a:p>
          <a:p>
            <a:pPr marL="0" indent="0">
              <a:buNone/>
            </a:pPr>
            <a:r>
              <a:rPr lang="en-US" b="1" dirty="0"/>
              <a:t>        enable_dns_hostnames = true: Enables DNS hostnames for instances within the VPC, making it easier to access EC2 instances by hostname.</a:t>
            </a:r>
            <a:endParaRPr lang="en-IN"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07165"/>
          </a:xfrm>
        </p:spPr>
        <p:txBody>
          <a:bodyPr/>
          <a:lstStyle/>
          <a:p>
            <a:r>
              <a:rPr lang="en-US" dirty="0"/>
              <a:t>VPC TERRAFORM CODE:</a:t>
            </a:r>
            <a:endParaRPr lang="en-IN" dirty="0"/>
          </a:p>
        </p:txBody>
      </p:sp>
      <p:sp>
        <p:nvSpPr>
          <p:cNvPr id="3" name="Content Placeholder 2"/>
          <p:cNvSpPr>
            <a:spLocks noGrp="1"/>
          </p:cNvSpPr>
          <p:nvPr>
            <p:ph idx="1"/>
          </p:nvPr>
        </p:nvSpPr>
        <p:spPr>
          <a:xfrm>
            <a:off x="914400" y="1616765"/>
            <a:ext cx="8057322" cy="4424597"/>
          </a:xfrm>
        </p:spPr>
        <p:txBody>
          <a:bodyPr>
            <a:normAutofit lnSpcReduction="10000"/>
          </a:bodyPr>
          <a:lstStyle/>
          <a:p>
            <a:pPr marL="0" indent="0">
              <a:buNone/>
            </a:pPr>
            <a:r>
              <a:rPr lang="en-IN" b="1" dirty="0"/>
              <a:t>provider "</a:t>
            </a:r>
            <a:r>
              <a:rPr lang="en-IN" b="1" dirty="0" err="1"/>
              <a:t>aws</a:t>
            </a:r>
            <a:r>
              <a:rPr lang="en-IN" b="1" dirty="0"/>
              <a:t>" {</a:t>
            </a:r>
            <a:endParaRPr lang="en-IN" b="1" dirty="0"/>
          </a:p>
          <a:p>
            <a:pPr marL="0" indent="0">
              <a:buNone/>
            </a:pPr>
            <a:r>
              <a:rPr lang="en-IN" b="1" dirty="0"/>
              <a:t>  region = "us-east-1"</a:t>
            </a:r>
            <a:endParaRPr lang="en-IN" b="1" dirty="0"/>
          </a:p>
          <a:p>
            <a:pPr marL="0" indent="0">
              <a:buNone/>
            </a:pPr>
            <a:r>
              <a:rPr lang="en-IN" b="1" dirty="0"/>
              <a:t>}</a:t>
            </a:r>
            <a:endParaRPr lang="en-IN" b="1" dirty="0"/>
          </a:p>
          <a:p>
            <a:pPr marL="0" indent="0">
              <a:buNone/>
            </a:pPr>
            <a:br>
              <a:rPr lang="en-IN" b="1" dirty="0"/>
            </a:br>
            <a:r>
              <a:rPr lang="en-IN" b="1" dirty="0"/>
              <a:t>resource "</a:t>
            </a:r>
            <a:r>
              <a:rPr lang="en-IN" b="1" dirty="0" err="1"/>
              <a:t>aws_vpc</a:t>
            </a:r>
            <a:r>
              <a:rPr lang="en-IN" b="1" dirty="0"/>
              <a:t>" "main" {</a:t>
            </a:r>
            <a:endParaRPr lang="en-IN" b="1" dirty="0"/>
          </a:p>
          <a:p>
            <a:pPr marL="0" indent="0">
              <a:buNone/>
            </a:pPr>
            <a:r>
              <a:rPr lang="en-IN" b="1" dirty="0"/>
              <a:t>  </a:t>
            </a:r>
            <a:r>
              <a:rPr lang="en-IN" b="1" dirty="0" err="1"/>
              <a:t>cidr_block</a:t>
            </a:r>
            <a:r>
              <a:rPr lang="en-IN" b="1" dirty="0"/>
              <a:t> = "10.0.0.0/16"</a:t>
            </a:r>
            <a:endParaRPr lang="en-IN" b="1" dirty="0"/>
          </a:p>
          <a:p>
            <a:pPr marL="0" indent="0">
              <a:buNone/>
            </a:pPr>
            <a:r>
              <a:rPr lang="en-IN" b="1" dirty="0"/>
              <a:t>  </a:t>
            </a:r>
            <a:r>
              <a:rPr lang="en-IN" b="1" dirty="0" err="1"/>
              <a:t>enable_dns_support</a:t>
            </a:r>
            <a:r>
              <a:rPr lang="en-IN" b="1" dirty="0"/>
              <a:t> = true</a:t>
            </a:r>
            <a:endParaRPr lang="en-IN" b="1" dirty="0"/>
          </a:p>
          <a:p>
            <a:pPr marL="0" indent="0">
              <a:buNone/>
            </a:pPr>
            <a:r>
              <a:rPr lang="en-IN" b="1" dirty="0"/>
              <a:t>  </a:t>
            </a:r>
            <a:r>
              <a:rPr lang="en-IN" b="1" dirty="0" err="1"/>
              <a:t>enable_dns_hostnames</a:t>
            </a:r>
            <a:r>
              <a:rPr lang="en-IN" b="1" dirty="0"/>
              <a:t> = true</a:t>
            </a:r>
            <a:endParaRPr lang="en-IN" b="1" dirty="0"/>
          </a:p>
          <a:p>
            <a:pPr marL="0" indent="0">
              <a:buNone/>
            </a:pPr>
            <a:r>
              <a:rPr lang="en-IN" b="1" dirty="0"/>
              <a:t>  tags = {</a:t>
            </a:r>
            <a:endParaRPr lang="en-IN" b="1" dirty="0"/>
          </a:p>
          <a:p>
            <a:pPr marL="0" indent="0">
              <a:buNone/>
            </a:pPr>
            <a:r>
              <a:rPr lang="en-IN" b="1" dirty="0"/>
              <a:t>    Name = "main-</a:t>
            </a:r>
            <a:r>
              <a:rPr lang="en-IN" b="1" dirty="0" err="1"/>
              <a:t>vpc</a:t>
            </a:r>
            <a:r>
              <a:rPr lang="en-IN" b="1" dirty="0"/>
              <a:t>"</a:t>
            </a:r>
            <a:endParaRPr lang="en-IN" b="1" dirty="0"/>
          </a:p>
          <a:p>
            <a:pPr marL="0" indent="0">
              <a:buNone/>
            </a:pPr>
            <a:r>
              <a:rPr lang="en-IN" b="1" dirty="0"/>
              <a:t>  }</a:t>
            </a:r>
            <a:endParaRPr lang="en-IN" b="1" dirty="0"/>
          </a:p>
          <a:p>
            <a:pPr marL="0" indent="0">
              <a:buNone/>
            </a:pPr>
            <a:r>
              <a:rPr lang="en-IN" b="1" dirty="0"/>
              <a:t>}</a:t>
            </a:r>
            <a:endParaRPr lang="en-IN" b="1" dirty="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304801"/>
            <a:ext cx="9191691" cy="6056242"/>
          </a:xfrm>
        </p:spPr>
        <p:txBody>
          <a:bodyPr/>
          <a:lstStyle/>
          <a:p>
            <a:r>
              <a:rPr lang="en-US" dirty="0"/>
              <a:t>In visual studio code app how the vpc can be created by using terraform code and give the terraform init,validate,plan,apply commands and the images are shown below.</a:t>
            </a:r>
            <a:endParaRPr lang="en-US" dirty="0"/>
          </a:p>
          <a:p>
            <a:endParaRPr lang="en-IN" dirty="0"/>
          </a:p>
        </p:txBody>
      </p:sp>
      <p:pic>
        <p:nvPicPr>
          <p:cNvPr id="7" name="Picture 6"/>
          <p:cNvPicPr>
            <a:picLocks noChangeAspect="1"/>
          </p:cNvPicPr>
          <p:nvPr/>
        </p:nvPicPr>
        <p:blipFill>
          <a:blip r:embed="rId1"/>
          <a:stretch>
            <a:fillRect/>
          </a:stretch>
        </p:blipFill>
        <p:spPr>
          <a:xfrm>
            <a:off x="4744278" y="3671121"/>
            <a:ext cx="5124746" cy="2722850"/>
          </a:xfrm>
          <a:prstGeom prst="rect">
            <a:avLst/>
          </a:prstGeom>
        </p:spPr>
      </p:pic>
      <p:pic>
        <p:nvPicPr>
          <p:cNvPr id="8" name="Picture 7"/>
          <p:cNvPicPr>
            <a:picLocks noChangeAspect="1"/>
          </p:cNvPicPr>
          <p:nvPr/>
        </p:nvPicPr>
        <p:blipFill>
          <a:blip r:embed="rId2"/>
          <a:stretch>
            <a:fillRect/>
          </a:stretch>
        </p:blipFill>
        <p:spPr>
          <a:xfrm>
            <a:off x="1022211" y="1417507"/>
            <a:ext cx="3722066" cy="2220686"/>
          </a:xfrm>
          <a:prstGeom prst="rect">
            <a:avLst/>
          </a:prstGeom>
        </p:spPr>
      </p:pic>
      <p:pic>
        <p:nvPicPr>
          <p:cNvPr id="9" name="Picture 8"/>
          <p:cNvPicPr>
            <a:picLocks noChangeAspect="1"/>
          </p:cNvPicPr>
          <p:nvPr/>
        </p:nvPicPr>
        <p:blipFill>
          <a:blip r:embed="rId3"/>
          <a:stretch>
            <a:fillRect/>
          </a:stretch>
        </p:blipFill>
        <p:spPr>
          <a:xfrm>
            <a:off x="4744278" y="1384579"/>
            <a:ext cx="5124746" cy="2212521"/>
          </a:xfrm>
          <a:prstGeom prst="rect">
            <a:avLst/>
          </a:prstGeom>
        </p:spPr>
      </p:pic>
      <p:pic>
        <p:nvPicPr>
          <p:cNvPr id="10" name="Picture 9"/>
          <p:cNvPicPr>
            <a:picLocks noChangeAspect="1"/>
          </p:cNvPicPr>
          <p:nvPr/>
        </p:nvPicPr>
        <p:blipFill>
          <a:blip r:embed="rId4"/>
          <a:stretch>
            <a:fillRect/>
          </a:stretch>
        </p:blipFill>
        <p:spPr>
          <a:xfrm>
            <a:off x="1022212" y="3709066"/>
            <a:ext cx="3722065" cy="26469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SUBNETS?</a:t>
            </a:r>
            <a:endParaRPr lang="en-IN" dirty="0"/>
          </a:p>
        </p:txBody>
      </p:sp>
      <p:sp>
        <p:nvSpPr>
          <p:cNvPr id="3" name="Content Placeholder 2"/>
          <p:cNvSpPr>
            <a:spLocks noGrp="1"/>
          </p:cNvSpPr>
          <p:nvPr>
            <p:ph idx="1"/>
          </p:nvPr>
        </p:nvSpPr>
        <p:spPr/>
        <p:txBody>
          <a:bodyPr/>
          <a:lstStyle/>
          <a:p>
            <a:r>
              <a:rPr lang="en-IN" dirty="0"/>
              <a:t>Subnets divide the VPC into smaller, isolated networks. Typically, you create public subnets for resources that need internet access (e.g., web servers, Jenkins) and private subnets for internal resources (e.g., databases).</a:t>
            </a:r>
            <a:endParaRPr lang="en-IN" dirty="0"/>
          </a:p>
          <a:p>
            <a:r>
              <a:rPr lang="en-US" dirty="0"/>
              <a:t>Public Subnets: These subnets have routes to the internet and can host resources like EC2 instances that need to be accessed externally.</a:t>
            </a:r>
            <a:endParaRPr lang="en-US" dirty="0"/>
          </a:p>
          <a:p>
            <a:pPr marL="0" indent="0">
              <a:buNone/>
            </a:pPr>
            <a:r>
              <a:rPr lang="en-US" dirty="0"/>
              <a:t>         In your case, you created two public subnets:</a:t>
            </a:r>
            <a:endParaRPr lang="en-US" dirty="0"/>
          </a:p>
          <a:p>
            <a:pPr marL="0" indent="0">
              <a:buNone/>
            </a:pPr>
            <a:r>
              <a:rPr lang="en-US" dirty="0"/>
              <a:t>         subnet_a with CIDR 10.0.1.0/24 in us-east-1a</a:t>
            </a:r>
            <a:endParaRPr lang="en-US" dirty="0"/>
          </a:p>
          <a:p>
            <a:pPr marL="0" indent="0">
              <a:buNone/>
            </a:pPr>
            <a:r>
              <a:rPr lang="en-US" dirty="0"/>
              <a:t>         subnet_b with CIDR 10.0.2.0/24 in us-east-1b</a:t>
            </a:r>
            <a:endParaRPr lang="en-US" dirty="0"/>
          </a:p>
          <a:p>
            <a:r>
              <a:rPr lang="en-US" dirty="0"/>
              <a:t>Private Subnets: You might consider creating additional subnets in the future for more secure, internal resources (e.g., database servers).</a:t>
            </a:r>
            <a:endParaRPr lang="en-IN"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12998</Words>
  <Application>WPS Presentation</Application>
  <PresentationFormat>Widescreen</PresentationFormat>
  <Paragraphs>334</Paragraphs>
  <Slides>37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37</vt:i4>
      </vt:variant>
    </vt:vector>
  </HeadingPairs>
  <TitlesOfParts>
    <vt:vector size="47" baseType="lpstr">
      <vt:lpstr>Arial</vt:lpstr>
      <vt:lpstr>SimSun</vt:lpstr>
      <vt:lpstr>Wingdings</vt:lpstr>
      <vt:lpstr>Wingdings 3</vt:lpstr>
      <vt:lpstr>Arial</vt:lpstr>
      <vt:lpstr>Trebuchet MS</vt:lpstr>
      <vt:lpstr>Microsoft YaHei</vt:lpstr>
      <vt:lpstr>Arial Unicode MS</vt:lpstr>
      <vt:lpstr>Calibri</vt:lpstr>
      <vt:lpstr>Facet</vt:lpstr>
      <vt:lpstr>TASK 7: CONFIGURE SECURITY GROUPS FOR NETWORK SECURITY</vt:lpstr>
      <vt:lpstr>WHAT IS NETWORK SETTINGS?</vt:lpstr>
      <vt:lpstr>WHAT IS TERRAFORM?</vt:lpstr>
      <vt:lpstr>KEY CONCEPTS IN TERRAFORM:</vt:lpstr>
      <vt:lpstr>SECURITY CREDENTIALS:</vt:lpstr>
      <vt:lpstr>WHAT IS VPC?</vt:lpstr>
      <vt:lpstr>VPC TERRAFORM CODE:</vt:lpstr>
      <vt:lpstr>PowerPoint 演示文稿</vt:lpstr>
      <vt:lpstr>WHAT ARE SUBNETS?</vt:lpstr>
      <vt:lpstr>SUBNETS TERRAFORM CODE:</vt:lpstr>
      <vt:lpstr>PowerPoint 演示文稿</vt:lpstr>
      <vt:lpstr>WHAT IS INTERNET GATEWAY?</vt:lpstr>
      <vt:lpstr>INTERNET GATEWAY TERRAFORM CODE:</vt:lpstr>
      <vt:lpstr>PowerPoint 演示文稿</vt:lpstr>
      <vt:lpstr>WHAT ARE ROUTE TABLES AND ROUTES?</vt:lpstr>
      <vt:lpstr>ROUTE TABLES TERRAFORM CODE:</vt:lpstr>
      <vt:lpstr>ROUTE TABLES TERRAFORM CODE:</vt:lpstr>
      <vt:lpstr>PowerPoint 演示文稿</vt:lpstr>
      <vt:lpstr>WHAT ARE SECURITY GROUPS?</vt:lpstr>
      <vt:lpstr>SECURITY GROUP TERRAFORM CODE:</vt:lpstr>
      <vt:lpstr>SECURITY GROUP TERRAFORM CODE:</vt:lpstr>
      <vt:lpstr>SECURITY GROUP TERRAFORM CODE:</vt:lpstr>
      <vt:lpstr>PowerPoint 演示文稿</vt:lpstr>
      <vt:lpstr>WHAT IS EC2 INSTANCE?</vt:lpstr>
      <vt:lpstr>WHAT IS JENKINS?</vt:lpstr>
      <vt:lpstr> JENKINS INSTALL IN AN EC2 INSTANCE:</vt:lpstr>
      <vt:lpstr>PowerPoint 演示文稿</vt:lpstr>
      <vt:lpstr>JENKINS INSTALL IN AN EC2 INSTANCE TERRAFORM CODE:</vt:lpstr>
      <vt:lpstr>PowerPoint 演示文稿</vt:lpstr>
      <vt:lpstr>PowerPoint 演示文稿</vt:lpstr>
      <vt:lpstr>PowerPoint 演示文稿</vt:lpstr>
      <vt:lpstr>WHAT IS RDS(MYSQL DATABASE)?</vt:lpstr>
      <vt:lpstr>RDS(MYSQL DATABASE) TERRAFORM CODE:</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 l480</dc:creator>
  <cp:lastModifiedBy>lenovo l480</cp:lastModifiedBy>
  <cp:revision>13</cp:revision>
  <dcterms:created xsi:type="dcterms:W3CDTF">2024-12-28T10:19:00Z</dcterms:created>
  <dcterms:modified xsi:type="dcterms:W3CDTF">2025-02-21T10:37:38Z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C49B19A30A934E2ABB5A4B8513EA643A_13</vt:lpwstr>
  </property>
  <property fmtid="{D5CDD505-2E9C-101B-9397-08002B2CF9AE}" pid="3" name="KSOProductBuildVer">
    <vt:lpwstr>1033-12.2.0.18607</vt:lpwstr>
  </property>
</Properties>
</file>