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57" r:id="rId5"/>
    <p:sldId id="260" r:id="rId6"/>
    <p:sldId id="261" r:id="rId7"/>
    <p:sldId id="263" r:id="rId8"/>
    <p:sldId id="262"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iam_policy.json" TargetMode="External"/><Relationship Id="rId2" Type="http://schemas.openxmlformats.org/officeDocument/2006/relationships/hyperlink" Target="https://raw.githubusercontent.com/kubernetes-sigs/aws-load-balancer-controller/v2.5.4/docs/install/iam_policy.j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ws.github.io/eks-char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t>EKS</a:t>
            </a:r>
            <a:endParaRPr lang="en-IN" sz="9600" b="1" dirty="0"/>
          </a:p>
        </p:txBody>
      </p:sp>
      <p:sp>
        <p:nvSpPr>
          <p:cNvPr id="3" name="Subtitle 2"/>
          <p:cNvSpPr>
            <a:spLocks noGrp="1"/>
          </p:cNvSpPr>
          <p:nvPr>
            <p:ph type="subTitle" idx="1"/>
          </p:nvPr>
        </p:nvSpPr>
        <p:spPr>
          <a:xfrm>
            <a:off x="5156462" y="4032664"/>
            <a:ext cx="7035538" cy="1265200"/>
          </a:xfrm>
        </p:spPr>
        <p:txBody>
          <a:bodyPr>
            <a:normAutofit/>
          </a:bodyPr>
          <a:lstStyle/>
          <a:p>
            <a:r>
              <a:rPr lang="en-US" sz="3600" dirty="0" smtClean="0">
                <a:solidFill>
                  <a:schemeClr val="bg1"/>
                </a:solidFill>
              </a:rPr>
              <a:t>                          </a:t>
            </a:r>
            <a:r>
              <a:rPr lang="en-US" sz="3600" b="1" dirty="0" smtClean="0">
                <a:solidFill>
                  <a:schemeClr val="bg1"/>
                </a:solidFill>
              </a:rPr>
              <a:t>EKS </a:t>
            </a:r>
            <a:r>
              <a:rPr lang="en-US" sz="3600" b="1" dirty="0">
                <a:solidFill>
                  <a:schemeClr val="bg1"/>
                </a:solidFill>
              </a:rPr>
              <a:t>Install and app deploy with Ingress</a:t>
            </a:r>
            <a:r>
              <a:rPr lang="en-US" sz="3600" dirty="0">
                <a:solidFill>
                  <a:schemeClr val="bg1"/>
                </a:solidFill>
              </a:rPr>
              <a:t> </a:t>
            </a:r>
          </a:p>
        </p:txBody>
      </p:sp>
      <p:pic>
        <p:nvPicPr>
          <p:cNvPr id="5" name="Picture 4"/>
          <p:cNvPicPr>
            <a:picLocks noChangeAspect="1"/>
          </p:cNvPicPr>
          <p:nvPr/>
        </p:nvPicPr>
        <p:blipFill>
          <a:blip r:embed="rId2"/>
          <a:stretch>
            <a:fillRect/>
          </a:stretch>
        </p:blipFill>
        <p:spPr>
          <a:xfrm>
            <a:off x="6096000" y="2700780"/>
            <a:ext cx="3429000" cy="2286000"/>
          </a:xfrm>
          <a:prstGeom prst="rect">
            <a:avLst/>
          </a:prstGeom>
        </p:spPr>
      </p:pic>
    </p:spTree>
    <p:extLst>
      <p:ext uri="{BB962C8B-B14F-4D97-AF65-F5344CB8AC3E}">
        <p14:creationId xmlns:p14="http://schemas.microsoft.com/office/powerpoint/2010/main" val="241145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79400"/>
            <a:ext cx="12107333" cy="6578600"/>
          </a:xfrm>
        </p:spPr>
        <p:txBody>
          <a:bodyPr/>
          <a:lstStyle/>
          <a:p>
            <a:r>
              <a:rPr lang="en-US" b="1" dirty="0"/>
              <a:t>Deploy the deployment, service and </a:t>
            </a:r>
            <a:r>
              <a:rPr lang="en-US" b="1" dirty="0" smtClean="0"/>
              <a:t>Ingress</a:t>
            </a:r>
          </a:p>
          <a:p>
            <a:r>
              <a:rPr lang="en-US" b="1" dirty="0" err="1">
                <a:latin typeface="Calibri Light" panose="020F0302020204030204" pitchFamily="34" charset="0"/>
                <a:ea typeface="Calibri Light" panose="020F0302020204030204" pitchFamily="34" charset="0"/>
                <a:cs typeface="Calibri Light" panose="020F0302020204030204" pitchFamily="34" charset="0"/>
              </a:rPr>
              <a:t>kubectl</a:t>
            </a:r>
            <a:r>
              <a:rPr lang="en-US" b="1" dirty="0">
                <a:latin typeface="Calibri Light" panose="020F0302020204030204" pitchFamily="34" charset="0"/>
                <a:ea typeface="Calibri Light" panose="020F0302020204030204" pitchFamily="34" charset="0"/>
                <a:cs typeface="Calibri Light" panose="020F0302020204030204" pitchFamily="34" charset="0"/>
              </a:rPr>
              <a:t> apply -f https://raw.githubusercontent.com/kubernetes-sigs/aws-load-balancer-controller/v2.5.4/docs/examples/2048/2048_full.yaml</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a:p>
            <a:r>
              <a:rPr lang="en-US" dirty="0" err="1">
                <a:latin typeface="Calibri Light" panose="020F0302020204030204" pitchFamily="34" charset="0"/>
                <a:ea typeface="Calibri Light" panose="020F0302020204030204" pitchFamily="34" charset="0"/>
                <a:cs typeface="Calibri Light" panose="020F0302020204030204" pitchFamily="34" charset="0"/>
              </a:rPr>
              <a:t>kubectl</a:t>
            </a:r>
            <a:r>
              <a:rPr lang="en-US" dirty="0">
                <a:latin typeface="Calibri Light" panose="020F0302020204030204" pitchFamily="34" charset="0"/>
                <a:ea typeface="Calibri Light" panose="020F0302020204030204" pitchFamily="34" charset="0"/>
                <a:cs typeface="Calibri Light" panose="020F0302020204030204" pitchFamily="34" charset="0"/>
              </a:rPr>
              <a:t> get pods -n </a:t>
            </a:r>
            <a:r>
              <a:rPr lang="en-US" dirty="0" smtClean="0">
                <a:latin typeface="Calibri Light" panose="020F0302020204030204" pitchFamily="34" charset="0"/>
                <a:ea typeface="Calibri Light" panose="020F0302020204030204" pitchFamily="34" charset="0"/>
                <a:cs typeface="Calibri Light" panose="020F0302020204030204" pitchFamily="34" charset="0"/>
              </a:rPr>
              <a:t>game-2048</a:t>
            </a:r>
          </a:p>
          <a:p>
            <a:r>
              <a:rPr lang="en-IN" dirty="0" err="1">
                <a:latin typeface="Calibri Light" panose="020F0302020204030204" pitchFamily="34" charset="0"/>
                <a:ea typeface="Calibri Light" panose="020F0302020204030204" pitchFamily="34" charset="0"/>
                <a:cs typeface="Calibri Light" panose="020F0302020204030204" pitchFamily="34" charset="0"/>
              </a:rPr>
              <a:t>kubectl</a:t>
            </a:r>
            <a:r>
              <a:rPr lang="en-IN" dirty="0">
                <a:latin typeface="Calibri Light" panose="020F0302020204030204" pitchFamily="34" charset="0"/>
                <a:ea typeface="Calibri Light" panose="020F0302020204030204" pitchFamily="34" charset="0"/>
                <a:cs typeface="Calibri Light" panose="020F0302020204030204" pitchFamily="34" charset="0"/>
              </a:rPr>
              <a:t> get pods -n game-2048 -w </a:t>
            </a:r>
          </a:p>
          <a:p>
            <a:r>
              <a:rPr lang="en-IN" dirty="0" err="1">
                <a:latin typeface="Calibri Light" panose="020F0302020204030204" pitchFamily="34" charset="0"/>
                <a:ea typeface="Calibri Light" panose="020F0302020204030204" pitchFamily="34" charset="0"/>
                <a:cs typeface="Calibri Light" panose="020F0302020204030204" pitchFamily="34" charset="0"/>
              </a:rPr>
              <a:t>kubectl</a:t>
            </a:r>
            <a:r>
              <a:rPr lang="en-IN" dirty="0">
                <a:latin typeface="Calibri Light" panose="020F0302020204030204" pitchFamily="34" charset="0"/>
                <a:ea typeface="Calibri Light" panose="020F0302020204030204" pitchFamily="34" charset="0"/>
                <a:cs typeface="Calibri Light" panose="020F0302020204030204" pitchFamily="34" charset="0"/>
              </a:rPr>
              <a:t> get svc -n game-2048</a:t>
            </a:r>
          </a:p>
          <a:p>
            <a:r>
              <a:rPr lang="en-IN" dirty="0" err="1">
                <a:latin typeface="Calibri Light" panose="020F0302020204030204" pitchFamily="34" charset="0"/>
                <a:ea typeface="Calibri Light" panose="020F0302020204030204" pitchFamily="34" charset="0"/>
                <a:cs typeface="Calibri Light" panose="020F0302020204030204" pitchFamily="34" charset="0"/>
              </a:rPr>
              <a:t>kubectl</a:t>
            </a:r>
            <a:r>
              <a:rPr lang="en-IN" dirty="0">
                <a:latin typeface="Calibri Light" panose="020F0302020204030204" pitchFamily="34" charset="0"/>
                <a:ea typeface="Calibri Light" panose="020F0302020204030204" pitchFamily="34" charset="0"/>
                <a:cs typeface="Calibri Light" panose="020F0302020204030204" pitchFamily="34" charset="0"/>
              </a:rPr>
              <a:t> get ingress -n </a:t>
            </a:r>
            <a:r>
              <a:rPr lang="en-IN" dirty="0" smtClean="0">
                <a:latin typeface="Calibri Light" panose="020F0302020204030204" pitchFamily="34" charset="0"/>
                <a:ea typeface="Calibri Light" panose="020F0302020204030204" pitchFamily="34" charset="0"/>
                <a:cs typeface="Calibri Light" panose="020F0302020204030204" pitchFamily="34" charset="0"/>
              </a:rPr>
              <a:t>game-2048</a:t>
            </a:r>
          </a:p>
          <a:p>
            <a:r>
              <a:rPr lang="en-US" b="1" dirty="0"/>
              <a:t>commands to configure IAM OIDC provider</a:t>
            </a:r>
          </a:p>
          <a:p>
            <a:r>
              <a:rPr lang="en-IN" dirty="0">
                <a:latin typeface="Calibri Light" panose="020F0302020204030204" pitchFamily="34" charset="0"/>
                <a:ea typeface="Calibri Light" panose="020F0302020204030204" pitchFamily="34" charset="0"/>
                <a:cs typeface="Calibri Light" panose="020F0302020204030204" pitchFamily="34" charset="0"/>
              </a:rPr>
              <a:t>export </a:t>
            </a:r>
            <a:r>
              <a:rPr lang="en-IN" dirty="0" err="1" smtClean="0">
                <a:latin typeface="Calibri Light" panose="020F0302020204030204" pitchFamily="34" charset="0"/>
                <a:ea typeface="Calibri Light" panose="020F0302020204030204" pitchFamily="34" charset="0"/>
                <a:cs typeface="Calibri Light" panose="020F0302020204030204" pitchFamily="34" charset="0"/>
              </a:rPr>
              <a:t>cluster_name</a:t>
            </a:r>
            <a:r>
              <a:rPr lang="en-IN" dirty="0" smtClean="0">
                <a:latin typeface="Calibri Light" panose="020F0302020204030204" pitchFamily="34" charset="0"/>
                <a:ea typeface="Calibri Light" panose="020F0302020204030204" pitchFamily="34" charset="0"/>
                <a:cs typeface="Calibri Light" panose="020F0302020204030204" pitchFamily="34" charset="0"/>
              </a:rPr>
              <a:t>=demo-cluster</a:t>
            </a:r>
          </a:p>
          <a:p>
            <a:r>
              <a:rPr lang="en-IN" dirty="0" err="1">
                <a:latin typeface="Calibri Light" panose="020F0302020204030204" pitchFamily="34" charset="0"/>
                <a:ea typeface="Calibri Light" panose="020F0302020204030204" pitchFamily="34" charset="0"/>
                <a:cs typeface="Calibri Light" panose="020F0302020204030204" pitchFamily="34" charset="0"/>
              </a:rPr>
              <a:t>oidc_id</a:t>
            </a:r>
            <a:r>
              <a:rPr lang="en-IN" dirty="0">
                <a:latin typeface="Calibri Light" panose="020F0302020204030204" pitchFamily="34" charset="0"/>
                <a:ea typeface="Calibri Light" panose="020F0302020204030204" pitchFamily="34" charset="0"/>
                <a:cs typeface="Calibri Light" panose="020F0302020204030204" pitchFamily="34" charset="0"/>
              </a:rPr>
              <a:t>=$(</a:t>
            </a:r>
            <a:r>
              <a:rPr lang="en-IN" dirty="0" err="1">
                <a:latin typeface="Calibri Light" panose="020F0302020204030204" pitchFamily="34" charset="0"/>
                <a:ea typeface="Calibri Light" panose="020F0302020204030204" pitchFamily="34" charset="0"/>
                <a:cs typeface="Calibri Light" panose="020F0302020204030204" pitchFamily="34" charset="0"/>
              </a:rPr>
              <a:t>aws</a:t>
            </a:r>
            <a:r>
              <a:rPr lang="en-IN" dirty="0">
                <a:latin typeface="Calibri Light" panose="020F0302020204030204" pitchFamily="34" charset="0"/>
                <a:ea typeface="Calibri Light" panose="020F0302020204030204" pitchFamily="34" charset="0"/>
                <a:cs typeface="Calibri Light" panose="020F0302020204030204" pitchFamily="34" charset="0"/>
              </a:rPr>
              <a:t> </a:t>
            </a:r>
            <a:r>
              <a:rPr lang="en-IN" dirty="0" err="1">
                <a:latin typeface="Calibri Light" panose="020F0302020204030204" pitchFamily="34" charset="0"/>
                <a:ea typeface="Calibri Light" panose="020F0302020204030204" pitchFamily="34" charset="0"/>
                <a:cs typeface="Calibri Light" panose="020F0302020204030204" pitchFamily="34" charset="0"/>
              </a:rPr>
              <a:t>eks</a:t>
            </a:r>
            <a:r>
              <a:rPr lang="en-IN" dirty="0">
                <a:latin typeface="Calibri Light" panose="020F0302020204030204" pitchFamily="34" charset="0"/>
                <a:ea typeface="Calibri Light" panose="020F0302020204030204" pitchFamily="34" charset="0"/>
                <a:cs typeface="Calibri Light" panose="020F0302020204030204" pitchFamily="34" charset="0"/>
              </a:rPr>
              <a:t> describe-cluster --name $</a:t>
            </a:r>
            <a:r>
              <a:rPr lang="en-IN" dirty="0" err="1">
                <a:latin typeface="Calibri Light" panose="020F0302020204030204" pitchFamily="34" charset="0"/>
                <a:ea typeface="Calibri Light" panose="020F0302020204030204" pitchFamily="34" charset="0"/>
                <a:cs typeface="Calibri Light" panose="020F0302020204030204" pitchFamily="34" charset="0"/>
              </a:rPr>
              <a:t>cluster_name</a:t>
            </a:r>
            <a:r>
              <a:rPr lang="en-IN" dirty="0">
                <a:latin typeface="Calibri Light" panose="020F0302020204030204" pitchFamily="34" charset="0"/>
                <a:ea typeface="Calibri Light" panose="020F0302020204030204" pitchFamily="34" charset="0"/>
                <a:cs typeface="Calibri Light" panose="020F0302020204030204" pitchFamily="34" charset="0"/>
              </a:rPr>
              <a:t> --query "</a:t>
            </a:r>
            <a:r>
              <a:rPr lang="en-IN" dirty="0" err="1">
                <a:latin typeface="Calibri Light" panose="020F0302020204030204" pitchFamily="34" charset="0"/>
                <a:ea typeface="Calibri Light" panose="020F0302020204030204" pitchFamily="34" charset="0"/>
                <a:cs typeface="Calibri Light" panose="020F0302020204030204" pitchFamily="34" charset="0"/>
              </a:rPr>
              <a:t>cluster.identity.oidc.issuer</a:t>
            </a:r>
            <a:r>
              <a:rPr lang="en-IN" dirty="0">
                <a:latin typeface="Calibri Light" panose="020F0302020204030204" pitchFamily="34" charset="0"/>
                <a:ea typeface="Calibri Light" panose="020F0302020204030204" pitchFamily="34" charset="0"/>
                <a:cs typeface="Calibri Light" panose="020F0302020204030204" pitchFamily="34" charset="0"/>
              </a:rPr>
              <a:t>" --output text | cut -d '/' -f 5) </a:t>
            </a:r>
            <a:endParaRPr lang="en-IN" dirty="0" smtClean="0">
              <a:latin typeface="Calibri Light" panose="020F0302020204030204" pitchFamily="34" charset="0"/>
              <a:ea typeface="Calibri Light" panose="020F0302020204030204" pitchFamily="34" charset="0"/>
              <a:cs typeface="Calibri Light" panose="020F0302020204030204" pitchFamily="34" charset="0"/>
            </a:endParaRPr>
          </a:p>
          <a:p>
            <a:r>
              <a:rPr lang="en-US" b="1" dirty="0"/>
              <a:t>Check if there is an IAM OIDC provider configured already</a:t>
            </a:r>
          </a:p>
          <a:p>
            <a:r>
              <a:rPr lang="en-US" dirty="0" err="1">
                <a:latin typeface="Calibri Light" panose="020F0302020204030204" pitchFamily="34" charset="0"/>
                <a:ea typeface="Calibri Light" panose="020F0302020204030204" pitchFamily="34" charset="0"/>
                <a:cs typeface="Calibri Light" panose="020F0302020204030204" pitchFamily="34" charset="0"/>
              </a:rPr>
              <a:t>eksctl</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utils</a:t>
            </a:r>
            <a:r>
              <a:rPr lang="en-US" dirty="0">
                <a:latin typeface="Calibri Light" panose="020F0302020204030204" pitchFamily="34" charset="0"/>
                <a:ea typeface="Calibri Light" panose="020F0302020204030204" pitchFamily="34" charset="0"/>
                <a:cs typeface="Calibri Light" panose="020F0302020204030204" pitchFamily="34" charset="0"/>
              </a:rPr>
              <a:t> associate-</a:t>
            </a:r>
            <a:r>
              <a:rPr lang="en-US" dirty="0" err="1">
                <a:latin typeface="Calibri Light" panose="020F0302020204030204" pitchFamily="34" charset="0"/>
                <a:ea typeface="Calibri Light" panose="020F0302020204030204" pitchFamily="34" charset="0"/>
                <a:cs typeface="Calibri Light" panose="020F0302020204030204" pitchFamily="34" charset="0"/>
              </a:rPr>
              <a:t>iam</a:t>
            </a:r>
            <a:r>
              <a:rPr lang="en-US" dirty="0">
                <a:latin typeface="Calibri Light" panose="020F0302020204030204" pitchFamily="34" charset="0"/>
                <a:ea typeface="Calibri Light" panose="020F0302020204030204" pitchFamily="34" charset="0"/>
                <a:cs typeface="Calibri Light" panose="020F0302020204030204" pitchFamily="34" charset="0"/>
              </a:rPr>
              <a:t>-</a:t>
            </a:r>
            <a:r>
              <a:rPr lang="en-US" dirty="0" err="1">
                <a:latin typeface="Calibri Light" panose="020F0302020204030204" pitchFamily="34" charset="0"/>
                <a:ea typeface="Calibri Light" panose="020F0302020204030204" pitchFamily="34" charset="0"/>
                <a:cs typeface="Calibri Light" panose="020F0302020204030204" pitchFamily="34" charset="0"/>
              </a:rPr>
              <a:t>oidc</a:t>
            </a:r>
            <a:r>
              <a:rPr lang="en-US" dirty="0">
                <a:latin typeface="Calibri Light" panose="020F0302020204030204" pitchFamily="34" charset="0"/>
                <a:ea typeface="Calibri Light" panose="020F0302020204030204" pitchFamily="34" charset="0"/>
                <a:cs typeface="Calibri Light" panose="020F0302020204030204" pitchFamily="34" charset="0"/>
              </a:rPr>
              <a:t>-provider --cluster $</a:t>
            </a:r>
            <a:r>
              <a:rPr lang="en-US" dirty="0" err="1">
                <a:latin typeface="Calibri Light" panose="020F0302020204030204" pitchFamily="34" charset="0"/>
                <a:ea typeface="Calibri Light" panose="020F0302020204030204" pitchFamily="34" charset="0"/>
                <a:cs typeface="Calibri Light" panose="020F0302020204030204" pitchFamily="34" charset="0"/>
              </a:rPr>
              <a:t>cluster_name</a:t>
            </a:r>
            <a:r>
              <a:rPr lang="en-US" dirty="0">
                <a:latin typeface="Calibri Light" panose="020F0302020204030204" pitchFamily="34" charset="0"/>
                <a:ea typeface="Calibri Light" panose="020F0302020204030204" pitchFamily="34" charset="0"/>
                <a:cs typeface="Calibri Light" panose="020F0302020204030204" pitchFamily="34" charset="0"/>
              </a:rPr>
              <a:t> --approve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8386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163" y="-12700"/>
            <a:ext cx="12161837" cy="7031038"/>
          </a:xfrm>
        </p:spPr>
        <p:txBody>
          <a:bodyPr/>
          <a:lstStyle/>
          <a:p>
            <a:r>
              <a:rPr lang="en-US" b="1" dirty="0" smtClean="0"/>
              <a:t>How </a:t>
            </a:r>
            <a:r>
              <a:rPr lang="en-US" b="1" dirty="0"/>
              <a:t>to setup </a:t>
            </a:r>
            <a:r>
              <a:rPr lang="en-US" b="1" dirty="0" err="1"/>
              <a:t>alb</a:t>
            </a:r>
            <a:r>
              <a:rPr lang="en-US" b="1" dirty="0"/>
              <a:t> add </a:t>
            </a:r>
            <a:r>
              <a:rPr lang="en-US" b="1" dirty="0" smtClean="0"/>
              <a:t>on</a:t>
            </a:r>
          </a:p>
          <a:p>
            <a:r>
              <a:rPr lang="en-US" b="1" dirty="0" smtClean="0"/>
              <a:t>1.</a:t>
            </a:r>
            <a:r>
              <a:rPr lang="en-IN" dirty="0"/>
              <a:t> Download IAM </a:t>
            </a:r>
            <a:r>
              <a:rPr lang="en-IN" dirty="0" smtClean="0"/>
              <a:t>policy</a:t>
            </a:r>
          </a:p>
          <a:p>
            <a:r>
              <a:rPr lang="en-US" b="1" dirty="0">
                <a:latin typeface="Candara Light" panose="020E0502030303020204" pitchFamily="34" charset="0"/>
              </a:rPr>
              <a:t>curl -O </a:t>
            </a:r>
            <a:r>
              <a:rPr lang="en-US" b="1" dirty="0">
                <a:latin typeface="Candara Light" panose="020E0502030303020204" pitchFamily="34" charset="0"/>
                <a:hlinkClick r:id="rId2"/>
              </a:rPr>
              <a:t>https://</a:t>
            </a:r>
            <a:r>
              <a:rPr lang="en-US" b="1" dirty="0" smtClean="0">
                <a:latin typeface="Candara Light" panose="020E0502030303020204" pitchFamily="34" charset="0"/>
                <a:hlinkClick r:id="rId2"/>
              </a:rPr>
              <a:t>raw.githubusercontent.com/kubernetes-sigs/aws-load-balancer-controller/v2.5.4/docs/install/iam_policy.json</a:t>
            </a:r>
            <a:endParaRPr lang="en-US" b="1" dirty="0" smtClean="0">
              <a:latin typeface="Candara Light" panose="020E0502030303020204" pitchFamily="34" charset="0"/>
            </a:endParaRPr>
          </a:p>
          <a:p>
            <a:r>
              <a:rPr lang="en-US" b="1" dirty="0" smtClean="0">
                <a:latin typeface="Candara Light" panose="020E0502030303020204" pitchFamily="34" charset="0"/>
              </a:rPr>
              <a:t>2.</a:t>
            </a:r>
            <a:r>
              <a:rPr lang="en-IN" dirty="0"/>
              <a:t> Create IAM </a:t>
            </a:r>
            <a:r>
              <a:rPr lang="en-IN" dirty="0" smtClean="0"/>
              <a:t>Policy</a:t>
            </a:r>
          </a:p>
          <a:p>
            <a:r>
              <a:rPr lang="en-US" b="1" dirty="0">
                <a:latin typeface="Candara Light" panose="020E0502030303020204" pitchFamily="34" charset="0"/>
              </a:rPr>
              <a:t>aws </a:t>
            </a:r>
            <a:r>
              <a:rPr lang="en-US" b="1" dirty="0" err="1">
                <a:latin typeface="Candara Light" panose="020E0502030303020204" pitchFamily="34" charset="0"/>
              </a:rPr>
              <a:t>iam</a:t>
            </a:r>
            <a:r>
              <a:rPr lang="en-US" b="1" dirty="0">
                <a:latin typeface="Candara Light" panose="020E0502030303020204" pitchFamily="34" charset="0"/>
              </a:rPr>
              <a:t> create-policy \</a:t>
            </a:r>
          </a:p>
          <a:p>
            <a:r>
              <a:rPr lang="en-US" b="1" dirty="0">
                <a:latin typeface="Candara Light" panose="020E0502030303020204" pitchFamily="34" charset="0"/>
              </a:rPr>
              <a:t>    --policy-name </a:t>
            </a:r>
            <a:r>
              <a:rPr lang="en-US" b="1" dirty="0" err="1">
                <a:latin typeface="Candara Light" panose="020E0502030303020204" pitchFamily="34" charset="0"/>
              </a:rPr>
              <a:t>AWSLoadBalancerControllerIAMPolicy</a:t>
            </a:r>
            <a:r>
              <a:rPr lang="en-US" b="1" dirty="0">
                <a:latin typeface="Candara Light" panose="020E0502030303020204" pitchFamily="34" charset="0"/>
              </a:rPr>
              <a:t> \</a:t>
            </a:r>
          </a:p>
          <a:p>
            <a:r>
              <a:rPr lang="en-US" b="1" dirty="0">
                <a:latin typeface="Candara Light" panose="020E0502030303020204" pitchFamily="34" charset="0"/>
              </a:rPr>
              <a:t>    --policy-document </a:t>
            </a:r>
            <a:r>
              <a:rPr lang="en-US" b="1" dirty="0">
                <a:latin typeface="Candara Light" panose="020E0502030303020204" pitchFamily="34" charset="0"/>
                <a:hlinkClick r:id="rId3" action="ppaction://hlinkfile"/>
              </a:rPr>
              <a:t>file://</a:t>
            </a:r>
            <a:r>
              <a:rPr lang="en-US" b="1" dirty="0" smtClean="0">
                <a:latin typeface="Candara Light" panose="020E0502030303020204" pitchFamily="34" charset="0"/>
                <a:hlinkClick r:id="rId3" action="ppaction://hlinkfile"/>
              </a:rPr>
              <a:t>iam_policy.json</a:t>
            </a:r>
            <a:endParaRPr lang="en-US" b="1" dirty="0" smtClean="0">
              <a:latin typeface="Candara Light" panose="020E0502030303020204" pitchFamily="34" charset="0"/>
            </a:endParaRPr>
          </a:p>
          <a:p>
            <a:r>
              <a:rPr lang="en-US" b="1" dirty="0" smtClean="0">
                <a:latin typeface="Candara Light" panose="020E0502030303020204" pitchFamily="34" charset="0"/>
              </a:rPr>
              <a:t>3.</a:t>
            </a:r>
            <a:r>
              <a:rPr lang="en-IN" dirty="0"/>
              <a:t> Create IAM </a:t>
            </a:r>
            <a:r>
              <a:rPr lang="en-IN" dirty="0" smtClean="0"/>
              <a:t>Role</a:t>
            </a:r>
          </a:p>
          <a:p>
            <a:r>
              <a:rPr lang="en-US" b="1" dirty="0" err="1">
                <a:latin typeface="Candara Light" panose="020E0502030303020204" pitchFamily="34" charset="0"/>
              </a:rPr>
              <a:t>eksctl</a:t>
            </a:r>
            <a:r>
              <a:rPr lang="en-US" b="1" dirty="0">
                <a:latin typeface="Candara Light" panose="020E0502030303020204" pitchFamily="34" charset="0"/>
              </a:rPr>
              <a:t> create </a:t>
            </a:r>
            <a:r>
              <a:rPr lang="en-US" b="1" dirty="0" err="1">
                <a:latin typeface="Candara Light" panose="020E0502030303020204" pitchFamily="34" charset="0"/>
              </a:rPr>
              <a:t>iamserviceaccount</a:t>
            </a:r>
            <a:r>
              <a:rPr lang="en-US" b="1" dirty="0">
                <a:latin typeface="Candara Light" panose="020E0502030303020204" pitchFamily="34" charset="0"/>
              </a:rPr>
              <a:t> \</a:t>
            </a:r>
          </a:p>
          <a:p>
            <a:r>
              <a:rPr lang="en-US" b="1" dirty="0">
                <a:latin typeface="Candara Light" panose="020E0502030303020204" pitchFamily="34" charset="0"/>
              </a:rPr>
              <a:t>  --cluster=&lt;your-cluster-name&gt; \</a:t>
            </a:r>
          </a:p>
          <a:p>
            <a:r>
              <a:rPr lang="en-US" b="1" dirty="0">
                <a:latin typeface="Candara Light" panose="020E0502030303020204" pitchFamily="34" charset="0"/>
              </a:rPr>
              <a:t>  --namespace=</a:t>
            </a:r>
            <a:r>
              <a:rPr lang="en-US" b="1" dirty="0" err="1">
                <a:latin typeface="Candara Light" panose="020E0502030303020204" pitchFamily="34" charset="0"/>
              </a:rPr>
              <a:t>kube</a:t>
            </a:r>
            <a:r>
              <a:rPr lang="en-US" b="1" dirty="0">
                <a:latin typeface="Candara Light" panose="020E0502030303020204" pitchFamily="34" charset="0"/>
              </a:rPr>
              <a:t>-system \</a:t>
            </a:r>
          </a:p>
          <a:p>
            <a:r>
              <a:rPr lang="en-US" b="1" dirty="0">
                <a:latin typeface="Candara Light" panose="020E0502030303020204" pitchFamily="34" charset="0"/>
              </a:rPr>
              <a:t>  --name=aws-load-balancer-controller \</a:t>
            </a:r>
          </a:p>
          <a:p>
            <a:r>
              <a:rPr lang="en-US" b="1" dirty="0">
                <a:latin typeface="Candara Light" panose="020E0502030303020204" pitchFamily="34" charset="0"/>
              </a:rPr>
              <a:t>  --role-name </a:t>
            </a:r>
            <a:r>
              <a:rPr lang="en-US" b="1" dirty="0" err="1">
                <a:latin typeface="Candara Light" panose="020E0502030303020204" pitchFamily="34" charset="0"/>
              </a:rPr>
              <a:t>AmazonEKSLoadBalancerControllerRole</a:t>
            </a:r>
            <a:r>
              <a:rPr lang="en-US" b="1" dirty="0">
                <a:latin typeface="Candara Light" panose="020E0502030303020204" pitchFamily="34" charset="0"/>
              </a:rPr>
              <a:t> \</a:t>
            </a:r>
          </a:p>
          <a:p>
            <a:r>
              <a:rPr lang="en-US" b="1" dirty="0">
                <a:latin typeface="Candara Light" panose="020E0502030303020204" pitchFamily="34" charset="0"/>
              </a:rPr>
              <a:t>  --attach-policy-</a:t>
            </a:r>
            <a:r>
              <a:rPr lang="en-US" b="1" dirty="0" err="1">
                <a:latin typeface="Candara Light" panose="020E0502030303020204" pitchFamily="34" charset="0"/>
              </a:rPr>
              <a:t>arn</a:t>
            </a:r>
            <a:r>
              <a:rPr lang="en-US" b="1" dirty="0">
                <a:latin typeface="Candara Light" panose="020E0502030303020204" pitchFamily="34" charset="0"/>
              </a:rPr>
              <a:t>=</a:t>
            </a:r>
            <a:r>
              <a:rPr lang="en-US" b="1" dirty="0" err="1">
                <a:latin typeface="Candara Light" panose="020E0502030303020204" pitchFamily="34" charset="0"/>
              </a:rPr>
              <a:t>arn:aws:iam</a:t>
            </a:r>
            <a:r>
              <a:rPr lang="en-US" b="1" dirty="0">
                <a:latin typeface="Candara Light" panose="020E0502030303020204" pitchFamily="34" charset="0"/>
              </a:rPr>
              <a:t>::&lt;your-aws-account-id&gt;:policy/</a:t>
            </a:r>
            <a:r>
              <a:rPr lang="en-US" b="1" dirty="0" err="1">
                <a:latin typeface="Candara Light" panose="020E0502030303020204" pitchFamily="34" charset="0"/>
              </a:rPr>
              <a:t>AWSLoadBalancerControllerIAMPolicy</a:t>
            </a:r>
            <a:r>
              <a:rPr lang="en-US" b="1" dirty="0">
                <a:latin typeface="Candara Light" panose="020E0502030303020204" pitchFamily="34" charset="0"/>
              </a:rPr>
              <a:t> \</a:t>
            </a:r>
          </a:p>
          <a:p>
            <a:r>
              <a:rPr lang="en-US" b="1" dirty="0">
                <a:latin typeface="Candara Light" panose="020E0502030303020204" pitchFamily="34" charset="0"/>
              </a:rPr>
              <a:t>  --</a:t>
            </a:r>
            <a:r>
              <a:rPr lang="en-US" b="1" dirty="0" smtClean="0">
                <a:latin typeface="Candara Light" panose="020E0502030303020204" pitchFamily="34" charset="0"/>
              </a:rPr>
              <a:t>approve</a:t>
            </a:r>
          </a:p>
          <a:p>
            <a:endParaRPr lang="en-US" b="1" dirty="0">
              <a:latin typeface="Candara Light" panose="020E0502030303020204" pitchFamily="34" charset="0"/>
            </a:endParaRPr>
          </a:p>
        </p:txBody>
      </p:sp>
    </p:spTree>
    <p:extLst>
      <p:ext uri="{BB962C8B-B14F-4D97-AF65-F5344CB8AC3E}">
        <p14:creationId xmlns:p14="http://schemas.microsoft.com/office/powerpoint/2010/main" val="87865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7018867"/>
          </a:xfrm>
        </p:spPr>
        <p:txBody>
          <a:bodyPr>
            <a:normAutofit fontScale="92500" lnSpcReduction="10000"/>
          </a:bodyPr>
          <a:lstStyle/>
          <a:p>
            <a:r>
              <a:rPr lang="en-IN" b="1" dirty="0"/>
              <a:t>Deploy ALB </a:t>
            </a:r>
            <a:r>
              <a:rPr lang="en-IN" b="1" dirty="0" smtClean="0"/>
              <a:t>controller</a:t>
            </a:r>
          </a:p>
          <a:p>
            <a:r>
              <a:rPr lang="en-IN" b="1" dirty="0" smtClean="0"/>
              <a:t>1.installing helm</a:t>
            </a:r>
          </a:p>
          <a:p>
            <a:r>
              <a:rPr lang="en-IN" b="1" dirty="0">
                <a:latin typeface="Calibri Light" panose="020F0302020204030204" pitchFamily="34" charset="0"/>
                <a:ea typeface="Calibri Light" panose="020F0302020204030204" pitchFamily="34" charset="0"/>
                <a:cs typeface="Calibri Light" panose="020F0302020204030204" pitchFamily="34" charset="0"/>
              </a:rPr>
              <a:t>curl https://get.helm.sh/helm-v3.10.2-linux-amd64.tar.gz -o helm-v3.10.2-linux-amd64.tar.gz</a:t>
            </a:r>
          </a:p>
          <a:p>
            <a:r>
              <a:rPr lang="en-IN" b="1" dirty="0">
                <a:latin typeface="Calibri Light" panose="020F0302020204030204" pitchFamily="34" charset="0"/>
                <a:ea typeface="Calibri Light" panose="020F0302020204030204" pitchFamily="34" charset="0"/>
                <a:cs typeface="Calibri Light" panose="020F0302020204030204" pitchFamily="34" charset="0"/>
              </a:rPr>
              <a:t>tar -</a:t>
            </a:r>
            <a:r>
              <a:rPr lang="en-IN" b="1" dirty="0" err="1">
                <a:latin typeface="Calibri Light" panose="020F0302020204030204" pitchFamily="34" charset="0"/>
                <a:ea typeface="Calibri Light" panose="020F0302020204030204" pitchFamily="34" charset="0"/>
                <a:cs typeface="Calibri Light" panose="020F0302020204030204" pitchFamily="34" charset="0"/>
              </a:rPr>
              <a:t>zxvf</a:t>
            </a:r>
            <a:r>
              <a:rPr lang="en-IN" b="1" dirty="0">
                <a:latin typeface="Calibri Light" panose="020F0302020204030204" pitchFamily="34" charset="0"/>
                <a:ea typeface="Calibri Light" panose="020F0302020204030204" pitchFamily="34" charset="0"/>
                <a:cs typeface="Calibri Light" panose="020F0302020204030204" pitchFamily="34" charset="0"/>
              </a:rPr>
              <a:t> helm-v3.10.2-linux-amd64.tar.gz</a:t>
            </a:r>
          </a:p>
          <a:p>
            <a:r>
              <a:rPr lang="en-IN" b="1" dirty="0" err="1">
                <a:latin typeface="Calibri Light" panose="020F0302020204030204" pitchFamily="34" charset="0"/>
                <a:ea typeface="Calibri Light" panose="020F0302020204030204" pitchFamily="34" charset="0"/>
                <a:cs typeface="Calibri Light" panose="020F0302020204030204" pitchFamily="34" charset="0"/>
              </a:rPr>
              <a:t>sudo</a:t>
            </a:r>
            <a:r>
              <a:rPr lang="en-IN" b="1" dirty="0">
                <a:latin typeface="Calibri Light" panose="020F0302020204030204" pitchFamily="34" charset="0"/>
                <a:ea typeface="Calibri Light" panose="020F0302020204030204" pitchFamily="34" charset="0"/>
                <a:cs typeface="Calibri Light" panose="020F0302020204030204" pitchFamily="34" charset="0"/>
              </a:rPr>
              <a:t> mv linux-amd64/helm /</a:t>
            </a:r>
            <a:r>
              <a:rPr lang="en-IN" b="1" dirty="0" err="1" smtClean="0">
                <a:latin typeface="Calibri Light" panose="020F0302020204030204" pitchFamily="34" charset="0"/>
                <a:ea typeface="Calibri Light" panose="020F0302020204030204" pitchFamily="34" charset="0"/>
                <a:cs typeface="Calibri Light" panose="020F0302020204030204" pitchFamily="34" charset="0"/>
              </a:rPr>
              <a:t>usr</a:t>
            </a:r>
            <a:r>
              <a:rPr lang="en-IN" b="1" dirty="0" smtClean="0">
                <a:latin typeface="Calibri Light" panose="020F0302020204030204" pitchFamily="34" charset="0"/>
                <a:ea typeface="Calibri Light" panose="020F0302020204030204" pitchFamily="34" charset="0"/>
                <a:cs typeface="Calibri Light" panose="020F0302020204030204" pitchFamily="34" charset="0"/>
              </a:rPr>
              <a:t>/local/bin/helm</a:t>
            </a:r>
          </a:p>
          <a:p>
            <a:r>
              <a:rPr lang="en-IN" b="1" dirty="0" smtClean="0">
                <a:latin typeface="Calibri Light" panose="020F0302020204030204" pitchFamily="34" charset="0"/>
                <a:ea typeface="Calibri Light" panose="020F0302020204030204" pitchFamily="34" charset="0"/>
                <a:cs typeface="Calibri Light" panose="020F0302020204030204" pitchFamily="34" charset="0"/>
              </a:rPr>
              <a:t>2.checking helm version</a:t>
            </a:r>
          </a:p>
          <a:p>
            <a:pPr marL="0" indent="0">
              <a:buNone/>
            </a:pPr>
            <a:r>
              <a:rPr lang="en-IN" b="1" dirty="0" smtClean="0">
                <a:latin typeface="Calibri Light" panose="020F0302020204030204" pitchFamily="34" charset="0"/>
                <a:ea typeface="Calibri Light" panose="020F0302020204030204" pitchFamily="34" charset="0"/>
                <a:cs typeface="Calibri Light" panose="020F0302020204030204" pitchFamily="34" charset="0"/>
              </a:rPr>
              <a:t>       helm version</a:t>
            </a:r>
          </a:p>
          <a:p>
            <a:pPr marL="0" indent="0">
              <a:buNone/>
            </a:pPr>
            <a:r>
              <a:rPr lang="en-IN" b="1" dirty="0" smtClean="0">
                <a:latin typeface="Calibri Light" panose="020F0302020204030204" pitchFamily="34" charset="0"/>
                <a:ea typeface="Calibri Light" panose="020F0302020204030204" pitchFamily="34" charset="0"/>
                <a:cs typeface="Calibri Light" panose="020F0302020204030204" pitchFamily="34" charset="0"/>
              </a:rPr>
              <a:t>3.</a:t>
            </a:r>
            <a:r>
              <a:rPr lang="en-IN" dirty="0"/>
              <a:t> Add helm </a:t>
            </a:r>
            <a:r>
              <a:rPr lang="en-IN" dirty="0" smtClean="0"/>
              <a:t>repo</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helm repo add </a:t>
            </a:r>
            <a:r>
              <a:rPr lang="en-US" b="1" dirty="0" err="1">
                <a:latin typeface="Calibri Light" panose="020F0302020204030204" pitchFamily="34" charset="0"/>
                <a:ea typeface="Calibri Light" panose="020F0302020204030204" pitchFamily="34" charset="0"/>
                <a:cs typeface="Calibri Light" panose="020F0302020204030204" pitchFamily="34" charset="0"/>
              </a:rPr>
              <a:t>eks</a:t>
            </a:r>
            <a:r>
              <a:rPr lang="en-US" b="1" dirty="0">
                <a:latin typeface="Calibri Light" panose="020F0302020204030204" pitchFamily="34" charset="0"/>
                <a:ea typeface="Calibri Light" panose="020F0302020204030204" pitchFamily="34" charset="0"/>
                <a:cs typeface="Calibri Light" panose="020F0302020204030204" pitchFamily="34" charset="0"/>
              </a:rPr>
              <a:t> </a:t>
            </a:r>
            <a:r>
              <a:rPr lang="en-US" b="1" dirty="0">
                <a:latin typeface="Calibri Light" panose="020F0302020204030204" pitchFamily="34" charset="0"/>
                <a:ea typeface="Calibri Light" panose="020F0302020204030204" pitchFamily="34" charset="0"/>
                <a:cs typeface="Calibri Light" panose="020F0302020204030204" pitchFamily="34" charset="0"/>
                <a:hlinkClick r:id="rId2"/>
              </a:rPr>
              <a:t>https://</a:t>
            </a:r>
            <a:r>
              <a:rPr lang="en-US" b="1" dirty="0" smtClean="0">
                <a:latin typeface="Calibri Light" panose="020F0302020204030204" pitchFamily="34" charset="0"/>
                <a:ea typeface="Calibri Light" panose="020F0302020204030204" pitchFamily="34" charset="0"/>
                <a:cs typeface="Calibri Light" panose="020F0302020204030204" pitchFamily="34" charset="0"/>
                <a:hlinkClick r:id="rId2"/>
              </a:rPr>
              <a:t>aws.github.io/eks-charts</a:t>
            </a:r>
            <a:endParaRPr lang="en-US" b="1" dirty="0" smtClean="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US" b="1" dirty="0" smtClean="0">
                <a:latin typeface="Calibri Light" panose="020F0302020204030204" pitchFamily="34" charset="0"/>
                <a:ea typeface="Calibri Light" panose="020F0302020204030204" pitchFamily="34" charset="0"/>
                <a:cs typeface="Calibri Light" panose="020F0302020204030204" pitchFamily="34" charset="0"/>
              </a:rPr>
              <a:t>4.</a:t>
            </a:r>
            <a:r>
              <a:rPr lang="en-IN" dirty="0"/>
              <a:t> Update the </a:t>
            </a:r>
            <a:r>
              <a:rPr lang="en-IN" dirty="0" smtClean="0"/>
              <a:t>repo</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helm repo update </a:t>
            </a:r>
            <a:r>
              <a:rPr lang="en-IN" b="1" dirty="0" err="1" smtClean="0">
                <a:latin typeface="Calibri Light" panose="020F0302020204030204" pitchFamily="34" charset="0"/>
                <a:ea typeface="Calibri Light" panose="020F0302020204030204" pitchFamily="34" charset="0"/>
                <a:cs typeface="Calibri Light" panose="020F0302020204030204" pitchFamily="34" charset="0"/>
              </a:rPr>
              <a:t>eks</a:t>
            </a:r>
            <a:endParaRPr lang="en-IN" b="1" dirty="0" smtClean="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IN" b="1" dirty="0" smtClean="0">
                <a:latin typeface="Calibri Light" panose="020F0302020204030204" pitchFamily="34" charset="0"/>
                <a:ea typeface="Calibri Light" panose="020F0302020204030204" pitchFamily="34" charset="0"/>
                <a:cs typeface="Calibri Light" panose="020F0302020204030204" pitchFamily="34" charset="0"/>
              </a:rPr>
              <a:t>5.</a:t>
            </a:r>
            <a:r>
              <a:rPr lang="en-IN" dirty="0"/>
              <a:t> </a:t>
            </a:r>
            <a:r>
              <a:rPr lang="en-IN" dirty="0" smtClean="0"/>
              <a:t>Install</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helm install </a:t>
            </a:r>
            <a:r>
              <a:rPr lang="en-IN" b="1" dirty="0" err="1">
                <a:latin typeface="Calibri Light" panose="020F0302020204030204" pitchFamily="34" charset="0"/>
                <a:ea typeface="Calibri Light" panose="020F0302020204030204" pitchFamily="34" charset="0"/>
                <a:cs typeface="Calibri Light" panose="020F0302020204030204" pitchFamily="34" charset="0"/>
              </a:rPr>
              <a:t>aws</a:t>
            </a:r>
            <a:r>
              <a:rPr lang="en-IN" b="1" dirty="0">
                <a:latin typeface="Calibri Light" panose="020F0302020204030204" pitchFamily="34" charset="0"/>
                <a:ea typeface="Calibri Light" panose="020F0302020204030204" pitchFamily="34" charset="0"/>
                <a:cs typeface="Calibri Light" panose="020F0302020204030204" pitchFamily="34" charset="0"/>
              </a:rPr>
              <a:t>-load-balancer-controller </a:t>
            </a:r>
            <a:r>
              <a:rPr lang="en-IN" b="1" dirty="0" err="1">
                <a:latin typeface="Calibri Light" panose="020F0302020204030204" pitchFamily="34" charset="0"/>
                <a:ea typeface="Calibri Light" panose="020F0302020204030204" pitchFamily="34" charset="0"/>
                <a:cs typeface="Calibri Light" panose="020F0302020204030204" pitchFamily="34" charset="0"/>
              </a:rPr>
              <a:t>eks</a:t>
            </a:r>
            <a:r>
              <a:rPr lang="en-IN" b="1" dirty="0">
                <a:latin typeface="Calibri Light" panose="020F0302020204030204" pitchFamily="34" charset="0"/>
                <a:ea typeface="Calibri Light" panose="020F0302020204030204" pitchFamily="34" charset="0"/>
                <a:cs typeface="Calibri Light" panose="020F0302020204030204" pitchFamily="34" charset="0"/>
              </a:rPr>
              <a:t>/</a:t>
            </a:r>
            <a:r>
              <a:rPr lang="en-IN" b="1" dirty="0" err="1">
                <a:latin typeface="Calibri Light" panose="020F0302020204030204" pitchFamily="34" charset="0"/>
                <a:ea typeface="Calibri Light" panose="020F0302020204030204" pitchFamily="34" charset="0"/>
                <a:cs typeface="Calibri Light" panose="020F0302020204030204" pitchFamily="34" charset="0"/>
              </a:rPr>
              <a:t>aws</a:t>
            </a:r>
            <a:r>
              <a:rPr lang="en-IN" b="1" dirty="0">
                <a:latin typeface="Calibri Light" panose="020F0302020204030204" pitchFamily="34" charset="0"/>
                <a:ea typeface="Calibri Light" panose="020F0302020204030204" pitchFamily="34" charset="0"/>
                <a:cs typeface="Calibri Light" panose="020F0302020204030204" pitchFamily="34" charset="0"/>
              </a:rPr>
              <a:t>-load-balancer-controller \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-n </a:t>
            </a:r>
            <a:r>
              <a:rPr lang="en-IN" b="1" dirty="0" err="1">
                <a:latin typeface="Calibri Light" panose="020F0302020204030204" pitchFamily="34" charset="0"/>
                <a:ea typeface="Calibri Light" panose="020F0302020204030204" pitchFamily="34" charset="0"/>
                <a:cs typeface="Calibri Light" panose="020F0302020204030204" pitchFamily="34" charset="0"/>
              </a:rPr>
              <a:t>kube</a:t>
            </a:r>
            <a:r>
              <a:rPr lang="en-IN" b="1" dirty="0">
                <a:latin typeface="Calibri Light" panose="020F0302020204030204" pitchFamily="34" charset="0"/>
                <a:ea typeface="Calibri Light" panose="020F0302020204030204" pitchFamily="34" charset="0"/>
                <a:cs typeface="Calibri Light" panose="020F0302020204030204" pitchFamily="34" charset="0"/>
              </a:rPr>
              <a:t>-system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--set </a:t>
            </a:r>
            <a:r>
              <a:rPr lang="en-IN" b="1" dirty="0" err="1">
                <a:latin typeface="Calibri Light" panose="020F0302020204030204" pitchFamily="34" charset="0"/>
                <a:ea typeface="Calibri Light" panose="020F0302020204030204" pitchFamily="34" charset="0"/>
                <a:cs typeface="Calibri Light" panose="020F0302020204030204" pitchFamily="34" charset="0"/>
              </a:rPr>
              <a:t>clusterName</a:t>
            </a:r>
            <a:r>
              <a:rPr lang="en-IN" b="1" dirty="0">
                <a:latin typeface="Calibri Light" panose="020F0302020204030204" pitchFamily="34" charset="0"/>
                <a:ea typeface="Calibri Light" panose="020F0302020204030204" pitchFamily="34" charset="0"/>
                <a:cs typeface="Calibri Light" panose="020F0302020204030204" pitchFamily="34" charset="0"/>
              </a:rPr>
              <a:t>=&lt;your-cluster-name&gt;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--set </a:t>
            </a:r>
            <a:r>
              <a:rPr lang="en-IN" b="1" dirty="0" err="1">
                <a:latin typeface="Calibri Light" panose="020F0302020204030204" pitchFamily="34" charset="0"/>
                <a:ea typeface="Calibri Light" panose="020F0302020204030204" pitchFamily="34" charset="0"/>
                <a:cs typeface="Calibri Light" panose="020F0302020204030204" pitchFamily="34" charset="0"/>
              </a:rPr>
              <a:t>serviceAccount.create</a:t>
            </a:r>
            <a:r>
              <a:rPr lang="en-IN" b="1" dirty="0">
                <a:latin typeface="Calibri Light" panose="020F0302020204030204" pitchFamily="34" charset="0"/>
                <a:ea typeface="Calibri Light" panose="020F0302020204030204" pitchFamily="34" charset="0"/>
                <a:cs typeface="Calibri Light" panose="020F0302020204030204" pitchFamily="34" charset="0"/>
              </a:rPr>
              <a:t>=false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--set serviceAccount.name=</a:t>
            </a:r>
            <a:r>
              <a:rPr lang="en-IN" b="1" dirty="0" err="1">
                <a:latin typeface="Calibri Light" panose="020F0302020204030204" pitchFamily="34" charset="0"/>
                <a:ea typeface="Calibri Light" panose="020F0302020204030204" pitchFamily="34" charset="0"/>
                <a:cs typeface="Calibri Light" panose="020F0302020204030204" pitchFamily="34" charset="0"/>
              </a:rPr>
              <a:t>aws</a:t>
            </a:r>
            <a:r>
              <a:rPr lang="en-IN" b="1" dirty="0">
                <a:latin typeface="Calibri Light" panose="020F0302020204030204" pitchFamily="34" charset="0"/>
                <a:ea typeface="Calibri Light" panose="020F0302020204030204" pitchFamily="34" charset="0"/>
                <a:cs typeface="Calibri Light" panose="020F0302020204030204" pitchFamily="34" charset="0"/>
              </a:rPr>
              <a:t>-load-balancer-controller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--set region=&lt;region&gt; \</a:t>
            </a:r>
          </a:p>
          <a:p>
            <a:pPr marL="0" indent="0">
              <a:buNone/>
            </a:pPr>
            <a:r>
              <a:rPr lang="en-IN" b="1" dirty="0">
                <a:latin typeface="Calibri Light" panose="020F0302020204030204" pitchFamily="34" charset="0"/>
                <a:ea typeface="Calibri Light" panose="020F0302020204030204" pitchFamily="34" charset="0"/>
                <a:cs typeface="Calibri Light" panose="020F0302020204030204" pitchFamily="34" charset="0"/>
              </a:rPr>
              <a:t>  --set </a:t>
            </a:r>
            <a:r>
              <a:rPr lang="en-IN" b="1" dirty="0" err="1">
                <a:latin typeface="Calibri Light" panose="020F0302020204030204" pitchFamily="34" charset="0"/>
                <a:ea typeface="Calibri Light" panose="020F0302020204030204" pitchFamily="34" charset="0"/>
                <a:cs typeface="Calibri Light" panose="020F0302020204030204" pitchFamily="34" charset="0"/>
              </a:rPr>
              <a:t>vpcId</a:t>
            </a:r>
            <a:r>
              <a:rPr lang="en-IN" b="1" dirty="0">
                <a:latin typeface="Calibri Light" panose="020F0302020204030204" pitchFamily="34" charset="0"/>
                <a:ea typeface="Calibri Light" panose="020F0302020204030204" pitchFamily="34" charset="0"/>
                <a:cs typeface="Calibri Light" panose="020F0302020204030204" pitchFamily="34" charset="0"/>
              </a:rPr>
              <a:t>=&lt;your-</a:t>
            </a:r>
            <a:r>
              <a:rPr lang="en-IN" b="1" dirty="0" err="1">
                <a:latin typeface="Calibri Light" panose="020F0302020204030204" pitchFamily="34" charset="0"/>
                <a:ea typeface="Calibri Light" panose="020F0302020204030204" pitchFamily="34" charset="0"/>
                <a:cs typeface="Calibri Light" panose="020F0302020204030204" pitchFamily="34" charset="0"/>
              </a:rPr>
              <a:t>vpc</a:t>
            </a:r>
            <a:r>
              <a:rPr lang="en-IN" b="1" dirty="0">
                <a:latin typeface="Calibri Light" panose="020F0302020204030204" pitchFamily="34" charset="0"/>
                <a:ea typeface="Calibri Light" panose="020F0302020204030204" pitchFamily="34" charset="0"/>
                <a:cs typeface="Calibri Light" panose="020F0302020204030204" pitchFamily="34" charset="0"/>
              </a:rPr>
              <a:t>-id&gt;</a:t>
            </a:r>
            <a:endParaRPr lang="en-IN" b="1" dirty="0" smtClean="0">
              <a:latin typeface="Calibri Light" panose="020F0302020204030204" pitchFamily="34" charset="0"/>
              <a:ea typeface="Calibri Light" panose="020F0302020204030204" pitchFamily="34" charset="0"/>
              <a:cs typeface="Calibri Light" panose="020F0302020204030204" pitchFamily="34" charset="0"/>
            </a:endParaRPr>
          </a:p>
          <a:p>
            <a:endParaRPr lang="en-IN" b="1"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13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0"/>
            <a:ext cx="12192000" cy="6858000"/>
          </a:xfrm>
        </p:spPr>
        <p:txBody>
          <a:bodyPr/>
          <a:lstStyle/>
          <a:p>
            <a:r>
              <a:rPr lang="en-US" dirty="0"/>
              <a:t>Verify that the deployments are running</a:t>
            </a:r>
            <a:r>
              <a:rPr lang="en-US" dirty="0" smtClean="0"/>
              <a:t>.</a:t>
            </a:r>
          </a:p>
          <a:p>
            <a:r>
              <a:rPr lang="en-US" dirty="0" err="1">
                <a:latin typeface="Candara Light" panose="020E0502030303020204" pitchFamily="34" charset="0"/>
              </a:rPr>
              <a:t>kubectl</a:t>
            </a:r>
            <a:r>
              <a:rPr lang="en-US" dirty="0">
                <a:latin typeface="Candara Light" panose="020E0502030303020204" pitchFamily="34" charset="0"/>
              </a:rPr>
              <a:t> get deployment -n </a:t>
            </a:r>
            <a:r>
              <a:rPr lang="en-US" dirty="0" err="1">
                <a:latin typeface="Candara Light" panose="020E0502030303020204" pitchFamily="34" charset="0"/>
              </a:rPr>
              <a:t>kube</a:t>
            </a:r>
            <a:r>
              <a:rPr lang="en-US" dirty="0">
                <a:latin typeface="Candara Light" panose="020E0502030303020204" pitchFamily="34" charset="0"/>
              </a:rPr>
              <a:t>-system </a:t>
            </a:r>
            <a:r>
              <a:rPr lang="en-US" dirty="0" smtClean="0">
                <a:latin typeface="Candara Light" panose="020E0502030303020204" pitchFamily="34" charset="0"/>
              </a:rPr>
              <a:t>aws-load-balancer-controller</a:t>
            </a:r>
          </a:p>
          <a:p>
            <a:r>
              <a:rPr lang="en-IN" dirty="0" err="1">
                <a:latin typeface="Candara Light" panose="020E0502030303020204" pitchFamily="34" charset="0"/>
              </a:rPr>
              <a:t>kubectl</a:t>
            </a:r>
            <a:r>
              <a:rPr lang="en-IN" dirty="0">
                <a:latin typeface="Candara Light" panose="020E0502030303020204" pitchFamily="34" charset="0"/>
              </a:rPr>
              <a:t> get pods -n </a:t>
            </a:r>
            <a:r>
              <a:rPr lang="en-IN" dirty="0" err="1">
                <a:latin typeface="Candara Light" panose="020E0502030303020204" pitchFamily="34" charset="0"/>
              </a:rPr>
              <a:t>kube</a:t>
            </a:r>
            <a:r>
              <a:rPr lang="en-IN" dirty="0">
                <a:latin typeface="Candara Light" panose="020E0502030303020204" pitchFamily="34" charset="0"/>
              </a:rPr>
              <a:t>-system -w</a:t>
            </a:r>
          </a:p>
          <a:p>
            <a:r>
              <a:rPr lang="en-IN" dirty="0">
                <a:latin typeface="Candara Light" panose="020E0502030303020204" pitchFamily="34" charset="0"/>
              </a:rPr>
              <a:t>]</a:t>
            </a:r>
            <a:r>
              <a:rPr lang="en-IN" dirty="0" err="1">
                <a:latin typeface="Candara Light" panose="020E0502030303020204" pitchFamily="34" charset="0"/>
              </a:rPr>
              <a:t>kubectl</a:t>
            </a:r>
            <a:r>
              <a:rPr lang="en-IN" dirty="0">
                <a:latin typeface="Candara Light" panose="020E0502030303020204" pitchFamily="34" charset="0"/>
              </a:rPr>
              <a:t> get deploy -n </a:t>
            </a:r>
            <a:r>
              <a:rPr lang="en-IN" dirty="0" err="1">
                <a:latin typeface="Candara Light" panose="020E0502030303020204" pitchFamily="34" charset="0"/>
              </a:rPr>
              <a:t>kube</a:t>
            </a:r>
            <a:r>
              <a:rPr lang="en-IN" dirty="0">
                <a:latin typeface="Candara Light" panose="020E0502030303020204" pitchFamily="34" charset="0"/>
              </a:rPr>
              <a:t>-system -w</a:t>
            </a:r>
          </a:p>
          <a:p>
            <a:r>
              <a:rPr lang="en-IN" dirty="0" err="1">
                <a:latin typeface="Candara Light" panose="020E0502030303020204" pitchFamily="34" charset="0"/>
              </a:rPr>
              <a:t>kubectl</a:t>
            </a:r>
            <a:r>
              <a:rPr lang="en-IN" dirty="0">
                <a:latin typeface="Candara Light" panose="020E0502030303020204" pitchFamily="34" charset="0"/>
              </a:rPr>
              <a:t> get ingress -n </a:t>
            </a:r>
            <a:r>
              <a:rPr lang="en-IN" dirty="0" smtClean="0">
                <a:latin typeface="Candara Light" panose="020E0502030303020204" pitchFamily="34" charset="0"/>
              </a:rPr>
              <a:t>game-2048</a:t>
            </a:r>
          </a:p>
          <a:p>
            <a:r>
              <a:rPr lang="en-IN" dirty="0" smtClean="0">
                <a:latin typeface="Arial" panose="020B0604020202020204" pitchFamily="34" charset="0"/>
                <a:cs typeface="Arial" panose="020B0604020202020204" pitchFamily="34" charset="0"/>
              </a:rPr>
              <a:t>After checking ingress we will get some address that matches the DNS name which was created in our Load Balancer</a:t>
            </a:r>
          </a:p>
          <a:p>
            <a:r>
              <a:rPr lang="en-IN" dirty="0" smtClean="0">
                <a:latin typeface="Arial" panose="020B0604020202020204" pitchFamily="34" charset="0"/>
                <a:cs typeface="Arial" panose="020B0604020202020204" pitchFamily="34" charset="0"/>
              </a:rPr>
              <a:t>Check the LB is created or not and wait until the LB state is active </a:t>
            </a:r>
          </a:p>
          <a:p>
            <a:r>
              <a:rPr lang="en-IN" dirty="0" smtClean="0">
                <a:latin typeface="Arial" panose="020B0604020202020204" pitchFamily="34" charset="0"/>
                <a:cs typeface="Arial" panose="020B0604020202020204" pitchFamily="34" charset="0"/>
              </a:rPr>
              <a:t>Copy this add/DNS name in new tab ,we will get 2024 game</a:t>
            </a:r>
          </a:p>
          <a:p>
            <a:pPr marL="0" indent="0">
              <a:buNone/>
            </a:pPr>
            <a:r>
              <a:rPr lang="en-IN" dirty="0" smtClean="0">
                <a:latin typeface="Arial" panose="020B0604020202020204" pitchFamily="34" charset="0"/>
                <a:cs typeface="Arial" panose="020B0604020202020204" pitchFamily="34" charset="0"/>
              </a:rPr>
              <a:t>This is exactly what we deployed ,accessing the LB &amp; through we are getting requests</a:t>
            </a:r>
          </a:p>
          <a:p>
            <a:pPr marL="0" indent="0">
              <a:buNone/>
            </a:pPr>
            <a:r>
              <a:rPr lang="en-IN" b="1" dirty="0"/>
              <a:t>Delete the cluster</a:t>
            </a:r>
          </a:p>
          <a:p>
            <a:pPr marL="0" indent="0">
              <a:buNone/>
            </a:pPr>
            <a:r>
              <a:rPr lang="en-US" dirty="0" err="1">
                <a:latin typeface="Arial" panose="020B0604020202020204" pitchFamily="34" charset="0"/>
                <a:cs typeface="Arial" panose="020B0604020202020204" pitchFamily="34" charset="0"/>
              </a:rPr>
              <a:t>eksctl</a:t>
            </a:r>
            <a:r>
              <a:rPr lang="en-US" dirty="0">
                <a:latin typeface="Arial" panose="020B0604020202020204" pitchFamily="34" charset="0"/>
                <a:cs typeface="Arial" panose="020B0604020202020204" pitchFamily="34" charset="0"/>
              </a:rPr>
              <a:t> delete cluster --name demo-cluster --region </a:t>
            </a:r>
            <a:r>
              <a:rPr lang="en-US" dirty="0" smtClean="0">
                <a:latin typeface="Arial" panose="020B0604020202020204" pitchFamily="34" charset="0"/>
                <a:cs typeface="Arial" panose="020B0604020202020204" pitchFamily="34" charset="0"/>
              </a:rPr>
              <a:t>us-east-1</a:t>
            </a:r>
          </a:p>
          <a:p>
            <a:pPr marL="0" indent="0">
              <a:buNone/>
            </a:pPr>
            <a:r>
              <a:rPr lang="en-US" dirty="0" smtClean="0">
                <a:latin typeface="Arial" panose="020B0604020202020204" pitchFamily="34" charset="0"/>
                <a:cs typeface="Arial" panose="020B0604020202020204" pitchFamily="34" charset="0"/>
              </a:rPr>
              <a:t>---to avoid billing</a:t>
            </a:r>
            <a:endParaRPr lang="en-IN"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39466" y="3412067"/>
            <a:ext cx="5452534" cy="3445933"/>
          </a:xfrm>
          <a:prstGeom prst="rect">
            <a:avLst/>
          </a:prstGeom>
        </p:spPr>
      </p:pic>
    </p:spTree>
    <p:extLst>
      <p:ext uri="{BB962C8B-B14F-4D97-AF65-F5344CB8AC3E}">
        <p14:creationId xmlns:p14="http://schemas.microsoft.com/office/powerpoint/2010/main" val="93214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EKS service :</a:t>
            </a:r>
            <a:r>
              <a:rPr lang="en-IN" b="1" dirty="0"/>
              <a:t> Pros and Cons</a:t>
            </a:r>
            <a:br>
              <a:rPr lang="en-IN" b="1" dirty="0"/>
            </a:br>
            <a:endParaRPr lang="en-IN" b="1" dirty="0"/>
          </a:p>
        </p:txBody>
      </p:sp>
      <p:sp>
        <p:nvSpPr>
          <p:cNvPr id="3" name="Content Placeholder 2"/>
          <p:cNvSpPr>
            <a:spLocks noGrp="1"/>
          </p:cNvSpPr>
          <p:nvPr>
            <p:ph idx="1"/>
          </p:nvPr>
        </p:nvSpPr>
        <p:spPr>
          <a:xfrm>
            <a:off x="-1" y="2153412"/>
            <a:ext cx="12251267" cy="4704588"/>
          </a:xfrm>
        </p:spPr>
        <p:txBody>
          <a:bodyPr>
            <a:normAutofit lnSpcReduction="10000"/>
          </a:bodyPr>
          <a:lstStyle/>
          <a:p>
            <a:r>
              <a:rPr lang="en-IN" sz="2000" b="1" dirty="0" smtClean="0"/>
              <a:t>PROS:</a:t>
            </a:r>
          </a:p>
          <a:p>
            <a:r>
              <a:rPr lang="en-US" dirty="0" smtClean="0"/>
              <a:t>Managed </a:t>
            </a:r>
            <a:r>
              <a:rPr lang="en-US" dirty="0"/>
              <a:t>Control </a:t>
            </a:r>
            <a:r>
              <a:rPr lang="en-US" dirty="0" smtClean="0"/>
              <a:t>Plane</a:t>
            </a:r>
            <a:endParaRPr lang="en-US" dirty="0"/>
          </a:p>
          <a:p>
            <a:r>
              <a:rPr lang="en-US" dirty="0"/>
              <a:t>Automated </a:t>
            </a:r>
            <a:r>
              <a:rPr lang="en-US" dirty="0" smtClean="0"/>
              <a:t>Updates</a:t>
            </a:r>
            <a:endParaRPr lang="en-US" dirty="0"/>
          </a:p>
          <a:p>
            <a:r>
              <a:rPr lang="en-US" dirty="0" smtClean="0"/>
              <a:t>Scalability</a:t>
            </a:r>
          </a:p>
          <a:p>
            <a:r>
              <a:rPr lang="en-US" dirty="0" smtClean="0"/>
              <a:t>AWS Integration</a:t>
            </a:r>
            <a:endParaRPr lang="en-US" dirty="0"/>
          </a:p>
          <a:p>
            <a:r>
              <a:rPr lang="en-US" dirty="0"/>
              <a:t>Security and </a:t>
            </a:r>
            <a:r>
              <a:rPr lang="en-US" dirty="0" smtClean="0"/>
              <a:t>Compliance</a:t>
            </a:r>
          </a:p>
          <a:p>
            <a:r>
              <a:rPr lang="en-US" dirty="0" smtClean="0"/>
              <a:t>Monitoring </a:t>
            </a:r>
            <a:r>
              <a:rPr lang="en-US" dirty="0"/>
              <a:t>and </a:t>
            </a:r>
            <a:r>
              <a:rPr lang="en-US" dirty="0" smtClean="0"/>
              <a:t>Logging</a:t>
            </a:r>
          </a:p>
          <a:p>
            <a:r>
              <a:rPr lang="en-US" dirty="0" smtClean="0"/>
              <a:t>Ecosystem </a:t>
            </a:r>
            <a:r>
              <a:rPr lang="en-US" dirty="0"/>
              <a:t>and </a:t>
            </a:r>
            <a:r>
              <a:rPr lang="en-US" dirty="0" smtClean="0"/>
              <a:t>Community</a:t>
            </a:r>
            <a:endParaRPr lang="en-IN" dirty="0"/>
          </a:p>
          <a:p>
            <a:r>
              <a:rPr lang="en-IN" b="1" dirty="0" smtClean="0"/>
              <a:t>CONS : </a:t>
            </a:r>
          </a:p>
          <a:p>
            <a:r>
              <a:rPr lang="en-US" b="1" dirty="0" smtClean="0"/>
              <a:t>Cost</a:t>
            </a:r>
            <a:r>
              <a:rPr lang="en-US" b="1" dirty="0" smtClean="0">
                <a:latin typeface="Calibri Light" panose="020F0302020204030204" pitchFamily="34" charset="0"/>
                <a:ea typeface="Calibri Light" panose="020F0302020204030204" pitchFamily="34" charset="0"/>
                <a:cs typeface="Calibri Light" panose="020F0302020204030204" pitchFamily="34" charset="0"/>
              </a:rPr>
              <a:t>: EKS is a managed service, and this convenience comes at a cost. Running an EKS cluster may be more expensive compared to self-managed Kubernetes, especially for large-scale deployments.</a:t>
            </a:r>
          </a:p>
          <a:p>
            <a:r>
              <a:rPr lang="en-US" b="1" dirty="0" smtClean="0"/>
              <a:t>Less Control: </a:t>
            </a:r>
            <a:r>
              <a:rPr lang="en-US" b="1" dirty="0" smtClean="0">
                <a:latin typeface="Calibri Light" panose="020F0302020204030204" pitchFamily="34" charset="0"/>
                <a:ea typeface="Calibri Light" panose="020F0302020204030204" pitchFamily="34" charset="0"/>
                <a:cs typeface="Calibri Light" panose="020F0302020204030204" pitchFamily="34" charset="0"/>
              </a:rPr>
              <a:t>While EKS provides a great deal of automation, it also means that you have less control over the underlying infrastructure and some Kubernetes configurations</a:t>
            </a:r>
            <a:r>
              <a:rPr lang="en-US" b="1" dirty="0" smtClean="0"/>
              <a:t>.</a:t>
            </a:r>
            <a:endParaRPr lang="en-IN" b="1" dirty="0"/>
          </a:p>
        </p:txBody>
      </p:sp>
    </p:spTree>
    <p:extLst>
      <p:ext uri="{BB962C8B-B14F-4D97-AF65-F5344CB8AC3E}">
        <p14:creationId xmlns:p14="http://schemas.microsoft.com/office/powerpoint/2010/main" val="373683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dirty="0" smtClean="0"/>
              <a:t>Kubernetes &amp; EKS</a:t>
            </a:r>
            <a:endParaRPr lang="en-IN" dirty="0"/>
          </a:p>
        </p:txBody>
      </p:sp>
      <p:sp>
        <p:nvSpPr>
          <p:cNvPr id="3" name="Content Placeholder 2"/>
          <p:cNvSpPr>
            <a:spLocks noGrp="1"/>
          </p:cNvSpPr>
          <p:nvPr>
            <p:ph idx="1"/>
          </p:nvPr>
        </p:nvSpPr>
        <p:spPr>
          <a:xfrm>
            <a:off x="0" y="2153412"/>
            <a:ext cx="12075735" cy="4869557"/>
          </a:xfrm>
        </p:spPr>
        <p:txBody>
          <a:bodyPr>
            <a:normAutofit fontScale="92500" lnSpcReduction="20000"/>
          </a:bodyPr>
          <a:lstStyle/>
          <a:p>
            <a:r>
              <a:rPr lang="en-US" dirty="0"/>
              <a:t>Kubernetes is open-source software.</a:t>
            </a:r>
          </a:p>
          <a:p>
            <a:r>
              <a:rPr lang="en-US" dirty="0"/>
              <a:t>It helps you deploy and manage containerized applications.</a:t>
            </a:r>
          </a:p>
          <a:p>
            <a:r>
              <a:rPr lang="en-US" dirty="0"/>
              <a:t>Kubernetes has a large community</a:t>
            </a:r>
            <a:r>
              <a:rPr lang="en-US" dirty="0" smtClean="0"/>
              <a:t>.</a:t>
            </a:r>
          </a:p>
          <a:p>
            <a:r>
              <a:rPr lang="en-US" b="1" dirty="0" smtClean="0"/>
              <a:t>EKS</a:t>
            </a:r>
          </a:p>
          <a:p>
            <a:r>
              <a:rPr lang="en-US" dirty="0"/>
              <a:t>AWS continuously keeps the AWS EKS service updated to the latest Kubernetes features</a:t>
            </a:r>
            <a:r>
              <a:rPr lang="en-US" dirty="0" smtClean="0"/>
              <a:t>.</a:t>
            </a:r>
          </a:p>
          <a:p>
            <a:r>
              <a:rPr lang="en-US" dirty="0"/>
              <a:t>AWS Elastic Kubernetes Service is also called </a:t>
            </a:r>
            <a:r>
              <a:rPr lang="en-US" b="1" dirty="0"/>
              <a:t>AWS EKS</a:t>
            </a:r>
            <a:endParaRPr lang="en-US" dirty="0"/>
          </a:p>
          <a:p>
            <a:r>
              <a:rPr lang="en-US" dirty="0"/>
              <a:t>EKS is a managed service that lets you run Kubernetes on AWS.</a:t>
            </a:r>
          </a:p>
          <a:p>
            <a:r>
              <a:rPr lang="en-US" dirty="0"/>
              <a:t>It is built for scaling with Kubernetes</a:t>
            </a:r>
            <a:r>
              <a:rPr lang="en-US" dirty="0" smtClean="0"/>
              <a:t>.</a:t>
            </a:r>
          </a:p>
          <a:p>
            <a:r>
              <a:rPr lang="en-US" b="1" dirty="0"/>
              <a:t>How AWS EKS works</a:t>
            </a:r>
          </a:p>
          <a:p>
            <a:r>
              <a:rPr lang="en-US" dirty="0"/>
              <a:t>AWS EKS is used to run and scale Kubernetes applications in the cloud and on-premises.</a:t>
            </a:r>
          </a:p>
          <a:p>
            <a:r>
              <a:rPr lang="en-US" b="1" u="sng" dirty="0"/>
              <a:t>Deploy applications in different ways:</a:t>
            </a:r>
          </a:p>
          <a:p>
            <a:r>
              <a:rPr lang="en-US" i="1" u="sng" dirty="0"/>
              <a:t>Cloud Deployment</a:t>
            </a:r>
          </a:p>
          <a:p>
            <a:r>
              <a:rPr lang="en-US" i="1" dirty="0"/>
              <a:t>Deployment on your infrastructur</a:t>
            </a:r>
            <a:r>
              <a:rPr lang="en-US" dirty="0"/>
              <a:t>e</a:t>
            </a:r>
          </a:p>
          <a:p>
            <a:r>
              <a:rPr lang="en-US" i="1" dirty="0"/>
              <a:t>Deployment with your tools</a:t>
            </a:r>
          </a:p>
          <a:p>
            <a:endParaRPr lang="en-US" dirty="0"/>
          </a:p>
          <a:p>
            <a:endParaRPr lang="en-US" b="1" dirty="0" smtClean="0"/>
          </a:p>
          <a:p>
            <a:endParaRPr lang="en-US" dirty="0"/>
          </a:p>
        </p:txBody>
      </p:sp>
      <p:pic>
        <p:nvPicPr>
          <p:cNvPr id="2050" name="Picture 2" descr="Kubernete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442" y="221826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4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EKS CLUSTER</a:t>
            </a:r>
            <a:endParaRPr lang="en-IN" dirty="0"/>
          </a:p>
        </p:txBody>
      </p:sp>
      <p:sp>
        <p:nvSpPr>
          <p:cNvPr id="3" name="Content Placeholder 2"/>
          <p:cNvSpPr>
            <a:spLocks noGrp="1"/>
          </p:cNvSpPr>
          <p:nvPr>
            <p:ph idx="1"/>
          </p:nvPr>
        </p:nvSpPr>
        <p:spPr/>
        <p:txBody>
          <a:bodyPr>
            <a:normAutofit lnSpcReduction="10000"/>
          </a:bodyPr>
          <a:lstStyle/>
          <a:p>
            <a:r>
              <a:rPr lang="en-US" dirty="0"/>
              <a:t>An Amazon EKS cluster consists of two primary components: </a:t>
            </a:r>
            <a:endParaRPr lang="en-US" dirty="0" smtClean="0"/>
          </a:p>
          <a:p>
            <a:r>
              <a:rPr lang="en-US" b="1" dirty="0" smtClean="0"/>
              <a:t>Master </a:t>
            </a:r>
            <a:r>
              <a:rPr lang="en-US" b="1" dirty="0"/>
              <a:t>Node or Kubernetes Control Plane.</a:t>
            </a:r>
            <a:r>
              <a:rPr lang="en-US" dirty="0"/>
              <a:t> </a:t>
            </a:r>
            <a:r>
              <a:rPr lang="en-US" dirty="0" smtClean="0"/>
              <a:t>The </a:t>
            </a:r>
            <a:r>
              <a:rPr lang="en-US" dirty="0"/>
              <a:t>master node in a Kubernetes architecture is used to manage the states of a cluster. It is actually an entry point for all types of administrative tasks</a:t>
            </a:r>
            <a:r>
              <a:rPr lang="en-US" dirty="0" smtClean="0"/>
              <a:t>.</a:t>
            </a:r>
          </a:p>
          <a:p>
            <a:r>
              <a:rPr lang="en-US" b="1" dirty="0" smtClean="0"/>
              <a:t>Components</a:t>
            </a:r>
            <a:r>
              <a:rPr lang="en-US" dirty="0" smtClean="0"/>
              <a:t>:</a:t>
            </a:r>
            <a:r>
              <a:rPr lang="en-IN" dirty="0"/>
              <a:t>API </a:t>
            </a:r>
            <a:r>
              <a:rPr lang="en-IN" dirty="0" smtClean="0"/>
              <a:t>Server , Scheduler, Controller </a:t>
            </a:r>
            <a:r>
              <a:rPr lang="en-IN" dirty="0" err="1" smtClean="0"/>
              <a:t>Manager,ETCD</a:t>
            </a:r>
            <a:endParaRPr lang="en-IN" dirty="0" smtClean="0"/>
          </a:p>
          <a:p>
            <a:r>
              <a:rPr lang="en-US" b="1" dirty="0"/>
              <a:t>Worker/Slave node</a:t>
            </a:r>
          </a:p>
          <a:p>
            <a:r>
              <a:rPr lang="en-US" dirty="0"/>
              <a:t>The Worker node in a Kubernetes is also known as minions. A worker node is a physical machine that executes the applications using </a:t>
            </a:r>
            <a:r>
              <a:rPr lang="en-US" dirty="0" smtClean="0"/>
              <a:t>pods</a:t>
            </a:r>
          </a:p>
          <a:p>
            <a:r>
              <a:rPr lang="en-US" b="1" dirty="0" smtClean="0"/>
              <a:t>Components:</a:t>
            </a:r>
            <a:r>
              <a:rPr lang="en-IN" b="1" i="1" dirty="0" err="1" smtClean="0">
                <a:latin typeface="Calibri Light" panose="020F0302020204030204" pitchFamily="34" charset="0"/>
                <a:ea typeface="Calibri Light" panose="020F0302020204030204" pitchFamily="34" charset="0"/>
                <a:cs typeface="Calibri Light" panose="020F0302020204030204" pitchFamily="34" charset="0"/>
              </a:rPr>
              <a:t>Kubelet</a:t>
            </a:r>
            <a:r>
              <a:rPr lang="en-IN" b="1" i="1" dirty="0" smtClean="0">
                <a:latin typeface="Calibri Light" panose="020F0302020204030204" pitchFamily="34" charset="0"/>
                <a:ea typeface="Calibri Light" panose="020F0302020204030204" pitchFamily="34" charset="0"/>
                <a:cs typeface="Calibri Light" panose="020F0302020204030204" pitchFamily="34" charset="0"/>
              </a:rPr>
              <a:t> ,</a:t>
            </a:r>
            <a:r>
              <a:rPr lang="en-IN" b="1" i="1" dirty="0" smtClean="0"/>
              <a:t> </a:t>
            </a:r>
            <a:r>
              <a:rPr lang="en-IN" b="1" i="1" dirty="0" err="1" smtClean="0">
                <a:latin typeface="Calibri Light" panose="020F0302020204030204" pitchFamily="34" charset="0"/>
                <a:ea typeface="Calibri Light" panose="020F0302020204030204" pitchFamily="34" charset="0"/>
                <a:cs typeface="Calibri Light" panose="020F0302020204030204" pitchFamily="34" charset="0"/>
              </a:rPr>
              <a:t>Kube</a:t>
            </a:r>
            <a:r>
              <a:rPr lang="en-IN" b="1" i="1" dirty="0" smtClean="0">
                <a:latin typeface="Calibri Light" panose="020F0302020204030204" pitchFamily="34" charset="0"/>
                <a:ea typeface="Calibri Light" panose="020F0302020204030204" pitchFamily="34" charset="0"/>
                <a:cs typeface="Calibri Light" panose="020F0302020204030204" pitchFamily="34" charset="0"/>
              </a:rPr>
              <a:t>-proxy,</a:t>
            </a:r>
            <a:r>
              <a:rPr lang="en-IN" b="1" i="1" dirty="0">
                <a:latin typeface="Calibri Light" panose="020F0302020204030204" pitchFamily="34" charset="0"/>
                <a:ea typeface="Calibri Light" panose="020F0302020204030204" pitchFamily="34" charset="0"/>
                <a:cs typeface="Calibri Light" panose="020F0302020204030204" pitchFamily="34" charset="0"/>
              </a:rPr>
              <a:t> Pods</a:t>
            </a:r>
            <a:endParaRPr lang="en-US" i="1" dirty="0">
              <a:latin typeface="Calibri Light" panose="020F0302020204030204" pitchFamily="34" charset="0"/>
              <a:ea typeface="Calibri Light" panose="020F0302020204030204" pitchFamily="34" charset="0"/>
              <a:cs typeface="Calibri Light" panose="020F0302020204030204" pitchFamily="34" charset="0"/>
            </a:endParaRPr>
          </a:p>
          <a:p>
            <a:endParaRPr lang="en-IN" dirty="0" smtClean="0"/>
          </a:p>
          <a:p>
            <a:endParaRPr lang="en-IN" dirty="0"/>
          </a:p>
          <a:p>
            <a:endParaRPr lang="en-US" dirty="0"/>
          </a:p>
        </p:txBody>
      </p:sp>
    </p:spTree>
    <p:extLst>
      <p:ext uri="{BB962C8B-B14F-4D97-AF65-F5344CB8AC3E}">
        <p14:creationId xmlns:p14="http://schemas.microsoft.com/office/powerpoint/2010/main" val="410523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FARGATTE/Ec2</a:t>
            </a:r>
            <a:endParaRPr lang="en-IN" dirty="0"/>
          </a:p>
        </p:txBody>
      </p:sp>
      <p:pic>
        <p:nvPicPr>
          <p:cNvPr id="4" name="Content Placeholder 3"/>
          <p:cNvPicPr>
            <a:picLocks noGrp="1" noChangeAspect="1"/>
          </p:cNvPicPr>
          <p:nvPr>
            <p:ph idx="1"/>
          </p:nvPr>
        </p:nvPicPr>
        <p:blipFill>
          <a:blip r:embed="rId2"/>
          <a:stretch>
            <a:fillRect/>
          </a:stretch>
        </p:blipFill>
        <p:spPr>
          <a:xfrm>
            <a:off x="4234574" y="3002960"/>
            <a:ext cx="7086955" cy="3261151"/>
          </a:xfrm>
          <a:prstGeom prst="rect">
            <a:avLst/>
          </a:prstGeom>
        </p:spPr>
      </p:pic>
      <p:sp>
        <p:nvSpPr>
          <p:cNvPr id="5" name="Rectangle 4"/>
          <p:cNvSpPr/>
          <p:nvPr/>
        </p:nvSpPr>
        <p:spPr>
          <a:xfrm>
            <a:off x="2231136" y="2153412"/>
            <a:ext cx="6912864" cy="1200329"/>
          </a:xfrm>
          <a:prstGeom prst="rect">
            <a:avLst/>
          </a:prstGeom>
        </p:spPr>
        <p:txBody>
          <a:bodyPr wrap="square">
            <a:spAutoFit/>
          </a:bodyPr>
          <a:lstStyle/>
          <a:p>
            <a:r>
              <a:rPr lang="en-US" dirty="0">
                <a:solidFill>
                  <a:srgbClr val="474747"/>
                </a:solidFill>
                <a:latin typeface="Google Sans"/>
              </a:rPr>
              <a:t>You can </a:t>
            </a:r>
            <a:r>
              <a:rPr lang="en-US" dirty="0" smtClean="0">
                <a:solidFill>
                  <a:srgbClr val="474747"/>
                </a:solidFill>
                <a:latin typeface="Google Sans"/>
              </a:rPr>
              <a:t>attach worker nodes by using both </a:t>
            </a:r>
            <a:r>
              <a:rPr lang="en-US" dirty="0">
                <a:solidFill>
                  <a:srgbClr val="474747"/>
                </a:solidFill>
                <a:latin typeface="Google Sans"/>
              </a:rPr>
              <a:t>– letting </a:t>
            </a:r>
            <a:r>
              <a:rPr lang="en-US" dirty="0">
                <a:solidFill>
                  <a:srgbClr val="040C28"/>
                </a:solidFill>
                <a:latin typeface="Google Sans"/>
              </a:rPr>
              <a:t>most workloads be deployed </a:t>
            </a:r>
            <a:r>
              <a:rPr lang="en-US" b="1" dirty="0">
                <a:solidFill>
                  <a:srgbClr val="040C28"/>
                </a:solidFill>
                <a:latin typeface="Google Sans"/>
              </a:rPr>
              <a:t>using </a:t>
            </a:r>
            <a:r>
              <a:rPr lang="en-US" b="1" dirty="0" smtClean="0">
                <a:solidFill>
                  <a:srgbClr val="040C28"/>
                </a:solidFill>
                <a:latin typeface="Google Sans"/>
              </a:rPr>
              <a:t>Fargatte </a:t>
            </a:r>
            <a:r>
              <a:rPr lang="en-US" dirty="0" smtClean="0">
                <a:solidFill>
                  <a:srgbClr val="040C28"/>
                </a:solidFill>
                <a:latin typeface="Google Sans"/>
              </a:rPr>
              <a:t>(aws serverless compute , defined for running containers)and </a:t>
            </a:r>
            <a:r>
              <a:rPr lang="en-US" dirty="0">
                <a:solidFill>
                  <a:srgbClr val="040C28"/>
                </a:solidFill>
                <a:latin typeface="Google Sans"/>
              </a:rPr>
              <a:t>the more 'needy' workloads deployed on </a:t>
            </a:r>
            <a:r>
              <a:rPr lang="en-US" b="1" dirty="0">
                <a:solidFill>
                  <a:srgbClr val="040C28"/>
                </a:solidFill>
                <a:latin typeface="Google Sans"/>
              </a:rPr>
              <a:t>EC2</a:t>
            </a:r>
            <a:r>
              <a:rPr lang="en-US" b="1" dirty="0">
                <a:solidFill>
                  <a:srgbClr val="474747"/>
                </a:solidFill>
                <a:latin typeface="Google Sans"/>
              </a:rPr>
              <a:t>.</a:t>
            </a:r>
            <a:endParaRPr lang="en-IN" b="1" dirty="0"/>
          </a:p>
        </p:txBody>
      </p:sp>
    </p:spTree>
    <p:extLst>
      <p:ext uri="{BB962C8B-B14F-4D97-AF65-F5344CB8AC3E}">
        <p14:creationId xmlns:p14="http://schemas.microsoft.com/office/powerpoint/2010/main" val="30266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kubeadm</a:t>
            </a:r>
            <a:r>
              <a:rPr lang="en-IN" dirty="0"/>
              <a:t> vs kops vs </a:t>
            </a:r>
            <a:r>
              <a:rPr lang="en-IN" dirty="0" err="1"/>
              <a:t>kubespray</a:t>
            </a:r>
            <a:endParaRPr lang="en-IN" dirty="0"/>
          </a:p>
        </p:txBody>
      </p:sp>
      <p:sp>
        <p:nvSpPr>
          <p:cNvPr id="3" name="Content Placeholder 2"/>
          <p:cNvSpPr>
            <a:spLocks noGrp="1"/>
          </p:cNvSpPr>
          <p:nvPr>
            <p:ph idx="1"/>
          </p:nvPr>
        </p:nvSpPr>
        <p:spPr>
          <a:xfrm>
            <a:off x="678730" y="2153412"/>
            <a:ext cx="11368726" cy="4704588"/>
          </a:xfrm>
        </p:spPr>
        <p:txBody>
          <a:bodyPr>
            <a:normAutofit/>
          </a:bodyPr>
          <a:lstStyle/>
          <a:p>
            <a:r>
              <a:rPr lang="en-US" b="1" dirty="0"/>
              <a:t>all tools that can help deploy Kubernetes clusters:  </a:t>
            </a:r>
            <a:endParaRPr lang="en-US" b="1" dirty="0" smtClean="0"/>
          </a:p>
          <a:p>
            <a:r>
              <a:rPr lang="en-US" b="1" dirty="0" err="1" smtClean="0"/>
              <a:t>Kubeadm</a:t>
            </a:r>
            <a:endParaRPr lang="en-US" dirty="0"/>
          </a:p>
          <a:p>
            <a:pPr fontAlgn="ctr"/>
            <a:r>
              <a:rPr lang="en-US" dirty="0"/>
              <a:t>A lightweight tool that's good for quickly building minimum viable clusters. It's ideal for local development and trying out Kubernetes for the first time. However, it's not recommended for production clusters that require </a:t>
            </a:r>
            <a:r>
              <a:rPr lang="en-US" dirty="0" err="1"/>
              <a:t>autoscaling</a:t>
            </a:r>
            <a:r>
              <a:rPr lang="en-US" dirty="0"/>
              <a:t>. </a:t>
            </a:r>
          </a:p>
          <a:p>
            <a:r>
              <a:rPr lang="en-US" b="1" dirty="0"/>
              <a:t>Kops</a:t>
            </a:r>
            <a:endParaRPr lang="en-US" dirty="0"/>
          </a:p>
          <a:p>
            <a:pPr fontAlgn="ctr"/>
            <a:r>
              <a:rPr lang="en-US" dirty="0"/>
              <a:t>An open-source project that enables users to create, update, or delete Kubernetes clusters from the command line interface. It supports automated infrastructure creation and is considered the "</a:t>
            </a:r>
            <a:r>
              <a:rPr lang="en-US" dirty="0" err="1"/>
              <a:t>kubectl</a:t>
            </a:r>
            <a:r>
              <a:rPr lang="en-US" dirty="0"/>
              <a:t>" way of creating clusters. </a:t>
            </a:r>
          </a:p>
          <a:p>
            <a:r>
              <a:rPr lang="en-US" b="1" dirty="0" err="1"/>
              <a:t>Kubespray</a:t>
            </a:r>
            <a:endParaRPr lang="en-US" dirty="0"/>
          </a:p>
          <a:p>
            <a:r>
              <a:rPr lang="en-US" dirty="0"/>
              <a:t>A combination of Kubernetes and </a:t>
            </a:r>
            <a:r>
              <a:rPr lang="en-US" dirty="0" err="1"/>
              <a:t>Ansible</a:t>
            </a:r>
            <a:r>
              <a:rPr lang="en-US" dirty="0"/>
              <a:t> that provides deployment flexibility. It's made up of </a:t>
            </a:r>
            <a:r>
              <a:rPr lang="en-US" dirty="0" err="1"/>
              <a:t>Ansible</a:t>
            </a:r>
            <a:r>
              <a:rPr lang="en-US" dirty="0"/>
              <a:t> playbooks, inventory, provisioning tools, and domain </a:t>
            </a:r>
            <a:r>
              <a:rPr lang="en-US" dirty="0" smtClean="0"/>
              <a:t>knowledge</a:t>
            </a:r>
          </a:p>
          <a:p>
            <a:endParaRPr lang="en-US" dirty="0"/>
          </a:p>
          <a:p>
            <a:endParaRPr lang="en-IN" b="1" dirty="0"/>
          </a:p>
        </p:txBody>
      </p:sp>
    </p:spTree>
    <p:extLst>
      <p:ext uri="{BB962C8B-B14F-4D97-AF65-F5344CB8AC3E}">
        <p14:creationId xmlns:p14="http://schemas.microsoft.com/office/powerpoint/2010/main" val="15610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532" y="2033736"/>
            <a:ext cx="7819267" cy="1188720"/>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err="1"/>
              <a:t>clusterip</a:t>
            </a:r>
            <a:r>
              <a:rPr lang="en-IN" dirty="0"/>
              <a:t> vs </a:t>
            </a:r>
            <a:r>
              <a:rPr lang="en-IN" dirty="0" err="1"/>
              <a:t>nodeport</a:t>
            </a:r>
            <a:r>
              <a:rPr lang="en-IN" dirty="0"/>
              <a:t> vs </a:t>
            </a:r>
            <a:r>
              <a:rPr lang="en-IN" dirty="0" err="1"/>
              <a:t>loadbalancer</a:t>
            </a:r>
            <a:r>
              <a:rPr lang="en-IN" dirty="0"/>
              <a:t> vs </a:t>
            </a:r>
            <a:r>
              <a:rPr lang="en-IN" dirty="0" smtClean="0"/>
              <a:t>ingress</a:t>
            </a:r>
            <a:br>
              <a:rPr lang="en-IN" dirty="0" smtClean="0"/>
            </a:br>
            <a:r>
              <a:rPr lang="en-IN" dirty="0" smtClean="0">
                <a:latin typeface="Candara Light" panose="020E0502030303020204" pitchFamily="34" charset="0"/>
              </a:rPr>
              <a:t>creating a service</a:t>
            </a:r>
            <a:br>
              <a:rPr lang="en-IN" dirty="0" smtClean="0">
                <a:latin typeface="Candara Light" panose="020E0502030303020204" pitchFamily="34" charset="0"/>
              </a:rPr>
            </a:br>
            <a:r>
              <a:rPr lang="en-IN" dirty="0">
                <a:latin typeface="Candara Light" panose="020E0502030303020204" pitchFamily="34" charset="0"/>
              </a:rPr>
              <a:t/>
            </a:r>
            <a:br>
              <a:rPr lang="en-IN" dirty="0">
                <a:latin typeface="Candara Light" panose="020E0502030303020204" pitchFamily="34" charset="0"/>
              </a:rPr>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710141" y="3222456"/>
            <a:ext cx="2778375" cy="3101975"/>
          </a:xfrm>
          <a:prstGeom prst="rect">
            <a:avLst/>
          </a:prstGeom>
        </p:spPr>
      </p:pic>
      <p:pic>
        <p:nvPicPr>
          <p:cNvPr id="5" name="Picture 4"/>
          <p:cNvPicPr>
            <a:picLocks noChangeAspect="1"/>
          </p:cNvPicPr>
          <p:nvPr/>
        </p:nvPicPr>
        <p:blipFill>
          <a:blip r:embed="rId3"/>
          <a:stretch>
            <a:fillRect/>
          </a:stretch>
        </p:blipFill>
        <p:spPr>
          <a:xfrm>
            <a:off x="5452579" y="3158066"/>
            <a:ext cx="3982089" cy="3375957"/>
          </a:xfrm>
          <a:prstGeom prst="rect">
            <a:avLst/>
          </a:prstGeom>
        </p:spPr>
      </p:pic>
      <p:pic>
        <p:nvPicPr>
          <p:cNvPr id="6" name="Picture 5"/>
          <p:cNvPicPr>
            <a:picLocks noChangeAspect="1"/>
          </p:cNvPicPr>
          <p:nvPr/>
        </p:nvPicPr>
        <p:blipFill>
          <a:blip r:embed="rId4"/>
          <a:stretch>
            <a:fillRect/>
          </a:stretch>
        </p:blipFill>
        <p:spPr>
          <a:xfrm>
            <a:off x="9347650" y="2033736"/>
            <a:ext cx="3611563" cy="4705731"/>
          </a:xfrm>
          <a:prstGeom prst="rect">
            <a:avLst/>
          </a:prstGeom>
        </p:spPr>
      </p:pic>
      <p:pic>
        <p:nvPicPr>
          <p:cNvPr id="7" name="Picture 6"/>
          <p:cNvPicPr>
            <a:picLocks noChangeAspect="1"/>
          </p:cNvPicPr>
          <p:nvPr/>
        </p:nvPicPr>
        <p:blipFill>
          <a:blip r:embed="rId5"/>
          <a:stretch>
            <a:fillRect/>
          </a:stretch>
        </p:blipFill>
        <p:spPr>
          <a:xfrm>
            <a:off x="-761192" y="2033735"/>
            <a:ext cx="3471333" cy="4705731"/>
          </a:xfrm>
          <a:prstGeom prst="rect">
            <a:avLst/>
          </a:prstGeom>
        </p:spPr>
      </p:pic>
    </p:spTree>
    <p:extLst>
      <p:ext uri="{BB962C8B-B14F-4D97-AF65-F5344CB8AC3E}">
        <p14:creationId xmlns:p14="http://schemas.microsoft.com/office/powerpoint/2010/main" val="1417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069977" y="3756025"/>
            <a:ext cx="7122023" cy="3101975"/>
          </a:xfrm>
          <a:prstGeom prst="rect">
            <a:avLst/>
          </a:prstGeom>
        </p:spPr>
      </p:pic>
      <p:pic>
        <p:nvPicPr>
          <p:cNvPr id="7" name="Picture 6"/>
          <p:cNvPicPr>
            <a:picLocks noChangeAspect="1"/>
          </p:cNvPicPr>
          <p:nvPr/>
        </p:nvPicPr>
        <p:blipFill>
          <a:blip r:embed="rId3"/>
          <a:stretch>
            <a:fillRect/>
          </a:stretch>
        </p:blipFill>
        <p:spPr>
          <a:xfrm>
            <a:off x="-321733" y="170392"/>
            <a:ext cx="7679266" cy="3584657"/>
          </a:xfrm>
          <a:prstGeom prst="rect">
            <a:avLst/>
          </a:prstGeom>
        </p:spPr>
      </p:pic>
    </p:spTree>
    <p:extLst>
      <p:ext uri="{BB962C8B-B14F-4D97-AF65-F5344CB8AC3E}">
        <p14:creationId xmlns:p14="http://schemas.microsoft.com/office/powerpoint/2010/main" val="276719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1: Installing the required tools**</a:t>
            </a:r>
            <a:r>
              <a:rPr lang="en-US" dirty="0"/>
              <a:t/>
            </a:r>
            <a:br>
              <a:rPr lang="en-US" dirty="0"/>
            </a:br>
            <a:endParaRPr lang="en-IN" dirty="0"/>
          </a:p>
        </p:txBody>
      </p:sp>
      <p:sp>
        <p:nvSpPr>
          <p:cNvPr id="3" name="Content Placeholder 2"/>
          <p:cNvSpPr>
            <a:spLocks noGrp="1"/>
          </p:cNvSpPr>
          <p:nvPr>
            <p:ph idx="1"/>
          </p:nvPr>
        </p:nvSpPr>
        <p:spPr>
          <a:xfrm>
            <a:off x="194733" y="2153412"/>
            <a:ext cx="11802533" cy="4761823"/>
          </a:xfrm>
        </p:spPr>
        <p:txBody>
          <a:bodyPr>
            <a:normAutofit fontScale="62500" lnSpcReduction="20000"/>
          </a:bodyPr>
          <a:lstStyle/>
          <a:p>
            <a:r>
              <a:rPr lang="en-IN" dirty="0" smtClean="0"/>
              <a:t>1. </a:t>
            </a:r>
            <a:r>
              <a:rPr lang="en-IN" dirty="0"/>
              <a:t>Install and configure the AWS </a:t>
            </a:r>
            <a:r>
              <a:rPr lang="en-IN" dirty="0" smtClean="0"/>
              <a:t>CLI :</a:t>
            </a:r>
            <a:r>
              <a:rPr lang="en-US" dirty="0"/>
              <a:t> A command line tool for working with AWS services, including Amazon EKS</a:t>
            </a:r>
            <a:endParaRPr lang="en-IN" dirty="0" smtClean="0"/>
          </a:p>
          <a:p>
            <a:r>
              <a:rPr lang="en-IN" dirty="0"/>
              <a:t> </a:t>
            </a:r>
            <a:r>
              <a:rPr lang="en-IN" dirty="0" smtClean="0"/>
              <a:t>   </a:t>
            </a:r>
            <a:r>
              <a:rPr lang="en-IN" dirty="0" err="1" smtClean="0"/>
              <a:t>aws</a:t>
            </a:r>
            <a:r>
              <a:rPr lang="en-IN" dirty="0" smtClean="0"/>
              <a:t> configure</a:t>
            </a:r>
            <a:endParaRPr lang="en-IN" dirty="0"/>
          </a:p>
          <a:p>
            <a:r>
              <a:rPr lang="en-IN" dirty="0" smtClean="0"/>
              <a:t>2</a:t>
            </a:r>
            <a:r>
              <a:rPr lang="en-IN" b="1" dirty="0"/>
              <a:t>. Install [</a:t>
            </a:r>
            <a:r>
              <a:rPr lang="en-IN" b="1" dirty="0" err="1"/>
              <a:t>kubectl</a:t>
            </a:r>
            <a:r>
              <a:rPr lang="en-IN" b="1" dirty="0" smtClean="0"/>
              <a:t>] :</a:t>
            </a:r>
            <a:r>
              <a:rPr lang="en-US" dirty="0"/>
              <a:t>A command line tool for working with Kubernetes clusters. </a:t>
            </a:r>
            <a:endParaRPr lang="en-IN" b="1" dirty="0"/>
          </a:p>
          <a:p>
            <a:r>
              <a:rPr lang="en-IN" dirty="0"/>
              <a:t>curl -LO "https://dl.k8s.io/release/$(curl -L -s https://dl.k8s.io/release/stable.txt)/bin/linux/amd64/kubectl"</a:t>
            </a:r>
          </a:p>
          <a:p>
            <a:r>
              <a:rPr lang="en-IN" dirty="0" err="1" smtClean="0"/>
              <a:t>sudo</a:t>
            </a:r>
            <a:r>
              <a:rPr lang="en-IN" dirty="0" smtClean="0"/>
              <a:t> </a:t>
            </a:r>
            <a:r>
              <a:rPr lang="en-IN" dirty="0"/>
              <a:t>install -o root -g root -m 0755 </a:t>
            </a:r>
            <a:r>
              <a:rPr lang="en-IN" dirty="0" err="1"/>
              <a:t>kubectl</a:t>
            </a:r>
            <a:r>
              <a:rPr lang="en-IN" dirty="0"/>
              <a:t> /</a:t>
            </a:r>
            <a:r>
              <a:rPr lang="en-IN" dirty="0" err="1" smtClean="0"/>
              <a:t>usr</a:t>
            </a:r>
            <a:r>
              <a:rPr lang="en-IN" dirty="0" smtClean="0"/>
              <a:t>/local/bin/</a:t>
            </a:r>
            <a:r>
              <a:rPr lang="en-IN" dirty="0" err="1" smtClean="0"/>
              <a:t>kubectl</a:t>
            </a:r>
            <a:endParaRPr lang="en-IN" dirty="0"/>
          </a:p>
          <a:p>
            <a:r>
              <a:rPr lang="en-IN" b="1" dirty="0" err="1" smtClean="0"/>
              <a:t>eksctl</a:t>
            </a:r>
            <a:r>
              <a:rPr lang="en-IN" dirty="0" smtClean="0"/>
              <a:t>-</a:t>
            </a:r>
            <a:r>
              <a:rPr lang="en-US" dirty="0"/>
              <a:t> A command line tool for working with EKS clusters that automates many individual tasks</a:t>
            </a:r>
            <a:endParaRPr lang="en-IN" dirty="0" smtClean="0"/>
          </a:p>
          <a:p>
            <a:r>
              <a:rPr lang="en-IN" dirty="0" err="1"/>
              <a:t>nano</a:t>
            </a:r>
            <a:r>
              <a:rPr lang="en-IN" dirty="0"/>
              <a:t> </a:t>
            </a:r>
            <a:r>
              <a:rPr lang="en-IN" dirty="0" smtClean="0"/>
              <a:t>eksctl.sh</a:t>
            </a:r>
          </a:p>
          <a:p>
            <a:r>
              <a:rPr lang="en-IN" dirty="0"/>
              <a:t>ARCH=amd64</a:t>
            </a:r>
          </a:p>
          <a:p>
            <a:r>
              <a:rPr lang="en-IN" dirty="0"/>
              <a:t>PLATFORM=$(</a:t>
            </a:r>
            <a:r>
              <a:rPr lang="en-IN" dirty="0" err="1"/>
              <a:t>uname</a:t>
            </a:r>
            <a:r>
              <a:rPr lang="en-IN" dirty="0"/>
              <a:t> -s)_$ARCH</a:t>
            </a:r>
          </a:p>
          <a:p>
            <a:r>
              <a:rPr lang="en-IN" dirty="0"/>
              <a:t/>
            </a:r>
            <a:br>
              <a:rPr lang="en-IN" dirty="0"/>
            </a:br>
            <a:r>
              <a:rPr lang="en-IN" dirty="0"/>
              <a:t>curl -</a:t>
            </a:r>
            <a:r>
              <a:rPr lang="en-IN" dirty="0" err="1"/>
              <a:t>sLO</a:t>
            </a:r>
            <a:r>
              <a:rPr lang="en-IN" dirty="0"/>
              <a:t> "https://github.com/</a:t>
            </a:r>
            <a:r>
              <a:rPr lang="en-IN" dirty="0" err="1"/>
              <a:t>weaveworks</a:t>
            </a:r>
            <a:r>
              <a:rPr lang="en-IN" dirty="0"/>
              <a:t>/</a:t>
            </a:r>
            <a:r>
              <a:rPr lang="en-IN" dirty="0" err="1"/>
              <a:t>eksctl</a:t>
            </a:r>
            <a:r>
              <a:rPr lang="en-IN" dirty="0"/>
              <a:t>/releases/latest/download/eksctl_$PLATFORM.tar.gz"</a:t>
            </a:r>
          </a:p>
          <a:p>
            <a:r>
              <a:rPr lang="en-IN" dirty="0"/>
              <a:t/>
            </a:r>
            <a:br>
              <a:rPr lang="en-IN" dirty="0"/>
            </a:br>
            <a:r>
              <a:rPr lang="en-IN" dirty="0"/>
              <a:t># (Optional) Verify checksum</a:t>
            </a:r>
          </a:p>
          <a:p>
            <a:r>
              <a:rPr lang="en-IN" dirty="0"/>
              <a:t>curl -</a:t>
            </a:r>
            <a:r>
              <a:rPr lang="en-IN" dirty="0" err="1"/>
              <a:t>sL</a:t>
            </a:r>
            <a:r>
              <a:rPr lang="en-IN" dirty="0"/>
              <a:t> "https://github.com/</a:t>
            </a:r>
            <a:r>
              <a:rPr lang="en-IN" dirty="0" err="1"/>
              <a:t>weaveworks</a:t>
            </a:r>
            <a:r>
              <a:rPr lang="en-IN" dirty="0"/>
              <a:t>/</a:t>
            </a:r>
            <a:r>
              <a:rPr lang="en-IN" dirty="0" err="1"/>
              <a:t>eksctl</a:t>
            </a:r>
            <a:r>
              <a:rPr lang="en-IN" dirty="0"/>
              <a:t>/releases/latest/download/eksctl_checksums.txt" | </a:t>
            </a:r>
            <a:r>
              <a:rPr lang="en-IN" dirty="0" err="1"/>
              <a:t>grep</a:t>
            </a:r>
            <a:r>
              <a:rPr lang="en-IN" dirty="0"/>
              <a:t> $PLATFORM | sha256sum --check</a:t>
            </a:r>
          </a:p>
          <a:p>
            <a:r>
              <a:rPr lang="en-IN" dirty="0"/>
              <a:t/>
            </a:r>
            <a:br>
              <a:rPr lang="en-IN" dirty="0"/>
            </a:br>
            <a:r>
              <a:rPr lang="en-IN" dirty="0"/>
              <a:t>tar -</a:t>
            </a:r>
            <a:r>
              <a:rPr lang="en-IN" dirty="0" err="1"/>
              <a:t>xzf</a:t>
            </a:r>
            <a:r>
              <a:rPr lang="en-IN" dirty="0"/>
              <a:t> eksctl_$PLATFORM.tar.gz -C /</a:t>
            </a:r>
            <a:r>
              <a:rPr lang="en-IN" dirty="0" err="1"/>
              <a:t>tmp</a:t>
            </a:r>
            <a:r>
              <a:rPr lang="en-IN" dirty="0"/>
              <a:t> &amp;&amp; </a:t>
            </a:r>
            <a:r>
              <a:rPr lang="en-IN" dirty="0" err="1"/>
              <a:t>rm</a:t>
            </a:r>
            <a:r>
              <a:rPr lang="en-IN" dirty="0"/>
              <a:t> eksctl_$PLATFORM.tar.gz</a:t>
            </a:r>
          </a:p>
          <a:p>
            <a:r>
              <a:rPr lang="en-IN" dirty="0"/>
              <a:t/>
            </a:r>
            <a:br>
              <a:rPr lang="en-IN" dirty="0"/>
            </a:br>
            <a:r>
              <a:rPr lang="en-IN" dirty="0" err="1"/>
              <a:t>sudo</a:t>
            </a:r>
            <a:r>
              <a:rPr lang="en-IN" dirty="0"/>
              <a:t> mv /</a:t>
            </a:r>
            <a:r>
              <a:rPr lang="en-IN" dirty="0" err="1"/>
              <a:t>tmp</a:t>
            </a:r>
            <a:r>
              <a:rPr lang="en-IN" dirty="0"/>
              <a:t>/</a:t>
            </a:r>
            <a:r>
              <a:rPr lang="en-IN" dirty="0" err="1"/>
              <a:t>eksctl</a:t>
            </a:r>
            <a:r>
              <a:rPr lang="en-IN" dirty="0"/>
              <a:t> /</a:t>
            </a:r>
            <a:r>
              <a:rPr lang="en-IN" dirty="0" err="1" smtClean="0"/>
              <a:t>usr</a:t>
            </a:r>
            <a:r>
              <a:rPr lang="en-IN" dirty="0" smtClean="0"/>
              <a:t>/local/bin </a:t>
            </a:r>
          </a:p>
          <a:p>
            <a:r>
              <a:rPr lang="en-IN" dirty="0" smtClean="0"/>
              <a:t> </a:t>
            </a:r>
            <a:r>
              <a:rPr lang="en-IN" dirty="0" err="1"/>
              <a:t>chmod</a:t>
            </a:r>
            <a:r>
              <a:rPr lang="en-IN" dirty="0"/>
              <a:t> +x eksctl.sh</a:t>
            </a:r>
          </a:p>
          <a:p>
            <a:r>
              <a:rPr lang="en-IN" dirty="0" err="1"/>
              <a:t>sudo</a:t>
            </a:r>
            <a:r>
              <a:rPr lang="en-IN" dirty="0"/>
              <a:t> </a:t>
            </a:r>
            <a:r>
              <a:rPr lang="en-IN" dirty="0" err="1"/>
              <a:t>sh</a:t>
            </a:r>
            <a:r>
              <a:rPr lang="en-IN" dirty="0"/>
              <a:t> eksctl.sh</a:t>
            </a:r>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259628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Creating an EKS Cluster**</a:t>
            </a:r>
            <a:endParaRPr lang="en-US" dirty="0"/>
          </a:p>
        </p:txBody>
      </p:sp>
      <p:sp>
        <p:nvSpPr>
          <p:cNvPr id="3" name="Content Placeholder 2"/>
          <p:cNvSpPr>
            <a:spLocks noGrp="1"/>
          </p:cNvSpPr>
          <p:nvPr>
            <p:ph idx="1"/>
          </p:nvPr>
        </p:nvSpPr>
        <p:spPr>
          <a:xfrm>
            <a:off x="296333" y="2065867"/>
            <a:ext cx="11895667" cy="4394199"/>
          </a:xfrm>
        </p:spPr>
        <p:txBody>
          <a:bodyPr/>
          <a:lstStyle/>
          <a:p>
            <a:r>
              <a:rPr lang="en-US" dirty="0" err="1"/>
              <a:t>eksctl</a:t>
            </a:r>
            <a:r>
              <a:rPr lang="en-US" dirty="0"/>
              <a:t> create cluster --name demo-cluster --region us-east-1 </a:t>
            </a:r>
            <a:r>
              <a:rPr lang="en-US" dirty="0" smtClean="0"/>
              <a:t>–</a:t>
            </a:r>
            <a:r>
              <a:rPr lang="en-US" dirty="0" err="1" smtClean="0"/>
              <a:t>fargate</a:t>
            </a:r>
            <a:endParaRPr lang="en-US" dirty="0" smtClean="0"/>
          </a:p>
          <a:p>
            <a:r>
              <a:rPr lang="en-IN" b="1" dirty="0"/>
              <a:t>Configuring </a:t>
            </a:r>
            <a:r>
              <a:rPr lang="en-IN" b="1" dirty="0" err="1"/>
              <a:t>kubectl</a:t>
            </a:r>
            <a:r>
              <a:rPr lang="en-IN" b="1" dirty="0"/>
              <a:t> for EKS</a:t>
            </a:r>
            <a:r>
              <a:rPr lang="en-IN" dirty="0" smtClean="0"/>
              <a:t>:</a:t>
            </a:r>
          </a:p>
          <a:p>
            <a:r>
              <a:rPr lang="en-US" dirty="0" smtClean="0"/>
              <a:t>aws </a:t>
            </a:r>
            <a:r>
              <a:rPr lang="en-US" dirty="0" err="1"/>
              <a:t>eks</a:t>
            </a:r>
            <a:r>
              <a:rPr lang="en-US" dirty="0"/>
              <a:t> update-</a:t>
            </a:r>
            <a:r>
              <a:rPr lang="en-US" dirty="0" err="1"/>
              <a:t>kubeconfig</a:t>
            </a:r>
            <a:r>
              <a:rPr lang="en-US" dirty="0"/>
              <a:t> --name </a:t>
            </a:r>
            <a:r>
              <a:rPr lang="en-US" dirty="0" smtClean="0"/>
              <a:t>your-cluster-name</a:t>
            </a:r>
          </a:p>
          <a:p>
            <a:r>
              <a:rPr lang="en-IN" b="1" dirty="0"/>
              <a:t>Create </a:t>
            </a:r>
            <a:r>
              <a:rPr lang="en-IN" b="1" dirty="0" err="1"/>
              <a:t>Fargate</a:t>
            </a:r>
            <a:r>
              <a:rPr lang="en-IN" b="1" dirty="0"/>
              <a:t> </a:t>
            </a:r>
            <a:r>
              <a:rPr lang="en-IN" b="1" dirty="0" smtClean="0"/>
              <a:t>profile</a:t>
            </a:r>
          </a:p>
          <a:p>
            <a:r>
              <a:rPr lang="en-US" b="1" dirty="0" err="1">
                <a:latin typeface="Candara Light" panose="020E0502030303020204" pitchFamily="34" charset="0"/>
              </a:rPr>
              <a:t>eksctl</a:t>
            </a:r>
            <a:r>
              <a:rPr lang="en-US" b="1" dirty="0">
                <a:latin typeface="Candara Light" panose="020E0502030303020204" pitchFamily="34" charset="0"/>
              </a:rPr>
              <a:t> create </a:t>
            </a:r>
            <a:r>
              <a:rPr lang="en-US" b="1" dirty="0" err="1">
                <a:latin typeface="Candara Light" panose="020E0502030303020204" pitchFamily="34" charset="0"/>
              </a:rPr>
              <a:t>fargateprofile</a:t>
            </a:r>
            <a:r>
              <a:rPr lang="en-US" b="1" dirty="0">
                <a:latin typeface="Candara Light" panose="020E0502030303020204" pitchFamily="34" charset="0"/>
              </a:rPr>
              <a:t> \</a:t>
            </a:r>
          </a:p>
          <a:p>
            <a:r>
              <a:rPr lang="en-US" b="1" dirty="0">
                <a:latin typeface="Candara Light" panose="020E0502030303020204" pitchFamily="34" charset="0"/>
              </a:rPr>
              <a:t>    --cluster demo-cluster \</a:t>
            </a:r>
          </a:p>
          <a:p>
            <a:r>
              <a:rPr lang="en-US" b="1" dirty="0">
                <a:latin typeface="Candara Light" panose="020E0502030303020204" pitchFamily="34" charset="0"/>
              </a:rPr>
              <a:t>    --region us-east-1 \</a:t>
            </a:r>
          </a:p>
          <a:p>
            <a:r>
              <a:rPr lang="en-US" b="1" dirty="0">
                <a:latin typeface="Candara Light" panose="020E0502030303020204" pitchFamily="34" charset="0"/>
              </a:rPr>
              <a:t>    --name </a:t>
            </a:r>
            <a:r>
              <a:rPr lang="en-US" b="1" dirty="0" err="1">
                <a:latin typeface="Candara Light" panose="020E0502030303020204" pitchFamily="34" charset="0"/>
              </a:rPr>
              <a:t>alb</a:t>
            </a:r>
            <a:r>
              <a:rPr lang="en-US" b="1" dirty="0">
                <a:latin typeface="Candara Light" panose="020E0502030303020204" pitchFamily="34" charset="0"/>
              </a:rPr>
              <a:t>-sample-app \</a:t>
            </a:r>
          </a:p>
          <a:p>
            <a:r>
              <a:rPr lang="en-US" b="1" dirty="0">
                <a:latin typeface="Candara Light" panose="020E0502030303020204" pitchFamily="34" charset="0"/>
              </a:rPr>
              <a:t>    --namespace game-2048</a:t>
            </a:r>
            <a:endParaRPr lang="en-IN" b="1" dirty="0" smtClean="0">
              <a:latin typeface="Candara Light" panose="020E0502030303020204" pitchFamily="34" charset="0"/>
            </a:endParaRPr>
          </a:p>
          <a:p>
            <a:endParaRPr lang="en-IN" b="1" dirty="0"/>
          </a:p>
          <a:p>
            <a:endParaRPr lang="en-US" dirty="0" smtClean="0"/>
          </a:p>
          <a:p>
            <a:endParaRPr lang="en-IN" dirty="0"/>
          </a:p>
        </p:txBody>
      </p:sp>
    </p:spTree>
    <p:extLst>
      <p:ext uri="{BB962C8B-B14F-4D97-AF65-F5344CB8AC3E}">
        <p14:creationId xmlns:p14="http://schemas.microsoft.com/office/powerpoint/2010/main" val="34429198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224</TotalTime>
  <Words>630</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 Light</vt:lpstr>
      <vt:lpstr>Candara Light</vt:lpstr>
      <vt:lpstr>Gill Sans MT</vt:lpstr>
      <vt:lpstr>Google Sans</vt:lpstr>
      <vt:lpstr>Parcel</vt:lpstr>
      <vt:lpstr>EKS</vt:lpstr>
      <vt:lpstr> Kubernetes &amp; EKS</vt:lpstr>
      <vt:lpstr>EKS CLUSTER</vt:lpstr>
      <vt:lpstr>FARGATTE/Ec2</vt:lpstr>
      <vt:lpstr>kubeadm vs kops vs kubespray</vt:lpstr>
      <vt:lpstr>      clusterip vs nodeport vs loadbalancer vs ingress creating a service      </vt:lpstr>
      <vt:lpstr>PowerPoint Presentation</vt:lpstr>
      <vt:lpstr>*Step 1: Installing the required tools** </vt:lpstr>
      <vt:lpstr>**Step 2: Creating an EKS Cluster**</vt:lpstr>
      <vt:lpstr>PowerPoint Presentation</vt:lpstr>
      <vt:lpstr>PowerPoint Presentation</vt:lpstr>
      <vt:lpstr>PowerPoint Presentation</vt:lpstr>
      <vt:lpstr>PowerPoint Presentation</vt:lpstr>
      <vt:lpstr> EKS service : Pros and Cons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dc:title>
  <dc:creator>Admin</dc:creator>
  <cp:lastModifiedBy>Admin</cp:lastModifiedBy>
  <cp:revision>16</cp:revision>
  <dcterms:created xsi:type="dcterms:W3CDTF">2024-11-26T01:07:30Z</dcterms:created>
  <dcterms:modified xsi:type="dcterms:W3CDTF">2024-11-26T04:51:47Z</dcterms:modified>
</cp:coreProperties>
</file>