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3" r:id="rId4"/>
    <p:sldId id="259" r:id="rId5"/>
    <p:sldId id="264" r:id="rId6"/>
    <p:sldId id="258" r:id="rId7"/>
    <p:sldId id="265" r:id="rId8"/>
    <p:sldId id="260" r:id="rId9"/>
    <p:sldId id="261" r:id="rId10"/>
    <p:sldId id="266" r:id="rId11"/>
    <p:sldId id="262"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67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17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02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780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996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86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830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93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0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52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01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213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25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5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92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00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104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7304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oftware_deployment" TargetMode="External"/><Relationship Id="rId13" Type="http://schemas.openxmlformats.org/officeDocument/2006/relationships/hyperlink" Target="https://en.wikipedia.org/wiki/Version_control" TargetMode="External"/><Relationship Id="rId3" Type="http://schemas.openxmlformats.org/officeDocument/2006/relationships/hyperlink" Target="https://en.wikipedia.org/wiki/Automation" TargetMode="External"/><Relationship Id="rId7" Type="http://schemas.openxmlformats.org/officeDocument/2006/relationships/hyperlink" Target="https://en.wikipedia.org/wiki/Test_automation" TargetMode="External"/><Relationship Id="rId12" Type="http://schemas.openxmlformats.org/officeDocument/2006/relationships/hyperlink" Target="https://en.wikipedia.org/wiki/Apache_Tomcat" TargetMode="External"/><Relationship Id="rId17" Type="http://schemas.openxmlformats.org/officeDocument/2006/relationships/hyperlink" Target="https://en.wikipedia.org/wiki/Shell_script" TargetMode="External"/><Relationship Id="rId2" Type="http://schemas.openxmlformats.org/officeDocument/2006/relationships/hyperlink" Target="https://en.wikipedia.org/wiki/Open_source" TargetMode="External"/><Relationship Id="rId16" Type="http://schemas.openxmlformats.org/officeDocument/2006/relationships/hyperlink" Target="https://en.wikipedia.org/wiki/Sbt_(software)" TargetMode="External"/><Relationship Id="rId1" Type="http://schemas.openxmlformats.org/officeDocument/2006/relationships/slideLayout" Target="../slideLayouts/slideLayout2.xml"/><Relationship Id="rId6" Type="http://schemas.openxmlformats.org/officeDocument/2006/relationships/hyperlink" Target="https://en.wikipedia.org/wiki/Software_build" TargetMode="External"/><Relationship Id="rId11" Type="http://schemas.openxmlformats.org/officeDocument/2006/relationships/hyperlink" Target="https://en.wikipedia.org/wiki/Java_Servlet#Container_servers" TargetMode="External"/><Relationship Id="rId5" Type="http://schemas.openxmlformats.org/officeDocument/2006/relationships/hyperlink" Target="https://en.wikipedia.org/wiki/Software_development" TargetMode="External"/><Relationship Id="rId15" Type="http://schemas.openxmlformats.org/officeDocument/2006/relationships/hyperlink" Target="https://en.wikipedia.org/wiki/Apache_Maven" TargetMode="External"/><Relationship Id="rId10" Type="http://schemas.openxmlformats.org/officeDocument/2006/relationships/hyperlink" Target="https://en.wikipedia.org/wiki/Continuous_delivery" TargetMode="External"/><Relationship Id="rId4" Type="http://schemas.openxmlformats.org/officeDocument/2006/relationships/hyperlink" Target="https://en.wikipedia.org/wiki/Server_(computing)" TargetMode="External"/><Relationship Id="rId9" Type="http://schemas.openxmlformats.org/officeDocument/2006/relationships/hyperlink" Target="https://en.wikipedia.org/wiki/Continuous_integration" TargetMode="External"/><Relationship Id="rId14" Type="http://schemas.openxmlformats.org/officeDocument/2006/relationships/hyperlink" Target="https://en.wikipedia.org/wiki/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pdates.jenkins.io/download/war/2.387.3/jenkins.w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S-level_virtualization" TargetMode="External"/><Relationship Id="rId2" Type="http://schemas.openxmlformats.org/officeDocument/2006/relationships/hyperlink" Target="https://en.wikipedia.org/wiki/Platform_as_a_service"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software" TargetMode="External"/><Relationship Id="rId5" Type="http://schemas.openxmlformats.org/officeDocument/2006/relationships/hyperlink" Target="https://en.wikipedia.org/wiki/Docker,_Inc." TargetMode="External"/><Relationship Id="rId4" Type="http://schemas.openxmlformats.org/officeDocument/2006/relationships/hyperlink" Target="https://en.wikipedia.org/wiki/Container_(virtualiz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hyperlink" Target="https://en.wikipedia.org/wiki/Cyclomatic_complexity" TargetMode="External"/><Relationship Id="rId18" Type="http://schemas.openxmlformats.org/officeDocument/2006/relationships/hyperlink" Target="https://en.wikipedia.org/wiki/Continuous_integration" TargetMode="External"/><Relationship Id="rId26" Type="http://schemas.openxmlformats.org/officeDocument/2006/relationships/hyperlink" Target="https://en.wikipedia.org/wiki/Python_(programming_language)" TargetMode="External"/><Relationship Id="rId39" Type="http://schemas.openxmlformats.org/officeDocument/2006/relationships/hyperlink" Target="https://en.wikipedia.org/wiki/Objective-C" TargetMode="External"/><Relationship Id="rId21" Type="http://schemas.openxmlformats.org/officeDocument/2006/relationships/hyperlink" Target="https://en.wikipedia.org/wiki/C_Sharp_(programming_language)" TargetMode="External"/><Relationship Id="rId34" Type="http://schemas.openxmlformats.org/officeDocument/2006/relationships/hyperlink" Target="https://en.wikipedia.org/wiki/Scala_(programming_language)" TargetMode="External"/><Relationship Id="rId42" Type="http://schemas.openxmlformats.org/officeDocument/2006/relationships/hyperlink" Target="https://en.wikipedia.org/wiki/IBM_RPG" TargetMode="External"/><Relationship Id="rId47" Type="http://schemas.openxmlformats.org/officeDocument/2006/relationships/hyperlink" Target="https://en.wikipedia.org/wiki/SonarQube#cite_note-9" TargetMode="External"/><Relationship Id="rId7" Type="http://schemas.openxmlformats.org/officeDocument/2006/relationships/hyperlink" Target="https://en.wikipedia.org/wiki/Code_smell" TargetMode="External"/><Relationship Id="rId2" Type="http://schemas.openxmlformats.org/officeDocument/2006/relationships/hyperlink" Target="https://en.wikipedia.org/wiki/Open-source_software" TargetMode="External"/><Relationship Id="rId16" Type="http://schemas.openxmlformats.org/officeDocument/2006/relationships/hyperlink" Target="https://en.wikipedia.org/wiki/Analysis" TargetMode="External"/><Relationship Id="rId29" Type="http://schemas.openxmlformats.org/officeDocument/2006/relationships/hyperlink" Target="https://en.wikipedia.org/wiki/COBOL" TargetMode="External"/><Relationship Id="rId1" Type="http://schemas.openxmlformats.org/officeDocument/2006/relationships/slideLayout" Target="../slideLayouts/slideLayout2.xml"/><Relationship Id="rId6" Type="http://schemas.openxmlformats.org/officeDocument/2006/relationships/hyperlink" Target="https://en.wikipedia.org/wiki/Software_bug" TargetMode="External"/><Relationship Id="rId11" Type="http://schemas.openxmlformats.org/officeDocument/2006/relationships/hyperlink" Target="https://en.wikipedia.org/wiki/Unit_testing" TargetMode="External"/><Relationship Id="rId24" Type="http://schemas.openxmlformats.org/officeDocument/2006/relationships/hyperlink" Target="https://en.wikipedia.org/wiki/JavaScript" TargetMode="External"/><Relationship Id="rId32" Type="http://schemas.openxmlformats.org/officeDocument/2006/relationships/hyperlink" Target="https://en.wikipedia.org/wiki/Kotlin_(programming_language)" TargetMode="External"/><Relationship Id="rId37" Type="http://schemas.openxmlformats.org/officeDocument/2006/relationships/hyperlink" Target="https://en.wikipedia.org/wiki/ABAP" TargetMode="External"/><Relationship Id="rId40" Type="http://schemas.openxmlformats.org/officeDocument/2006/relationships/hyperlink" Target="https://en.wikipedia.org/wiki/PL/I" TargetMode="External"/><Relationship Id="rId45" Type="http://schemas.openxmlformats.org/officeDocument/2006/relationships/hyperlink" Target="https://en.wikipedia.org/wiki/Visual_Basic" TargetMode="External"/><Relationship Id="rId5" Type="http://schemas.openxmlformats.org/officeDocument/2006/relationships/hyperlink" Target="https://en.wikipedia.org/wiki/Static_program_analysis" TargetMode="External"/><Relationship Id="rId15" Type="http://schemas.openxmlformats.org/officeDocument/2006/relationships/hyperlink" Target="https://en.wikipedia.org/wiki/Defensive_programming" TargetMode="External"/><Relationship Id="rId23" Type="http://schemas.openxmlformats.org/officeDocument/2006/relationships/hyperlink" Target="https://en.wikipedia.org/wiki/C%2B%2B" TargetMode="External"/><Relationship Id="rId28" Type="http://schemas.openxmlformats.org/officeDocument/2006/relationships/hyperlink" Target="https://en.wikipedia.org/wiki/Swift_(programming_language)" TargetMode="External"/><Relationship Id="rId36" Type="http://schemas.openxmlformats.org/officeDocument/2006/relationships/hyperlink" Target="https://en.wikipedia.org/wiki/Cascading_Style_Sheets" TargetMode="External"/><Relationship Id="rId10" Type="http://schemas.openxmlformats.org/officeDocument/2006/relationships/hyperlink" Target="https://en.wikipedia.org/wiki/Programming_style" TargetMode="External"/><Relationship Id="rId19" Type="http://schemas.openxmlformats.org/officeDocument/2006/relationships/hyperlink" Target="https://en.wikipedia.org/wiki/Java_(programming_language)" TargetMode="External"/><Relationship Id="rId31" Type="http://schemas.openxmlformats.org/officeDocument/2006/relationships/hyperlink" Target="https://en.wikipedia.org/wiki/PHP" TargetMode="External"/><Relationship Id="rId44" Type="http://schemas.openxmlformats.org/officeDocument/2006/relationships/hyperlink" Target="https://en.wikipedia.org/wiki/Visual_Basic_.NET"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Duplicate_code" TargetMode="External"/><Relationship Id="rId14" Type="http://schemas.openxmlformats.org/officeDocument/2006/relationships/hyperlink" Target="https://en.wikipedia.org/wiki/Comment_(computer_programming)" TargetMode="External"/><Relationship Id="rId22" Type="http://schemas.openxmlformats.org/officeDocument/2006/relationships/hyperlink" Target="https://en.wikipedia.org/wiki/C_(programming_language)" TargetMode="External"/><Relationship Id="rId27" Type="http://schemas.openxmlformats.org/officeDocument/2006/relationships/hyperlink" Target="https://en.wikipedia.org/wiki/Go_(programming_language)" TargetMode="External"/><Relationship Id="rId30" Type="http://schemas.openxmlformats.org/officeDocument/2006/relationships/hyperlink" Target="https://en.wikipedia.org/wiki/Apex_(programming_language)" TargetMode="External"/><Relationship Id="rId35" Type="http://schemas.openxmlformats.org/officeDocument/2006/relationships/hyperlink" Target="https://en.wikipedia.org/wiki/HTML" TargetMode="External"/><Relationship Id="rId43" Type="http://schemas.openxmlformats.org/officeDocument/2006/relationships/hyperlink" Target="https://en.wikipedia.org/wiki/Transact-SQL" TargetMode="External"/><Relationship Id="rId8" Type="http://schemas.openxmlformats.org/officeDocument/2006/relationships/hyperlink" Target="https://en.wikipedia.org/wiki/Programming_language" TargetMode="External"/><Relationship Id="rId3" Type="http://schemas.openxmlformats.org/officeDocument/2006/relationships/hyperlink" Target="https://en.wikipedia.org/wiki/SonarSource" TargetMode="External"/><Relationship Id="rId12" Type="http://schemas.openxmlformats.org/officeDocument/2006/relationships/hyperlink" Target="https://en.wikipedia.org/wiki/Code_coverage" TargetMode="External"/><Relationship Id="rId17" Type="http://schemas.openxmlformats.org/officeDocument/2006/relationships/hyperlink" Target="https://en.wikipedia.org/wiki/Apache_Maven" TargetMode="External"/><Relationship Id="rId25" Type="http://schemas.openxmlformats.org/officeDocument/2006/relationships/hyperlink" Target="https://en.wikipedia.org/wiki/TypeScript" TargetMode="External"/><Relationship Id="rId33" Type="http://schemas.openxmlformats.org/officeDocument/2006/relationships/hyperlink" Target="https://en.wikipedia.org/wiki/Ruby_(programming_language)" TargetMode="External"/><Relationship Id="rId38" Type="http://schemas.openxmlformats.org/officeDocument/2006/relationships/hyperlink" Target="https://en.wikipedia.org/wiki/Apache_Flex" TargetMode="External"/><Relationship Id="rId46" Type="http://schemas.openxmlformats.org/officeDocument/2006/relationships/hyperlink" Target="https://en.wikipedia.org/wiki/XML" TargetMode="External"/><Relationship Id="rId20" Type="http://schemas.openxmlformats.org/officeDocument/2006/relationships/hyperlink" Target="https://en.wikipedia.org/wiki/Java_(programming_language)#Android" TargetMode="External"/><Relationship Id="rId41" Type="http://schemas.openxmlformats.org/officeDocument/2006/relationships/hyperlink" Target="https://en.wikipedia.org/wiki/PL/SQ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Software_build" TargetMode="External"/><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 Id="rId6" Type="http://schemas.openxmlformats.org/officeDocument/2006/relationships/hyperlink" Target="https://en.wikipedia.org/wiki/Scala_(programming_language)" TargetMode="External"/><Relationship Id="rId5" Type="http://schemas.openxmlformats.org/officeDocument/2006/relationships/hyperlink" Target="https://en.wikipedia.org/wiki/Ruby_(programming_language)" TargetMode="External"/><Relationship Id="rId4" Type="http://schemas.openxmlformats.org/officeDocument/2006/relationships/hyperlink" Target="https://en.wikipedia.org/wiki/C_Sharp_(programming_languag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vd.nist.gov/" TargetMode="External"/><Relationship Id="rId2" Type="http://schemas.openxmlformats.org/officeDocument/2006/relationships/hyperlink" Target="https://nvd.nist.gov/products/cpe" TargetMode="External"/><Relationship Id="rId1" Type="http://schemas.openxmlformats.org/officeDocument/2006/relationships/slideLayout" Target="../slideLayouts/slideLayout2.xml"/><Relationship Id="rId4" Type="http://schemas.openxmlformats.org/officeDocument/2006/relationships/hyperlink" Target="https://cve.mitr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E37B-3C06-4764-B1CF-04DAAA6671EB}"/>
              </a:ext>
            </a:extLst>
          </p:cNvPr>
          <p:cNvSpPr>
            <a:spLocks noGrp="1"/>
          </p:cNvSpPr>
          <p:nvPr>
            <p:ph type="ctrTitle"/>
          </p:nvPr>
        </p:nvSpPr>
        <p:spPr/>
        <p:txBody>
          <a:bodyPr/>
          <a:lstStyle/>
          <a:p>
            <a:r>
              <a:rPr lang="en-US" dirty="0"/>
              <a:t>Pipeline for </a:t>
            </a:r>
            <a:r>
              <a:rPr lang="en-US" sz="4800" dirty="0"/>
              <a:t>automating </a:t>
            </a:r>
            <a:r>
              <a:rPr lang="en-US" sz="4000" dirty="0"/>
              <a:t>builds</a:t>
            </a:r>
            <a:r>
              <a:rPr lang="en-US" dirty="0"/>
              <a:t>&amp;deployment</a:t>
            </a:r>
            <a:endParaRPr lang="en-IN" dirty="0"/>
          </a:p>
        </p:txBody>
      </p:sp>
      <p:sp>
        <p:nvSpPr>
          <p:cNvPr id="3" name="Subtitle 2">
            <a:extLst>
              <a:ext uri="{FF2B5EF4-FFF2-40B4-BE49-F238E27FC236}">
                <a16:creationId xmlns:a16="http://schemas.microsoft.com/office/drawing/2014/main" id="{637D41BD-6365-4052-976B-0E3DCADFB6E9}"/>
              </a:ext>
            </a:extLst>
          </p:cNvPr>
          <p:cNvSpPr>
            <a:spLocks noGrp="1"/>
          </p:cNvSpPr>
          <p:nvPr>
            <p:ph type="subTitle" idx="1"/>
          </p:nvPr>
        </p:nvSpPr>
        <p:spPr/>
        <p:txBody>
          <a:bodyPr/>
          <a:lstStyle/>
          <a:p>
            <a:r>
              <a:rPr lang="en-US" dirty="0"/>
              <a:t>Jenkins , GitHub , maven, SonarQube, docker, owasp dependency</a:t>
            </a:r>
            <a:endParaRPr lang="en-IN" dirty="0"/>
          </a:p>
        </p:txBody>
      </p:sp>
    </p:spTree>
    <p:extLst>
      <p:ext uri="{BB962C8B-B14F-4D97-AF65-F5344CB8AC3E}">
        <p14:creationId xmlns:p14="http://schemas.microsoft.com/office/powerpoint/2010/main" val="109578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503D-6596-4EB5-9F2C-5324B7A0ECE8}"/>
              </a:ext>
            </a:extLst>
          </p:cNvPr>
          <p:cNvSpPr>
            <a:spLocks noGrp="1"/>
          </p:cNvSpPr>
          <p:nvPr>
            <p:ph type="title"/>
          </p:nvPr>
        </p:nvSpPr>
        <p:spPr>
          <a:xfrm>
            <a:off x="685801" y="609601"/>
            <a:ext cx="10131425" cy="636104"/>
          </a:xfrm>
        </p:spPr>
        <p:txBody>
          <a:bodyPr anchor="t">
            <a:normAutofit fontScale="90000"/>
          </a:bodyPr>
          <a:lstStyle/>
          <a:p>
            <a:r>
              <a:rPr lang="en-US" dirty="0"/>
              <a:t>Plugins, configuration tools &amp; script</a:t>
            </a:r>
            <a:endParaRPr lang="en-IN" dirty="0"/>
          </a:p>
        </p:txBody>
      </p:sp>
      <p:sp>
        <p:nvSpPr>
          <p:cNvPr id="3" name="Content Placeholder 2">
            <a:extLst>
              <a:ext uri="{FF2B5EF4-FFF2-40B4-BE49-F238E27FC236}">
                <a16:creationId xmlns:a16="http://schemas.microsoft.com/office/drawing/2014/main" id="{DF987682-F45F-4ADC-BBDD-8331610515B0}"/>
              </a:ext>
            </a:extLst>
          </p:cNvPr>
          <p:cNvSpPr>
            <a:spLocks noGrp="1"/>
          </p:cNvSpPr>
          <p:nvPr>
            <p:ph idx="1"/>
          </p:nvPr>
        </p:nvSpPr>
        <p:spPr>
          <a:xfrm>
            <a:off x="331304" y="1245705"/>
            <a:ext cx="11396870" cy="5261112"/>
          </a:xfrm>
        </p:spPr>
        <p:txBody>
          <a:bodyPr anchor="t"/>
          <a:lstStyle/>
          <a:p>
            <a:r>
              <a:rPr lang="en-IN" dirty="0"/>
              <a:t> plugins- eclipse termium installer, open jdk native plugin ,OWASP dependency check,</a:t>
            </a:r>
          </a:p>
          <a:p>
            <a:pPr marL="0" indent="0">
              <a:buNone/>
            </a:pPr>
            <a:r>
              <a:rPr lang="en-IN" dirty="0"/>
              <a:t>docker, docker pipeline, docker build step ,cloud bees, SonarQube scanner</a:t>
            </a:r>
          </a:p>
          <a:p>
            <a:pPr marL="0" indent="0">
              <a:buNone/>
            </a:pPr>
            <a:r>
              <a:rPr lang="en-US" dirty="0"/>
              <a:t>C</a:t>
            </a:r>
            <a:r>
              <a:rPr lang="en-IN" dirty="0"/>
              <a:t>ONFIGURE TOOLS IN GLOBAL TOOL CONFIGURATION </a:t>
            </a:r>
          </a:p>
          <a:p>
            <a:pPr marL="0" indent="0">
              <a:buNone/>
            </a:pPr>
            <a:endParaRPr lang="en-IN" dirty="0"/>
          </a:p>
        </p:txBody>
      </p:sp>
      <p:sp>
        <p:nvSpPr>
          <p:cNvPr id="4" name="AutoShape 2" descr="blob:https://web.whatsapp.com/4c7d3f1e-48f6-4824-a404-fbb481e6b0e5">
            <a:extLst>
              <a:ext uri="{FF2B5EF4-FFF2-40B4-BE49-F238E27FC236}">
                <a16:creationId xmlns:a16="http://schemas.microsoft.com/office/drawing/2014/main" id="{B2292969-A10D-40F5-8FB3-E52B1DF032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lob:https://web.whatsapp.com/4c7d3f1e-48f6-4824-a404-fbb481e6b0e5">
            <a:extLst>
              <a:ext uri="{FF2B5EF4-FFF2-40B4-BE49-F238E27FC236}">
                <a16:creationId xmlns:a16="http://schemas.microsoft.com/office/drawing/2014/main" id="{CFAF3770-32E9-46DD-BC31-BE1E8983E09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blob:https://web.whatsapp.com/4c7d3f1e-48f6-4824-a404-fbb481e6b0e5">
            <a:extLst>
              <a:ext uri="{FF2B5EF4-FFF2-40B4-BE49-F238E27FC236}">
                <a16:creationId xmlns:a16="http://schemas.microsoft.com/office/drawing/2014/main" id="{9865C6F7-C8F2-4561-8F73-E4317C14C92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a:extLst>
              <a:ext uri="{FF2B5EF4-FFF2-40B4-BE49-F238E27FC236}">
                <a16:creationId xmlns:a16="http://schemas.microsoft.com/office/drawing/2014/main" id="{29E2A748-B22E-42B3-B5DF-D3A83296D4C8}"/>
              </a:ext>
            </a:extLst>
          </p:cNvPr>
          <p:cNvPicPr>
            <a:picLocks noChangeAspect="1"/>
          </p:cNvPicPr>
          <p:nvPr/>
        </p:nvPicPr>
        <p:blipFill>
          <a:blip r:embed="rId2"/>
          <a:stretch>
            <a:fillRect/>
          </a:stretch>
        </p:blipFill>
        <p:spPr>
          <a:xfrm>
            <a:off x="331304" y="2385391"/>
            <a:ext cx="2796209" cy="3756992"/>
          </a:xfrm>
          <a:prstGeom prst="rect">
            <a:avLst/>
          </a:prstGeom>
        </p:spPr>
      </p:pic>
      <p:pic>
        <p:nvPicPr>
          <p:cNvPr id="24" name="Picture 23">
            <a:extLst>
              <a:ext uri="{FF2B5EF4-FFF2-40B4-BE49-F238E27FC236}">
                <a16:creationId xmlns:a16="http://schemas.microsoft.com/office/drawing/2014/main" id="{916A0A5B-2C98-4A46-AA00-59C9B2BC6AB8}"/>
              </a:ext>
            </a:extLst>
          </p:cNvPr>
          <p:cNvPicPr>
            <a:picLocks noChangeAspect="1"/>
          </p:cNvPicPr>
          <p:nvPr/>
        </p:nvPicPr>
        <p:blipFill>
          <a:blip r:embed="rId3"/>
          <a:stretch>
            <a:fillRect/>
          </a:stretch>
        </p:blipFill>
        <p:spPr>
          <a:xfrm>
            <a:off x="6347792" y="2385391"/>
            <a:ext cx="2796208" cy="3756992"/>
          </a:xfrm>
          <a:prstGeom prst="rect">
            <a:avLst/>
          </a:prstGeom>
        </p:spPr>
      </p:pic>
      <p:pic>
        <p:nvPicPr>
          <p:cNvPr id="26" name="Picture 25">
            <a:extLst>
              <a:ext uri="{FF2B5EF4-FFF2-40B4-BE49-F238E27FC236}">
                <a16:creationId xmlns:a16="http://schemas.microsoft.com/office/drawing/2014/main" id="{7FCC49DD-059C-4263-875E-38389E721DFF}"/>
              </a:ext>
            </a:extLst>
          </p:cNvPr>
          <p:cNvPicPr>
            <a:picLocks noChangeAspect="1"/>
          </p:cNvPicPr>
          <p:nvPr/>
        </p:nvPicPr>
        <p:blipFill>
          <a:blip r:embed="rId4"/>
          <a:stretch>
            <a:fillRect/>
          </a:stretch>
        </p:blipFill>
        <p:spPr>
          <a:xfrm>
            <a:off x="9144000" y="2385391"/>
            <a:ext cx="3048000" cy="3756992"/>
          </a:xfrm>
          <a:prstGeom prst="rect">
            <a:avLst/>
          </a:prstGeom>
        </p:spPr>
      </p:pic>
      <p:pic>
        <p:nvPicPr>
          <p:cNvPr id="28" name="Picture 27">
            <a:extLst>
              <a:ext uri="{FF2B5EF4-FFF2-40B4-BE49-F238E27FC236}">
                <a16:creationId xmlns:a16="http://schemas.microsoft.com/office/drawing/2014/main" id="{2F4E855F-11F6-4163-B8C1-AE6E4F5CE6C3}"/>
              </a:ext>
            </a:extLst>
          </p:cNvPr>
          <p:cNvPicPr>
            <a:picLocks noChangeAspect="1"/>
          </p:cNvPicPr>
          <p:nvPr/>
        </p:nvPicPr>
        <p:blipFill>
          <a:blip r:embed="rId5"/>
          <a:stretch>
            <a:fillRect/>
          </a:stretch>
        </p:blipFill>
        <p:spPr>
          <a:xfrm>
            <a:off x="3110948" y="2385391"/>
            <a:ext cx="3236844" cy="3756992"/>
          </a:xfrm>
          <a:prstGeom prst="rect">
            <a:avLst/>
          </a:prstGeom>
        </p:spPr>
      </p:pic>
    </p:spTree>
    <p:extLst>
      <p:ext uri="{BB962C8B-B14F-4D97-AF65-F5344CB8AC3E}">
        <p14:creationId xmlns:p14="http://schemas.microsoft.com/office/powerpoint/2010/main" val="371746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1614-D6DB-4AE9-9CCA-8C45A510EEC9}"/>
              </a:ext>
            </a:extLst>
          </p:cNvPr>
          <p:cNvSpPr>
            <a:spLocks noGrp="1"/>
          </p:cNvSpPr>
          <p:nvPr>
            <p:ph type="title"/>
          </p:nvPr>
        </p:nvSpPr>
        <p:spPr>
          <a:xfrm>
            <a:off x="685801" y="609601"/>
            <a:ext cx="10131425" cy="636104"/>
          </a:xfrm>
        </p:spPr>
        <p:txBody>
          <a:bodyPr anchor="t">
            <a:normAutofit fontScale="90000"/>
          </a:bodyPr>
          <a:lstStyle/>
          <a:p>
            <a:r>
              <a:rPr lang="en-US" dirty="0"/>
              <a:t>credentials</a:t>
            </a:r>
            <a:endParaRPr lang="en-IN" dirty="0"/>
          </a:p>
        </p:txBody>
      </p:sp>
      <p:sp>
        <p:nvSpPr>
          <p:cNvPr id="3" name="Content Placeholder 2">
            <a:extLst>
              <a:ext uri="{FF2B5EF4-FFF2-40B4-BE49-F238E27FC236}">
                <a16:creationId xmlns:a16="http://schemas.microsoft.com/office/drawing/2014/main" id="{0C95CE58-D2E6-494B-B0FE-82C5D2DF8466}"/>
              </a:ext>
            </a:extLst>
          </p:cNvPr>
          <p:cNvSpPr>
            <a:spLocks noGrp="1"/>
          </p:cNvSpPr>
          <p:nvPr>
            <p:ph idx="1"/>
          </p:nvPr>
        </p:nvSpPr>
        <p:spPr>
          <a:xfrm>
            <a:off x="331305" y="1245705"/>
            <a:ext cx="11595652" cy="5314121"/>
          </a:xfrm>
        </p:spPr>
        <p:txBody>
          <a:bodyPr anchor="t"/>
          <a:lstStyle/>
          <a:p>
            <a:r>
              <a:rPr lang="en-US" dirty="0"/>
              <a:t>Credentials are needed in Jenkins pipelines to securely access external applications and sites that interact with Jenkins</a:t>
            </a:r>
          </a:p>
          <a:p>
            <a:pPr marL="0" indent="0">
              <a:buNone/>
            </a:pPr>
            <a:r>
              <a:rPr lang="en-US" dirty="0"/>
              <a:t>Add SonarQube[server URL, token] and docker hub[Username, password] credentials as we are accessing external resources</a:t>
            </a:r>
          </a:p>
          <a:p>
            <a:pPr marL="0" indent="0">
              <a:buNone/>
            </a:pPr>
            <a:endParaRPr lang="en-IN" dirty="0"/>
          </a:p>
        </p:txBody>
      </p:sp>
      <p:pic>
        <p:nvPicPr>
          <p:cNvPr id="4" name="Picture 3">
            <a:extLst>
              <a:ext uri="{FF2B5EF4-FFF2-40B4-BE49-F238E27FC236}">
                <a16:creationId xmlns:a16="http://schemas.microsoft.com/office/drawing/2014/main" id="{16633A3C-CC44-45D7-89C9-988E602F74F0}"/>
              </a:ext>
            </a:extLst>
          </p:cNvPr>
          <p:cNvPicPr>
            <a:picLocks noChangeAspect="1"/>
          </p:cNvPicPr>
          <p:nvPr/>
        </p:nvPicPr>
        <p:blipFill>
          <a:blip r:embed="rId2"/>
          <a:stretch>
            <a:fillRect/>
          </a:stretch>
        </p:blipFill>
        <p:spPr>
          <a:xfrm>
            <a:off x="331305" y="2385390"/>
            <a:ext cx="5991225" cy="4253948"/>
          </a:xfrm>
          <a:prstGeom prst="rect">
            <a:avLst/>
          </a:prstGeom>
        </p:spPr>
      </p:pic>
      <p:pic>
        <p:nvPicPr>
          <p:cNvPr id="6" name="Picture 5">
            <a:extLst>
              <a:ext uri="{FF2B5EF4-FFF2-40B4-BE49-F238E27FC236}">
                <a16:creationId xmlns:a16="http://schemas.microsoft.com/office/drawing/2014/main" id="{F7AF1DBB-13A5-4F91-B82D-8BD4BED46DD2}"/>
              </a:ext>
            </a:extLst>
          </p:cNvPr>
          <p:cNvPicPr>
            <a:picLocks noChangeAspect="1"/>
          </p:cNvPicPr>
          <p:nvPr/>
        </p:nvPicPr>
        <p:blipFill>
          <a:blip r:embed="rId3"/>
          <a:stretch>
            <a:fillRect/>
          </a:stretch>
        </p:blipFill>
        <p:spPr>
          <a:xfrm>
            <a:off x="5446643" y="2385390"/>
            <a:ext cx="6414052" cy="4253948"/>
          </a:xfrm>
          <a:prstGeom prst="rect">
            <a:avLst/>
          </a:prstGeom>
        </p:spPr>
      </p:pic>
    </p:spTree>
    <p:extLst>
      <p:ext uri="{BB962C8B-B14F-4D97-AF65-F5344CB8AC3E}">
        <p14:creationId xmlns:p14="http://schemas.microsoft.com/office/powerpoint/2010/main" val="414342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BCFE-DBBB-4501-ACBC-91BDC163CA74}"/>
              </a:ext>
            </a:extLst>
          </p:cNvPr>
          <p:cNvSpPr>
            <a:spLocks noGrp="1"/>
          </p:cNvSpPr>
          <p:nvPr>
            <p:ph type="title"/>
          </p:nvPr>
        </p:nvSpPr>
        <p:spPr>
          <a:xfrm>
            <a:off x="685801" y="609600"/>
            <a:ext cx="10131425" cy="848139"/>
          </a:xfrm>
        </p:spPr>
        <p:txBody>
          <a:bodyPr anchor="t"/>
          <a:lstStyle/>
          <a:p>
            <a:r>
              <a:rPr lang="en-US" dirty="0"/>
              <a:t>Creating job in Jenkins</a:t>
            </a:r>
            <a:endParaRPr lang="en-IN" dirty="0"/>
          </a:p>
        </p:txBody>
      </p:sp>
      <p:sp>
        <p:nvSpPr>
          <p:cNvPr id="3" name="Content Placeholder 2">
            <a:extLst>
              <a:ext uri="{FF2B5EF4-FFF2-40B4-BE49-F238E27FC236}">
                <a16:creationId xmlns:a16="http://schemas.microsoft.com/office/drawing/2014/main" id="{E8DD6282-9017-4F0A-85F3-81110F0997B4}"/>
              </a:ext>
            </a:extLst>
          </p:cNvPr>
          <p:cNvSpPr>
            <a:spLocks noGrp="1"/>
          </p:cNvSpPr>
          <p:nvPr>
            <p:ph idx="1"/>
          </p:nvPr>
        </p:nvSpPr>
        <p:spPr>
          <a:xfrm>
            <a:off x="198783" y="1205948"/>
            <a:ext cx="11661913" cy="5652051"/>
          </a:xfrm>
        </p:spPr>
        <p:txBody>
          <a:bodyPr anchor="t"/>
          <a:lstStyle/>
          <a:p>
            <a:r>
              <a:rPr lang="en-US" dirty="0"/>
              <a:t>Create a new job as pipeline, add script to it ,script includes git as source code management, maven to build and compile code, SonarQube for code analysis ,OWASP dependency to detect publicly disclosed vulnerabilities contained within a project’s dependencies, Docker to build push that image to container.</a:t>
            </a:r>
            <a:endParaRPr lang="en-IN" dirty="0"/>
          </a:p>
        </p:txBody>
      </p:sp>
      <p:graphicFrame>
        <p:nvGraphicFramePr>
          <p:cNvPr id="6" name="Object 5">
            <a:extLst>
              <a:ext uri="{FF2B5EF4-FFF2-40B4-BE49-F238E27FC236}">
                <a16:creationId xmlns:a16="http://schemas.microsoft.com/office/drawing/2014/main" id="{226FEC69-7103-41BC-A9F3-3938D0CACC24}"/>
              </a:ext>
            </a:extLst>
          </p:cNvPr>
          <p:cNvGraphicFramePr>
            <a:graphicFrameLocks noChangeAspect="1"/>
          </p:cNvGraphicFramePr>
          <p:nvPr>
            <p:extLst>
              <p:ext uri="{D42A27DB-BD31-4B8C-83A1-F6EECF244321}">
                <p14:modId xmlns:p14="http://schemas.microsoft.com/office/powerpoint/2010/main" val="3021538235"/>
              </p:ext>
            </p:extLst>
          </p:nvPr>
        </p:nvGraphicFramePr>
        <p:xfrm>
          <a:off x="331304" y="2315817"/>
          <a:ext cx="1796498" cy="977692"/>
        </p:xfrm>
        <a:graphic>
          <a:graphicData uri="http://schemas.openxmlformats.org/presentationml/2006/ole">
            <mc:AlternateContent xmlns:mc="http://schemas.openxmlformats.org/markup-compatibility/2006">
              <mc:Choice xmlns:v="urn:schemas-microsoft-com:vml" Requires="v">
                <p:oleObj spid="_x0000_s4103" name="Packager Shell Object" showAsIcon="1" r:id="rId3" imgW="571645" imgH="514409" progId="Package">
                  <p:embed/>
                </p:oleObj>
              </mc:Choice>
              <mc:Fallback>
                <p:oleObj name="Packager Shell Object" showAsIcon="1" r:id="rId3" imgW="571645" imgH="514409" progId="Package">
                  <p:embed/>
                  <p:pic>
                    <p:nvPicPr>
                      <p:cNvPr id="0" name=""/>
                      <p:cNvPicPr/>
                      <p:nvPr/>
                    </p:nvPicPr>
                    <p:blipFill>
                      <a:blip r:embed="rId4"/>
                      <a:stretch>
                        <a:fillRect/>
                      </a:stretch>
                    </p:blipFill>
                    <p:spPr>
                      <a:xfrm>
                        <a:off x="331304" y="2315817"/>
                        <a:ext cx="1796498" cy="977692"/>
                      </a:xfrm>
                      <a:prstGeom prst="rect">
                        <a:avLst/>
                      </a:prstGeom>
                    </p:spPr>
                  </p:pic>
                </p:oleObj>
              </mc:Fallback>
            </mc:AlternateContent>
          </a:graphicData>
        </a:graphic>
      </p:graphicFrame>
    </p:spTree>
    <p:extLst>
      <p:ext uri="{BB962C8B-B14F-4D97-AF65-F5344CB8AC3E}">
        <p14:creationId xmlns:p14="http://schemas.microsoft.com/office/powerpoint/2010/main" val="392441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3A9C-A3CF-4882-AD17-92A07F514C43}"/>
              </a:ext>
            </a:extLst>
          </p:cNvPr>
          <p:cNvSpPr>
            <a:spLocks noGrp="1"/>
          </p:cNvSpPr>
          <p:nvPr>
            <p:ph type="title"/>
          </p:nvPr>
        </p:nvSpPr>
        <p:spPr>
          <a:xfrm>
            <a:off x="685801" y="609600"/>
            <a:ext cx="10131425" cy="1007165"/>
          </a:xfrm>
        </p:spPr>
        <p:txBody>
          <a:bodyPr anchor="t"/>
          <a:lstStyle/>
          <a:p>
            <a:r>
              <a:rPr lang="en-US" dirty="0"/>
              <a:t>Build now</a:t>
            </a:r>
            <a:endParaRPr lang="en-IN" dirty="0"/>
          </a:p>
        </p:txBody>
      </p:sp>
      <p:pic>
        <p:nvPicPr>
          <p:cNvPr id="5" name="Content Placeholder 4">
            <a:extLst>
              <a:ext uri="{FF2B5EF4-FFF2-40B4-BE49-F238E27FC236}">
                <a16:creationId xmlns:a16="http://schemas.microsoft.com/office/drawing/2014/main" id="{76625CE2-3F70-4E4E-93DD-4C9A6BFE2A6D}"/>
              </a:ext>
            </a:extLst>
          </p:cNvPr>
          <p:cNvPicPr>
            <a:picLocks noGrp="1" noChangeAspect="1"/>
          </p:cNvPicPr>
          <p:nvPr>
            <p:ph idx="1"/>
          </p:nvPr>
        </p:nvPicPr>
        <p:blipFill>
          <a:blip r:embed="rId2"/>
          <a:stretch>
            <a:fillRect/>
          </a:stretch>
        </p:blipFill>
        <p:spPr>
          <a:xfrm>
            <a:off x="1103313" y="2324918"/>
            <a:ext cx="8947150" cy="3651201"/>
          </a:xfrm>
        </p:spPr>
      </p:pic>
    </p:spTree>
    <p:extLst>
      <p:ext uri="{BB962C8B-B14F-4D97-AF65-F5344CB8AC3E}">
        <p14:creationId xmlns:p14="http://schemas.microsoft.com/office/powerpoint/2010/main" val="210472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BA5C-F572-4A12-A046-785E7C33600C}"/>
              </a:ext>
            </a:extLst>
          </p:cNvPr>
          <p:cNvSpPr>
            <a:spLocks noGrp="1"/>
          </p:cNvSpPr>
          <p:nvPr>
            <p:ph type="title"/>
          </p:nvPr>
        </p:nvSpPr>
        <p:spPr>
          <a:xfrm>
            <a:off x="685801" y="609601"/>
            <a:ext cx="10131425" cy="781878"/>
          </a:xfrm>
        </p:spPr>
        <p:txBody>
          <a:bodyPr anchor="t"/>
          <a:lstStyle/>
          <a:p>
            <a:r>
              <a:rPr lang="en-US" dirty="0"/>
              <a:t> SonarQube analysis</a:t>
            </a:r>
            <a:endParaRPr lang="en-IN" dirty="0"/>
          </a:p>
        </p:txBody>
      </p:sp>
      <p:pic>
        <p:nvPicPr>
          <p:cNvPr id="5" name="Content Placeholder 4">
            <a:extLst>
              <a:ext uri="{FF2B5EF4-FFF2-40B4-BE49-F238E27FC236}">
                <a16:creationId xmlns:a16="http://schemas.microsoft.com/office/drawing/2014/main" id="{F096F5FD-8DAD-446B-B6C2-88F920CF021A}"/>
              </a:ext>
            </a:extLst>
          </p:cNvPr>
          <p:cNvPicPr>
            <a:picLocks noGrp="1" noChangeAspect="1"/>
          </p:cNvPicPr>
          <p:nvPr>
            <p:ph idx="1"/>
          </p:nvPr>
        </p:nvPicPr>
        <p:blipFill>
          <a:blip r:embed="rId2"/>
          <a:stretch>
            <a:fillRect/>
          </a:stretch>
        </p:blipFill>
        <p:spPr>
          <a:xfrm>
            <a:off x="238539" y="1245704"/>
            <a:ext cx="11516139" cy="5393635"/>
          </a:xfrm>
        </p:spPr>
      </p:pic>
    </p:spTree>
    <p:extLst>
      <p:ext uri="{BB962C8B-B14F-4D97-AF65-F5344CB8AC3E}">
        <p14:creationId xmlns:p14="http://schemas.microsoft.com/office/powerpoint/2010/main" val="56889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37BF-51F8-4A78-BDDC-3F1AE0F61634}"/>
              </a:ext>
            </a:extLst>
          </p:cNvPr>
          <p:cNvSpPr>
            <a:spLocks noGrp="1"/>
          </p:cNvSpPr>
          <p:nvPr>
            <p:ph type="title"/>
          </p:nvPr>
        </p:nvSpPr>
        <p:spPr>
          <a:xfrm>
            <a:off x="685801" y="609601"/>
            <a:ext cx="10131425" cy="901148"/>
          </a:xfrm>
        </p:spPr>
        <p:txBody>
          <a:bodyPr anchor="t"/>
          <a:lstStyle/>
          <a:p>
            <a:r>
              <a:rPr lang="en-US" dirty="0"/>
              <a:t>Dependency check</a:t>
            </a:r>
            <a:endParaRPr lang="en-IN" dirty="0"/>
          </a:p>
        </p:txBody>
      </p:sp>
      <p:pic>
        <p:nvPicPr>
          <p:cNvPr id="5" name="Content Placeholder 4">
            <a:extLst>
              <a:ext uri="{FF2B5EF4-FFF2-40B4-BE49-F238E27FC236}">
                <a16:creationId xmlns:a16="http://schemas.microsoft.com/office/drawing/2014/main" id="{84C43027-1BE9-4561-B34E-2553BD646C96}"/>
              </a:ext>
            </a:extLst>
          </p:cNvPr>
          <p:cNvPicPr>
            <a:picLocks noGrp="1" noChangeAspect="1"/>
          </p:cNvPicPr>
          <p:nvPr>
            <p:ph idx="1"/>
          </p:nvPr>
        </p:nvPicPr>
        <p:blipFill>
          <a:blip r:embed="rId2"/>
          <a:stretch>
            <a:fillRect/>
          </a:stretch>
        </p:blipFill>
        <p:spPr>
          <a:xfrm>
            <a:off x="397565" y="1325217"/>
            <a:ext cx="10840278" cy="5181600"/>
          </a:xfrm>
        </p:spPr>
      </p:pic>
    </p:spTree>
    <p:extLst>
      <p:ext uri="{BB962C8B-B14F-4D97-AF65-F5344CB8AC3E}">
        <p14:creationId xmlns:p14="http://schemas.microsoft.com/office/powerpoint/2010/main" val="71070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0882-A3E0-4D32-A3B2-EAB4614A9C60}"/>
              </a:ext>
            </a:extLst>
          </p:cNvPr>
          <p:cNvSpPr>
            <a:spLocks noGrp="1"/>
          </p:cNvSpPr>
          <p:nvPr>
            <p:ph type="title"/>
          </p:nvPr>
        </p:nvSpPr>
        <p:spPr>
          <a:xfrm>
            <a:off x="685801" y="609601"/>
            <a:ext cx="10131425" cy="622852"/>
          </a:xfrm>
        </p:spPr>
        <p:txBody>
          <a:bodyPr anchor="t">
            <a:normAutofit fontScale="90000"/>
          </a:bodyPr>
          <a:lstStyle/>
          <a:p>
            <a:r>
              <a:rPr lang="en-US" dirty="0"/>
              <a:t>Docker hub</a:t>
            </a:r>
            <a:endParaRPr lang="en-IN" dirty="0"/>
          </a:p>
        </p:txBody>
      </p:sp>
      <p:pic>
        <p:nvPicPr>
          <p:cNvPr id="5" name="Content Placeholder 4">
            <a:extLst>
              <a:ext uri="{FF2B5EF4-FFF2-40B4-BE49-F238E27FC236}">
                <a16:creationId xmlns:a16="http://schemas.microsoft.com/office/drawing/2014/main" id="{1FFA352A-71E1-4993-B8B3-5AE13AD27DB8}"/>
              </a:ext>
            </a:extLst>
          </p:cNvPr>
          <p:cNvPicPr>
            <a:picLocks noGrp="1" noChangeAspect="1"/>
          </p:cNvPicPr>
          <p:nvPr>
            <p:ph idx="1"/>
          </p:nvPr>
        </p:nvPicPr>
        <p:blipFill>
          <a:blip r:embed="rId2"/>
          <a:stretch>
            <a:fillRect/>
          </a:stretch>
        </p:blipFill>
        <p:spPr>
          <a:xfrm>
            <a:off x="265043" y="1126435"/>
            <a:ext cx="11705121" cy="5512903"/>
          </a:xfrm>
        </p:spPr>
      </p:pic>
    </p:spTree>
    <p:extLst>
      <p:ext uri="{BB962C8B-B14F-4D97-AF65-F5344CB8AC3E}">
        <p14:creationId xmlns:p14="http://schemas.microsoft.com/office/powerpoint/2010/main" val="20337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A71A-346E-47D3-8BB9-F06C73F97683}"/>
              </a:ext>
            </a:extLst>
          </p:cNvPr>
          <p:cNvSpPr>
            <a:spLocks noGrp="1"/>
          </p:cNvSpPr>
          <p:nvPr>
            <p:ph type="title"/>
          </p:nvPr>
        </p:nvSpPr>
        <p:spPr>
          <a:xfrm>
            <a:off x="685801" y="609601"/>
            <a:ext cx="10131425" cy="622852"/>
          </a:xfrm>
        </p:spPr>
        <p:txBody>
          <a:bodyPr anchor="t">
            <a:normAutofit fontScale="90000"/>
          </a:bodyPr>
          <a:lstStyle/>
          <a:p>
            <a:r>
              <a:rPr lang="en-US" dirty="0"/>
              <a:t>application</a:t>
            </a:r>
            <a:endParaRPr lang="en-IN" dirty="0"/>
          </a:p>
        </p:txBody>
      </p:sp>
      <p:sp>
        <p:nvSpPr>
          <p:cNvPr id="3" name="Content Placeholder 2">
            <a:extLst>
              <a:ext uri="{FF2B5EF4-FFF2-40B4-BE49-F238E27FC236}">
                <a16:creationId xmlns:a16="http://schemas.microsoft.com/office/drawing/2014/main" id="{36D9E88B-D5B3-4EDB-8C2A-8CFDED555908}"/>
              </a:ext>
            </a:extLst>
          </p:cNvPr>
          <p:cNvSpPr>
            <a:spLocks noGrp="1"/>
          </p:cNvSpPr>
          <p:nvPr>
            <p:ph idx="1"/>
          </p:nvPr>
        </p:nvSpPr>
        <p:spPr>
          <a:xfrm>
            <a:off x="685801" y="1232453"/>
            <a:ext cx="10949608" cy="5155095"/>
          </a:xfrm>
        </p:spPr>
        <p:txBody>
          <a:bodyPr anchor="t"/>
          <a:lstStyle/>
          <a:p>
            <a:r>
              <a:rPr lang="en-US" dirty="0"/>
              <a:t>Access through publicip:8070</a:t>
            </a:r>
          </a:p>
          <a:p>
            <a:endParaRPr lang="en-IN" dirty="0"/>
          </a:p>
        </p:txBody>
      </p:sp>
      <p:pic>
        <p:nvPicPr>
          <p:cNvPr id="4" name="Picture 3">
            <a:extLst>
              <a:ext uri="{FF2B5EF4-FFF2-40B4-BE49-F238E27FC236}">
                <a16:creationId xmlns:a16="http://schemas.microsoft.com/office/drawing/2014/main" id="{045D5AC8-3196-4FC7-B1AA-0AF443DBEDDF}"/>
              </a:ext>
            </a:extLst>
          </p:cNvPr>
          <p:cNvPicPr>
            <a:picLocks noChangeAspect="1"/>
          </p:cNvPicPr>
          <p:nvPr/>
        </p:nvPicPr>
        <p:blipFill>
          <a:blip r:embed="rId2"/>
          <a:stretch>
            <a:fillRect/>
          </a:stretch>
        </p:blipFill>
        <p:spPr>
          <a:xfrm>
            <a:off x="2492237" y="2080591"/>
            <a:ext cx="7658100" cy="3810000"/>
          </a:xfrm>
          <a:prstGeom prst="rect">
            <a:avLst/>
          </a:prstGeom>
        </p:spPr>
      </p:pic>
    </p:spTree>
    <p:extLst>
      <p:ext uri="{BB962C8B-B14F-4D97-AF65-F5344CB8AC3E}">
        <p14:creationId xmlns:p14="http://schemas.microsoft.com/office/powerpoint/2010/main" val="158904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BF68-3540-4FF1-8A61-CFB37C8D4BEB}"/>
              </a:ext>
            </a:extLst>
          </p:cNvPr>
          <p:cNvSpPr>
            <a:spLocks noGrp="1"/>
          </p:cNvSpPr>
          <p:nvPr>
            <p:ph type="title"/>
          </p:nvPr>
        </p:nvSpPr>
        <p:spPr>
          <a:xfrm>
            <a:off x="685801" y="609600"/>
            <a:ext cx="10131425" cy="821635"/>
          </a:xfrm>
        </p:spPr>
        <p:txBody>
          <a:bodyPr anchor="t"/>
          <a:lstStyle/>
          <a:p>
            <a:r>
              <a:rPr lang="en-US" dirty="0"/>
              <a:t>Jenkins</a:t>
            </a:r>
            <a:endParaRPr lang="en-IN" dirty="0"/>
          </a:p>
        </p:txBody>
      </p:sp>
      <p:sp>
        <p:nvSpPr>
          <p:cNvPr id="3" name="Content Placeholder 2">
            <a:extLst>
              <a:ext uri="{FF2B5EF4-FFF2-40B4-BE49-F238E27FC236}">
                <a16:creationId xmlns:a16="http://schemas.microsoft.com/office/drawing/2014/main" id="{CEBCDBB0-2C95-4084-868B-514E62746723}"/>
              </a:ext>
            </a:extLst>
          </p:cNvPr>
          <p:cNvSpPr>
            <a:spLocks noGrp="1"/>
          </p:cNvSpPr>
          <p:nvPr>
            <p:ph idx="1"/>
          </p:nvPr>
        </p:nvSpPr>
        <p:spPr>
          <a:xfrm>
            <a:off x="685801" y="1431235"/>
            <a:ext cx="10131425" cy="4817165"/>
          </a:xfrm>
        </p:spPr>
        <p:txBody>
          <a:bodyPr anchor="t">
            <a:normAutofit fontScale="92500" lnSpcReduction="10000"/>
          </a:bodyPr>
          <a:lstStyle/>
          <a:p>
            <a:r>
              <a:rPr lang="en-US" b="1" dirty="0"/>
              <a:t>Jenkins</a:t>
            </a:r>
            <a:r>
              <a:rPr lang="en-US" dirty="0"/>
              <a:t> is an </a:t>
            </a:r>
            <a:r>
              <a:rPr lang="en-US" dirty="0">
                <a:hlinkClick r:id="rId2" tooltip="Open source"/>
              </a:rPr>
              <a:t>open source</a:t>
            </a:r>
            <a:r>
              <a:rPr lang="en-US" dirty="0"/>
              <a:t> </a:t>
            </a:r>
            <a:r>
              <a:rPr lang="en-US" dirty="0">
                <a:hlinkClick r:id="rId3" tooltip="Automation"/>
              </a:rPr>
              <a:t>automation</a:t>
            </a:r>
            <a:r>
              <a:rPr lang="en-US" dirty="0"/>
              <a:t> </a:t>
            </a:r>
            <a:r>
              <a:rPr lang="en-US" dirty="0">
                <a:hlinkClick r:id="rId4" tooltip="Server (computing)"/>
              </a:rPr>
              <a:t>server</a:t>
            </a:r>
            <a:r>
              <a:rPr lang="en-US" dirty="0"/>
              <a:t>. </a:t>
            </a:r>
          </a:p>
          <a:p>
            <a:r>
              <a:rPr lang="en-US" dirty="0"/>
              <a:t>It helps automate the parts of </a:t>
            </a:r>
            <a:r>
              <a:rPr lang="en-US" dirty="0">
                <a:hlinkClick r:id="rId5" tooltip="Software development"/>
              </a:rPr>
              <a:t>software development</a:t>
            </a:r>
            <a:r>
              <a:rPr lang="en-US" dirty="0"/>
              <a:t> related to </a:t>
            </a:r>
            <a:r>
              <a:rPr lang="en-US" dirty="0">
                <a:hlinkClick r:id="rId6" tooltip="Software build"/>
              </a:rPr>
              <a:t>building</a:t>
            </a:r>
            <a:r>
              <a:rPr lang="en-US" dirty="0"/>
              <a:t>, </a:t>
            </a:r>
            <a:r>
              <a:rPr lang="en-US" dirty="0">
                <a:hlinkClick r:id="rId7" tooltip="Test automation"/>
              </a:rPr>
              <a:t>testing</a:t>
            </a:r>
            <a:r>
              <a:rPr lang="en-US" dirty="0"/>
              <a:t>, and </a:t>
            </a:r>
            <a:r>
              <a:rPr lang="en-US" dirty="0">
                <a:hlinkClick r:id="rId8" tooltip="Software deployment"/>
              </a:rPr>
              <a:t>deploying</a:t>
            </a:r>
            <a:r>
              <a:rPr lang="en-US" dirty="0"/>
              <a:t>, facilitating </a:t>
            </a:r>
            <a:r>
              <a:rPr lang="en-US" dirty="0">
                <a:hlinkClick r:id="rId9" tooltip="Continuous integration"/>
              </a:rPr>
              <a:t>continuous integration</a:t>
            </a:r>
            <a:r>
              <a:rPr lang="en-US" dirty="0"/>
              <a:t>, and </a:t>
            </a:r>
            <a:r>
              <a:rPr lang="en-US" dirty="0">
                <a:hlinkClick r:id="rId10" tooltip="Continuous delivery"/>
              </a:rPr>
              <a:t>continuous delivery</a:t>
            </a:r>
            <a:r>
              <a:rPr lang="en-US" dirty="0"/>
              <a:t>. </a:t>
            </a:r>
          </a:p>
          <a:p>
            <a:r>
              <a:rPr lang="en-US" dirty="0"/>
              <a:t>It is a server-based system that runs in </a:t>
            </a:r>
            <a:r>
              <a:rPr lang="en-US" dirty="0">
                <a:hlinkClick r:id="rId11" tooltip="Java Servlet"/>
              </a:rPr>
              <a:t>servlet containers</a:t>
            </a:r>
            <a:r>
              <a:rPr lang="en-US" dirty="0"/>
              <a:t> such as </a:t>
            </a:r>
            <a:r>
              <a:rPr lang="en-US" dirty="0">
                <a:hlinkClick r:id="rId12" tooltip="Apache Tomcat"/>
              </a:rPr>
              <a:t>Apache Tomcat</a:t>
            </a:r>
            <a:r>
              <a:rPr lang="en-US" dirty="0"/>
              <a:t>.</a:t>
            </a:r>
          </a:p>
          <a:p>
            <a:r>
              <a:rPr lang="en-US" dirty="0"/>
              <a:t>It supports </a:t>
            </a:r>
            <a:r>
              <a:rPr lang="en-US" dirty="0">
                <a:hlinkClick r:id="rId13" tooltip="Version control"/>
              </a:rPr>
              <a:t>version control</a:t>
            </a:r>
            <a:r>
              <a:rPr lang="en-US" dirty="0"/>
              <a:t> tools like </a:t>
            </a:r>
            <a:r>
              <a:rPr lang="en-US" dirty="0">
                <a:hlinkClick r:id="rId14" tooltip="Git"/>
              </a:rPr>
              <a:t>Git</a:t>
            </a:r>
            <a:r>
              <a:rPr lang="en-US" dirty="0"/>
              <a:t>,, and can execute  </a:t>
            </a:r>
            <a:r>
              <a:rPr lang="en-US" dirty="0">
                <a:hlinkClick r:id="rId15" tooltip="Apache Maven"/>
              </a:rPr>
              <a:t>Apache Maven</a:t>
            </a:r>
            <a:r>
              <a:rPr lang="en-US" dirty="0"/>
              <a:t>, and </a:t>
            </a:r>
            <a:r>
              <a:rPr lang="en-US" dirty="0" err="1">
                <a:hlinkClick r:id="rId16" tooltip="Sbt (software)"/>
              </a:rPr>
              <a:t>sbt</a:t>
            </a:r>
            <a:r>
              <a:rPr lang="en-US" dirty="0"/>
              <a:t> based projects as well as arbitrary </a:t>
            </a:r>
            <a:r>
              <a:rPr lang="en-US" dirty="0">
                <a:hlinkClick r:id="rId17" tooltip="Shell script"/>
              </a:rPr>
              <a:t>shell scripts</a:t>
            </a:r>
            <a:r>
              <a:rPr lang="en-US" dirty="0"/>
              <a:t> .</a:t>
            </a:r>
          </a:p>
          <a:p>
            <a:r>
              <a:rPr lang="en-US" dirty="0"/>
              <a:t>It can be integrated with SonarQube , GitHub, OWASP dependency check , docker  , kubernetes.</a:t>
            </a:r>
          </a:p>
          <a:p>
            <a:r>
              <a:rPr lang="en-US" dirty="0"/>
              <a:t>We have to install plugins according to the integration.</a:t>
            </a:r>
          </a:p>
          <a:p>
            <a:r>
              <a:rPr lang="en-US" dirty="0"/>
              <a:t>UI is user friendly</a:t>
            </a:r>
          </a:p>
          <a:p>
            <a:r>
              <a:rPr lang="en-US" dirty="0"/>
              <a:t>Easily manageable</a:t>
            </a:r>
          </a:p>
          <a:p>
            <a:r>
              <a:rPr lang="en-US" dirty="0"/>
              <a:t>Easily add a node for building jobs</a:t>
            </a:r>
          </a:p>
          <a:p>
            <a:r>
              <a:rPr lang="en-US" dirty="0"/>
              <a:t>No two stages have same name </a:t>
            </a:r>
          </a:p>
          <a:p>
            <a:endParaRPr lang="en-US" dirty="0"/>
          </a:p>
          <a:p>
            <a:endParaRPr lang="en-US" dirty="0"/>
          </a:p>
          <a:p>
            <a:endParaRPr lang="en-US" dirty="0"/>
          </a:p>
          <a:p>
            <a:endParaRPr lang="en-US" dirty="0"/>
          </a:p>
          <a:p>
            <a:endParaRPr lang="en-US" dirty="0"/>
          </a:p>
          <a:p>
            <a:endParaRPr lang="en-US" dirty="0"/>
          </a:p>
          <a:p>
            <a:endParaRPr lang="en-US" b="1" dirty="0"/>
          </a:p>
          <a:p>
            <a:endParaRPr lang="en-IN" dirty="0"/>
          </a:p>
        </p:txBody>
      </p:sp>
    </p:spTree>
    <p:extLst>
      <p:ext uri="{BB962C8B-B14F-4D97-AF65-F5344CB8AC3E}">
        <p14:creationId xmlns:p14="http://schemas.microsoft.com/office/powerpoint/2010/main" val="17387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6880-53A7-4F62-8D30-7C36DB93B8B5}"/>
              </a:ext>
            </a:extLst>
          </p:cNvPr>
          <p:cNvSpPr>
            <a:spLocks noGrp="1"/>
          </p:cNvSpPr>
          <p:nvPr>
            <p:ph type="title"/>
          </p:nvPr>
        </p:nvSpPr>
        <p:spPr/>
        <p:txBody>
          <a:bodyPr anchor="t"/>
          <a:lstStyle/>
          <a:p>
            <a:r>
              <a:rPr lang="en-US" dirty="0"/>
              <a:t>Jenkins installation</a:t>
            </a:r>
            <a:endParaRPr lang="en-IN" dirty="0"/>
          </a:p>
        </p:txBody>
      </p:sp>
      <p:sp>
        <p:nvSpPr>
          <p:cNvPr id="3" name="Content Placeholder 2">
            <a:extLst>
              <a:ext uri="{FF2B5EF4-FFF2-40B4-BE49-F238E27FC236}">
                <a16:creationId xmlns:a16="http://schemas.microsoft.com/office/drawing/2014/main" id="{95437CAD-48A1-4CDD-ABF4-B8F053B1C60A}"/>
              </a:ext>
            </a:extLst>
          </p:cNvPr>
          <p:cNvSpPr>
            <a:spLocks noGrp="1"/>
          </p:cNvSpPr>
          <p:nvPr>
            <p:ph idx="1"/>
          </p:nvPr>
        </p:nvSpPr>
        <p:spPr>
          <a:xfrm>
            <a:off x="0" y="1113183"/>
            <a:ext cx="12192000" cy="5579165"/>
          </a:xfrm>
        </p:spPr>
        <p:txBody>
          <a:bodyPr anchor="t"/>
          <a:lstStyle/>
          <a:p>
            <a:pPr marL="0" indent="0">
              <a:buNone/>
            </a:pPr>
            <a:r>
              <a:rPr lang="en-IN" dirty="0"/>
              <a:t>installing java</a:t>
            </a:r>
          </a:p>
          <a:p>
            <a:r>
              <a:rPr lang="en-IN" dirty="0"/>
              <a:t>sudo apt update -y</a:t>
            </a:r>
          </a:p>
          <a:p>
            <a:r>
              <a:rPr lang="en-IN" dirty="0"/>
              <a:t>sudo apt install openjdk-11-jre –y</a:t>
            </a:r>
          </a:p>
          <a:p>
            <a:pPr marL="0" indent="0">
              <a:buNone/>
            </a:pPr>
            <a:r>
              <a:rPr lang="en-IN" dirty="0"/>
              <a:t>installing JENKINS</a:t>
            </a:r>
          </a:p>
          <a:p>
            <a:r>
              <a:rPr lang="en-IN" dirty="0"/>
              <a:t>sudo wget </a:t>
            </a:r>
            <a:r>
              <a:rPr lang="en-IN" dirty="0">
                <a:hlinkClick r:id="rId2"/>
              </a:rPr>
              <a:t>https://updates.jenkins.io/download/war/2.387.3/jenkins.war</a:t>
            </a:r>
            <a:endParaRPr lang="en-IN" dirty="0"/>
          </a:p>
          <a:p>
            <a:endParaRPr lang="en-IN" dirty="0"/>
          </a:p>
        </p:txBody>
      </p:sp>
      <p:pic>
        <p:nvPicPr>
          <p:cNvPr id="1028" name="Picture 4" descr="Using Jenkins agents">
            <a:extLst>
              <a:ext uri="{FF2B5EF4-FFF2-40B4-BE49-F238E27FC236}">
                <a16:creationId xmlns:a16="http://schemas.microsoft.com/office/drawing/2014/main" id="{82800116-53C3-42BB-8AF7-D889AB22A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 y="3110028"/>
            <a:ext cx="11884025" cy="374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70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B3F0-1A2B-4552-9764-A500CD7A3844}"/>
              </a:ext>
            </a:extLst>
          </p:cNvPr>
          <p:cNvSpPr>
            <a:spLocks noGrp="1"/>
          </p:cNvSpPr>
          <p:nvPr>
            <p:ph type="title"/>
          </p:nvPr>
        </p:nvSpPr>
        <p:spPr/>
        <p:txBody>
          <a:bodyPr anchor="t"/>
          <a:lstStyle/>
          <a:p>
            <a:r>
              <a:rPr lang="en-US" dirty="0" err="1"/>
              <a:t>DOcker</a:t>
            </a:r>
            <a:endParaRPr lang="en-IN" dirty="0"/>
          </a:p>
        </p:txBody>
      </p:sp>
      <p:sp>
        <p:nvSpPr>
          <p:cNvPr id="3" name="Content Placeholder 2">
            <a:extLst>
              <a:ext uri="{FF2B5EF4-FFF2-40B4-BE49-F238E27FC236}">
                <a16:creationId xmlns:a16="http://schemas.microsoft.com/office/drawing/2014/main" id="{E9404088-7641-4907-A57C-BB35B8093DC1}"/>
              </a:ext>
            </a:extLst>
          </p:cNvPr>
          <p:cNvSpPr>
            <a:spLocks noGrp="1"/>
          </p:cNvSpPr>
          <p:nvPr>
            <p:ph idx="1"/>
          </p:nvPr>
        </p:nvSpPr>
        <p:spPr/>
        <p:txBody>
          <a:bodyPr anchor="t"/>
          <a:lstStyle/>
          <a:p>
            <a:r>
              <a:rPr lang="en-US" b="1" dirty="0"/>
              <a:t>Docker</a:t>
            </a:r>
            <a:r>
              <a:rPr lang="en-US" dirty="0"/>
              <a:t> is a set of </a:t>
            </a:r>
            <a:r>
              <a:rPr lang="en-US" dirty="0">
                <a:hlinkClick r:id="rId2" tooltip="Platform as a service"/>
              </a:rPr>
              <a:t>platform as a service</a:t>
            </a:r>
            <a:r>
              <a:rPr lang="en-US" dirty="0"/>
              <a:t> (PaaS) products that use </a:t>
            </a:r>
            <a:r>
              <a:rPr lang="en-US" dirty="0">
                <a:hlinkClick r:id="rId3" tooltip="OS-level virtualization"/>
              </a:rPr>
              <a:t>OS-level virtualization</a:t>
            </a:r>
            <a:r>
              <a:rPr lang="en-US" dirty="0"/>
              <a:t> to deliver software in packages called </a:t>
            </a:r>
            <a:r>
              <a:rPr lang="en-US" i="1" dirty="0">
                <a:hlinkClick r:id="rId4" tooltip="Container (virtualization)"/>
              </a:rPr>
              <a:t>containers</a:t>
            </a:r>
            <a:r>
              <a:rPr lang="en-US" dirty="0"/>
              <a:t>.</a:t>
            </a:r>
            <a:endParaRPr lang="en-US" baseline="30000" dirty="0"/>
          </a:p>
          <a:p>
            <a:r>
              <a:rPr lang="en-US" dirty="0"/>
              <a:t> The service has both free and premium tiers. The software that hosts the containers is called </a:t>
            </a:r>
            <a:r>
              <a:rPr lang="en-US" b="1" dirty="0"/>
              <a:t>Docker Engine</a:t>
            </a:r>
            <a:r>
              <a:rPr lang="en-US" dirty="0"/>
              <a:t>.</a:t>
            </a:r>
            <a:endParaRPr lang="en-US" baseline="30000" dirty="0"/>
          </a:p>
          <a:p>
            <a:r>
              <a:rPr lang="en-US" dirty="0"/>
              <a:t> It was first released in 2013 and is developed by </a:t>
            </a:r>
            <a:r>
              <a:rPr lang="en-US" dirty="0">
                <a:hlinkClick r:id="rId5" tooltip="Docker, Inc."/>
              </a:rPr>
              <a:t>Docker, Inc.</a:t>
            </a:r>
            <a:endParaRPr lang="en-US" dirty="0"/>
          </a:p>
          <a:p>
            <a:r>
              <a:rPr lang="en-US" dirty="0"/>
              <a:t>Docker is a tool that is used to automate the deployment of </a:t>
            </a:r>
            <a:r>
              <a:rPr lang="en-US" dirty="0">
                <a:hlinkClick r:id="rId6" tooltip="Application software"/>
              </a:rPr>
              <a:t>applications</a:t>
            </a:r>
            <a:r>
              <a:rPr lang="en-US" dirty="0"/>
              <a:t> in lightweight containers so that applications can work efficiently in different environments in isolation.</a:t>
            </a:r>
          </a:p>
          <a:p>
            <a:r>
              <a:rPr lang="en-US" dirty="0" err="1"/>
              <a:t>DockerFile</a:t>
            </a:r>
            <a:r>
              <a:rPr lang="en-US" dirty="0"/>
              <a:t>: contains the commands to package the application with </a:t>
            </a:r>
            <a:r>
              <a:rPr lang="en-US" dirty="0" err="1"/>
              <a:t>envinorment</a:t>
            </a:r>
            <a:r>
              <a:rPr lang="en-US" dirty="0"/>
              <a:t>(FROM,COPY,EXPOSE,CMD).</a:t>
            </a:r>
          </a:p>
          <a:p>
            <a:endParaRPr lang="en-US" dirty="0"/>
          </a:p>
          <a:p>
            <a:endParaRPr lang="en-US" dirty="0"/>
          </a:p>
          <a:p>
            <a:endParaRPr lang="en-IN" dirty="0"/>
          </a:p>
        </p:txBody>
      </p:sp>
    </p:spTree>
    <p:extLst>
      <p:ext uri="{BB962C8B-B14F-4D97-AF65-F5344CB8AC3E}">
        <p14:creationId xmlns:p14="http://schemas.microsoft.com/office/powerpoint/2010/main" val="221348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B554-3C9A-42A5-A927-319C4D643610}"/>
              </a:ext>
            </a:extLst>
          </p:cNvPr>
          <p:cNvSpPr>
            <a:spLocks noGrp="1"/>
          </p:cNvSpPr>
          <p:nvPr>
            <p:ph type="title"/>
          </p:nvPr>
        </p:nvSpPr>
        <p:spPr/>
        <p:txBody>
          <a:bodyPr anchor="t"/>
          <a:lstStyle/>
          <a:p>
            <a:r>
              <a:rPr lang="en-US" dirty="0"/>
              <a:t>Docker installation</a:t>
            </a:r>
            <a:endParaRPr lang="en-IN" dirty="0"/>
          </a:p>
        </p:txBody>
      </p:sp>
      <p:sp>
        <p:nvSpPr>
          <p:cNvPr id="3" name="Content Placeholder 2">
            <a:extLst>
              <a:ext uri="{FF2B5EF4-FFF2-40B4-BE49-F238E27FC236}">
                <a16:creationId xmlns:a16="http://schemas.microsoft.com/office/drawing/2014/main" id="{F0508397-6951-4579-AA5C-C180EFEB2F54}"/>
              </a:ext>
            </a:extLst>
          </p:cNvPr>
          <p:cNvSpPr>
            <a:spLocks noGrp="1"/>
          </p:cNvSpPr>
          <p:nvPr>
            <p:ph idx="1"/>
          </p:nvPr>
        </p:nvSpPr>
        <p:spPr>
          <a:xfrm>
            <a:off x="304800" y="1245705"/>
            <a:ext cx="11489635" cy="5459896"/>
          </a:xfrm>
        </p:spPr>
        <p:txBody>
          <a:bodyPr anchor="t">
            <a:normAutofit fontScale="70000" lnSpcReduction="20000"/>
          </a:bodyPr>
          <a:lstStyle/>
          <a:p>
            <a:pPr marL="0" indent="0">
              <a:buNone/>
            </a:pPr>
            <a:r>
              <a:rPr lang="en-IN" dirty="0"/>
              <a:t>sudo apt-get update</a:t>
            </a:r>
          </a:p>
          <a:p>
            <a:pPr marL="0" indent="0">
              <a:buNone/>
            </a:pPr>
            <a:r>
              <a:rPr lang="en-IN" dirty="0"/>
              <a:t>sudo apt-get install ca-certificates curl </a:t>
            </a:r>
            <a:r>
              <a:rPr lang="en-IN" dirty="0" err="1"/>
              <a:t>gnupg</a:t>
            </a:r>
            <a:endParaRPr lang="en-IN" dirty="0"/>
          </a:p>
          <a:p>
            <a:pPr marL="0" indent="0">
              <a:buNone/>
            </a:pPr>
            <a:r>
              <a:rPr lang="en-IN" dirty="0"/>
              <a:t> sudo install -m 0755 -d /etc/apt/keyrings</a:t>
            </a:r>
          </a:p>
          <a:p>
            <a:pPr marL="0" indent="0">
              <a:buNone/>
            </a:pPr>
            <a:r>
              <a:rPr lang="en-IN" dirty="0"/>
              <a:t>curl -</a:t>
            </a:r>
            <a:r>
              <a:rPr lang="en-IN" dirty="0" err="1"/>
              <a:t>fsSL</a:t>
            </a:r>
            <a:r>
              <a:rPr lang="en-IN" dirty="0"/>
              <a:t> https://download.docker.com/linux/ubuntu/gpg | sudo </a:t>
            </a:r>
            <a:r>
              <a:rPr lang="en-IN" dirty="0" err="1"/>
              <a:t>gpg</a:t>
            </a:r>
            <a:r>
              <a:rPr lang="en-IN" dirty="0"/>
              <a:t> --</a:t>
            </a:r>
            <a:r>
              <a:rPr lang="en-IN" dirty="0" err="1"/>
              <a:t>dearmor</a:t>
            </a:r>
            <a:r>
              <a:rPr lang="en-IN" dirty="0"/>
              <a:t> -o /etc/apt/keyrings/</a:t>
            </a:r>
            <a:r>
              <a:rPr lang="en-IN" dirty="0" err="1"/>
              <a:t>docker.gpg</a:t>
            </a:r>
            <a:endParaRPr lang="en-IN" dirty="0"/>
          </a:p>
          <a:p>
            <a:pPr marL="0" indent="0">
              <a:buNone/>
            </a:pPr>
            <a:r>
              <a:rPr lang="en-IN" dirty="0"/>
              <a:t>sudo </a:t>
            </a:r>
            <a:r>
              <a:rPr lang="en-IN" dirty="0" err="1"/>
              <a:t>chmod</a:t>
            </a:r>
            <a:r>
              <a:rPr lang="en-IN" dirty="0"/>
              <a:t> </a:t>
            </a:r>
            <a:r>
              <a:rPr lang="en-IN" dirty="0" err="1"/>
              <a:t>a+r</a:t>
            </a:r>
            <a:r>
              <a:rPr lang="en-IN" dirty="0"/>
              <a:t> /etc/apt/keyrings/</a:t>
            </a:r>
            <a:r>
              <a:rPr lang="en-IN" dirty="0" err="1"/>
              <a:t>docker.gpg</a:t>
            </a:r>
            <a:endParaRPr lang="en-IN" dirty="0"/>
          </a:p>
          <a:p>
            <a:pPr marL="0" indent="0">
              <a:buNone/>
            </a:pPr>
            <a:r>
              <a:rPr lang="en-IN" dirty="0"/>
              <a:t>            echo \</a:t>
            </a:r>
          </a:p>
          <a:p>
            <a:pPr marL="0" indent="0">
              <a:buNone/>
            </a:pPr>
            <a:r>
              <a:rPr lang="en-IN" dirty="0"/>
              <a:t> "deb [arch="$(</a:t>
            </a:r>
            <a:r>
              <a:rPr lang="en-IN" dirty="0" err="1"/>
              <a:t>dpkg</a:t>
            </a:r>
            <a:r>
              <a:rPr lang="en-IN" dirty="0"/>
              <a:t> --print-architecture)" signed-by=/etc/apt/keyrings/</a:t>
            </a:r>
            <a:r>
              <a:rPr lang="en-IN" dirty="0" err="1"/>
              <a:t>docker.gpg</a:t>
            </a:r>
            <a:r>
              <a:rPr lang="en-IN" dirty="0"/>
              <a:t>] https://download.docker.com/linux/ubuntu \</a:t>
            </a:r>
          </a:p>
          <a:p>
            <a:pPr marL="0" indent="0">
              <a:buNone/>
            </a:pPr>
            <a:r>
              <a:rPr lang="en-IN" dirty="0"/>
              <a:t>  "$(. /etc/</a:t>
            </a:r>
            <a:r>
              <a:rPr lang="en-IN" dirty="0" err="1"/>
              <a:t>os</a:t>
            </a:r>
            <a:r>
              <a:rPr lang="en-IN" dirty="0"/>
              <a:t>-release &amp;&amp; echo "$VERSION_CODENAME")" stable" | \</a:t>
            </a:r>
          </a:p>
          <a:p>
            <a:pPr marL="0" indent="0">
              <a:buNone/>
            </a:pPr>
            <a:r>
              <a:rPr lang="en-IN" dirty="0"/>
              <a:t> sudo tee /etc/apt/</a:t>
            </a:r>
            <a:r>
              <a:rPr lang="en-IN" dirty="0" err="1"/>
              <a:t>sources.list.d</a:t>
            </a:r>
            <a:r>
              <a:rPr lang="en-IN" dirty="0"/>
              <a:t>/</a:t>
            </a:r>
            <a:r>
              <a:rPr lang="en-IN" dirty="0" err="1"/>
              <a:t>docker.list</a:t>
            </a:r>
            <a:r>
              <a:rPr lang="en-IN" dirty="0"/>
              <a:t> &gt; /dev/null</a:t>
            </a:r>
          </a:p>
          <a:p>
            <a:pPr marL="0" indent="0">
              <a:buNone/>
            </a:pPr>
            <a:r>
              <a:rPr lang="en-IN" dirty="0"/>
              <a:t>.  sudo apt-get update</a:t>
            </a:r>
          </a:p>
          <a:p>
            <a:pPr marL="0" indent="0">
              <a:buNone/>
            </a:pPr>
            <a:r>
              <a:rPr lang="en-IN" dirty="0"/>
              <a:t>sudo apt-get install docker-</a:t>
            </a:r>
            <a:r>
              <a:rPr lang="en-IN" dirty="0" err="1"/>
              <a:t>ce</a:t>
            </a:r>
            <a:r>
              <a:rPr lang="en-IN" dirty="0"/>
              <a:t> docker-</a:t>
            </a:r>
            <a:r>
              <a:rPr lang="en-IN" dirty="0" err="1"/>
              <a:t>ce</a:t>
            </a:r>
            <a:r>
              <a:rPr lang="en-IN" dirty="0"/>
              <a:t>-cli containerd.io docker-</a:t>
            </a:r>
            <a:r>
              <a:rPr lang="en-IN" dirty="0" err="1"/>
              <a:t>buildx</a:t>
            </a:r>
            <a:r>
              <a:rPr lang="en-IN" dirty="0"/>
              <a:t>-plugin docker-compose-plugin</a:t>
            </a:r>
          </a:p>
          <a:p>
            <a:pPr marL="0" indent="0">
              <a:buNone/>
            </a:pPr>
            <a:r>
              <a:rPr lang="en-IN" dirty="0"/>
              <a:t>sudo apt install docker-compose</a:t>
            </a:r>
          </a:p>
          <a:p>
            <a:pPr marL="0" indent="0">
              <a:buNone/>
            </a:pPr>
            <a:r>
              <a:rPr lang="en-IN" dirty="0"/>
              <a:t>service docker restart</a:t>
            </a:r>
          </a:p>
          <a:p>
            <a:pPr marL="0" indent="0">
              <a:buNone/>
            </a:pPr>
            <a:r>
              <a:rPr lang="en-IN" dirty="0"/>
              <a:t>sudo </a:t>
            </a:r>
            <a:r>
              <a:rPr lang="en-IN" dirty="0" err="1"/>
              <a:t>usermod</a:t>
            </a:r>
            <a:r>
              <a:rPr lang="en-IN" dirty="0"/>
              <a:t> -</a:t>
            </a:r>
            <a:r>
              <a:rPr lang="en-IN" dirty="0" err="1"/>
              <a:t>aG</a:t>
            </a:r>
            <a:r>
              <a:rPr lang="en-IN" dirty="0"/>
              <a:t> docker $USER</a:t>
            </a:r>
          </a:p>
          <a:p>
            <a:pPr marL="0" indent="0">
              <a:buNone/>
            </a:pPr>
            <a:r>
              <a:rPr lang="en-IN" dirty="0" err="1"/>
              <a:t>newgrp</a:t>
            </a:r>
            <a:r>
              <a:rPr lang="en-IN" dirty="0"/>
              <a:t> docker</a:t>
            </a:r>
          </a:p>
          <a:p>
            <a:pPr marL="0" indent="0">
              <a:buNone/>
            </a:pPr>
            <a:r>
              <a:rPr lang="en-IN" dirty="0"/>
              <a:t>sudo </a:t>
            </a:r>
            <a:r>
              <a:rPr lang="en-IN" dirty="0" err="1"/>
              <a:t>chmod</a:t>
            </a:r>
            <a:r>
              <a:rPr lang="en-IN" dirty="0"/>
              <a:t> 666 /var/run/</a:t>
            </a:r>
            <a:r>
              <a:rPr lang="en-IN" dirty="0" err="1"/>
              <a:t>docker.sock</a:t>
            </a:r>
            <a:endParaRPr lang="en-IN" dirty="0"/>
          </a:p>
          <a:p>
            <a:pPr marL="0" indent="0">
              <a:buNone/>
            </a:pPr>
            <a:r>
              <a:rPr lang="en-IN" dirty="0"/>
              <a:t>sudo </a:t>
            </a:r>
            <a:r>
              <a:rPr lang="en-IN" dirty="0" err="1"/>
              <a:t>systemctl</a:t>
            </a:r>
            <a:r>
              <a:rPr lang="en-IN" dirty="0"/>
              <a:t> restart docker</a:t>
            </a:r>
          </a:p>
        </p:txBody>
      </p:sp>
    </p:spTree>
    <p:extLst>
      <p:ext uri="{BB962C8B-B14F-4D97-AF65-F5344CB8AC3E}">
        <p14:creationId xmlns:p14="http://schemas.microsoft.com/office/powerpoint/2010/main" val="47585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5B12-A6F1-49D3-9853-412319570687}"/>
              </a:ext>
            </a:extLst>
          </p:cNvPr>
          <p:cNvSpPr>
            <a:spLocks noGrp="1"/>
          </p:cNvSpPr>
          <p:nvPr>
            <p:ph type="title"/>
          </p:nvPr>
        </p:nvSpPr>
        <p:spPr/>
        <p:txBody>
          <a:bodyPr anchor="t"/>
          <a:lstStyle/>
          <a:p>
            <a:r>
              <a:rPr lang="en-US" dirty="0" err="1"/>
              <a:t>sonarqube</a:t>
            </a:r>
            <a:endParaRPr lang="en-IN" dirty="0"/>
          </a:p>
        </p:txBody>
      </p:sp>
      <p:sp>
        <p:nvSpPr>
          <p:cNvPr id="3" name="Content Placeholder 2">
            <a:extLst>
              <a:ext uri="{FF2B5EF4-FFF2-40B4-BE49-F238E27FC236}">
                <a16:creationId xmlns:a16="http://schemas.microsoft.com/office/drawing/2014/main" id="{0183F842-CDB3-4FF0-A6A2-109C7A95222C}"/>
              </a:ext>
            </a:extLst>
          </p:cNvPr>
          <p:cNvSpPr>
            <a:spLocks noGrp="1"/>
          </p:cNvSpPr>
          <p:nvPr>
            <p:ph idx="1"/>
          </p:nvPr>
        </p:nvSpPr>
        <p:spPr>
          <a:xfrm>
            <a:off x="685801" y="1258958"/>
            <a:ext cx="10131425" cy="5300868"/>
          </a:xfrm>
        </p:spPr>
        <p:txBody>
          <a:bodyPr anchor="t">
            <a:normAutofit fontScale="92500" lnSpcReduction="20000"/>
          </a:bodyPr>
          <a:lstStyle/>
          <a:p>
            <a:r>
              <a:rPr lang="en-US" b="1" dirty="0"/>
              <a:t>SonarQube</a:t>
            </a:r>
            <a:r>
              <a:rPr lang="en-US" dirty="0"/>
              <a:t> (formerly </a:t>
            </a:r>
            <a:r>
              <a:rPr lang="en-US" b="1" dirty="0"/>
              <a:t>Sonar</a:t>
            </a:r>
            <a:r>
              <a:rPr lang="en-US" dirty="0"/>
              <a:t>)</a:t>
            </a:r>
            <a:r>
              <a:rPr lang="en-US" baseline="30000" dirty="0"/>
              <a:t> </a:t>
            </a:r>
            <a:r>
              <a:rPr lang="en-US" dirty="0"/>
              <a:t>is an </a:t>
            </a:r>
            <a:r>
              <a:rPr lang="en-US" dirty="0">
                <a:hlinkClick r:id="rId2" tooltip="Open-source software"/>
              </a:rPr>
              <a:t>open-source</a:t>
            </a:r>
            <a:r>
              <a:rPr lang="en-US" dirty="0"/>
              <a:t> platform developed by </a:t>
            </a:r>
            <a:r>
              <a:rPr lang="en-US" dirty="0">
                <a:hlinkClick r:id="rId3" tooltip="SonarSource"/>
              </a:rPr>
              <a:t>Sonar Source</a:t>
            </a:r>
            <a:r>
              <a:rPr lang="en-US" dirty="0"/>
              <a:t> for continuous inspection of </a:t>
            </a:r>
            <a:r>
              <a:rPr lang="en-US" dirty="0">
                <a:hlinkClick r:id="rId4" tooltip="Software quality"/>
              </a:rPr>
              <a:t>code quality</a:t>
            </a:r>
            <a:r>
              <a:rPr lang="en-US" dirty="0"/>
              <a:t> to perform automatic reviews with static </a:t>
            </a:r>
            <a:r>
              <a:rPr lang="en-US" dirty="0">
                <a:hlinkClick r:id="rId5" tooltip="Static program analysis"/>
              </a:rPr>
              <a:t>analysis of code</a:t>
            </a:r>
            <a:r>
              <a:rPr lang="en-US" dirty="0"/>
              <a:t> to detect </a:t>
            </a:r>
            <a:r>
              <a:rPr lang="en-US" dirty="0">
                <a:hlinkClick r:id="rId6" tooltip="Software bug"/>
              </a:rPr>
              <a:t>bugs</a:t>
            </a:r>
            <a:r>
              <a:rPr lang="en-US" dirty="0"/>
              <a:t> and </a:t>
            </a:r>
            <a:r>
              <a:rPr lang="en-US" dirty="0">
                <a:hlinkClick r:id="rId7" tooltip="Code smell"/>
              </a:rPr>
              <a:t>code smells</a:t>
            </a:r>
            <a:r>
              <a:rPr lang="en-US" dirty="0"/>
              <a:t> on 29 </a:t>
            </a:r>
            <a:r>
              <a:rPr lang="en-US" dirty="0">
                <a:hlinkClick r:id="rId8" tooltip="Programming language"/>
              </a:rPr>
              <a:t>programming languages</a:t>
            </a:r>
            <a:r>
              <a:rPr lang="en-US" dirty="0"/>
              <a:t>. </a:t>
            </a:r>
          </a:p>
          <a:p>
            <a:r>
              <a:rPr lang="en-US" dirty="0"/>
              <a:t>SonarQube off</a:t>
            </a:r>
            <a:r>
              <a:rPr lang="en-US" i="1" dirty="0"/>
              <a:t>er</a:t>
            </a:r>
            <a:r>
              <a:rPr lang="en-US" dirty="0"/>
              <a:t>s reports on </a:t>
            </a:r>
            <a:r>
              <a:rPr lang="en-US" dirty="0">
                <a:hlinkClick r:id="rId9" tooltip="Duplicate code"/>
              </a:rPr>
              <a:t>duplicated code</a:t>
            </a:r>
            <a:r>
              <a:rPr lang="en-US" dirty="0"/>
              <a:t>, </a:t>
            </a:r>
            <a:r>
              <a:rPr lang="en-US" dirty="0">
                <a:hlinkClick r:id="rId10" tooltip="Programming style"/>
              </a:rPr>
              <a:t>coding standards</a:t>
            </a:r>
            <a:r>
              <a:rPr lang="en-US" dirty="0"/>
              <a:t>, </a:t>
            </a:r>
            <a:r>
              <a:rPr lang="en-US" dirty="0">
                <a:hlinkClick r:id="rId11" tooltip="Unit testing"/>
              </a:rPr>
              <a:t>unit tests</a:t>
            </a:r>
            <a:r>
              <a:rPr lang="en-US" dirty="0"/>
              <a:t>, </a:t>
            </a:r>
            <a:r>
              <a:rPr lang="en-US" dirty="0">
                <a:hlinkClick r:id="rId12" tooltip="Code coverage"/>
              </a:rPr>
              <a:t>code coverage</a:t>
            </a:r>
            <a:r>
              <a:rPr lang="en-US" dirty="0"/>
              <a:t>, </a:t>
            </a:r>
            <a:r>
              <a:rPr lang="en-US" dirty="0">
                <a:hlinkClick r:id="rId13" tooltip="Cyclomatic complexity"/>
              </a:rPr>
              <a:t>code complexity</a:t>
            </a:r>
            <a:r>
              <a:rPr lang="en-US" dirty="0"/>
              <a:t>, </a:t>
            </a:r>
            <a:r>
              <a:rPr lang="en-US" dirty="0">
                <a:hlinkClick r:id="rId14" tooltip="Comment (computer programming)"/>
              </a:rPr>
              <a:t>comments</a:t>
            </a:r>
            <a:r>
              <a:rPr lang="en-US" dirty="0"/>
              <a:t>, </a:t>
            </a:r>
            <a:r>
              <a:rPr lang="en-US" dirty="0">
                <a:hlinkClick r:id="rId15" tooltip="Defensive programming"/>
              </a:rPr>
              <a:t>bugs</a:t>
            </a:r>
            <a:r>
              <a:rPr lang="en-US" dirty="0"/>
              <a:t>, and security recommendations.</a:t>
            </a:r>
          </a:p>
          <a:p>
            <a:r>
              <a:rPr lang="en-US" dirty="0"/>
              <a:t>SonarQube provides automated </a:t>
            </a:r>
            <a:r>
              <a:rPr lang="en-US" dirty="0">
                <a:hlinkClick r:id="rId16" tooltip="Analysis"/>
              </a:rPr>
              <a:t>analysis</a:t>
            </a:r>
            <a:r>
              <a:rPr lang="en-US" dirty="0"/>
              <a:t> and integration with </a:t>
            </a:r>
            <a:r>
              <a:rPr lang="en-US" dirty="0">
                <a:hlinkClick r:id="rId17" tooltip="Apache Maven"/>
              </a:rPr>
              <a:t>Maven</a:t>
            </a:r>
            <a:r>
              <a:rPr lang="en-US" dirty="0"/>
              <a:t>,  and </a:t>
            </a:r>
            <a:r>
              <a:rPr lang="en-US" dirty="0">
                <a:hlinkClick r:id="rId18" tooltip="Continuous integration"/>
              </a:rPr>
              <a:t>continuous integration</a:t>
            </a:r>
            <a:r>
              <a:rPr lang="en-US" dirty="0"/>
              <a:t> tools.</a:t>
            </a:r>
          </a:p>
          <a:p>
            <a:r>
              <a:rPr lang="en-US" b="1" dirty="0"/>
              <a:t>Code coverage : amount of code covered during the test cases and generate a report  done by JOCOCO</a:t>
            </a:r>
          </a:p>
          <a:p>
            <a:r>
              <a:rPr lang="en-US" b="1" dirty="0"/>
              <a:t>Quality profiles : a way or set of rules that defines on which /what rules should be applied</a:t>
            </a:r>
          </a:p>
          <a:p>
            <a:r>
              <a:rPr lang="en-US" b="1" dirty="0"/>
              <a:t>Need to add JOCOCO details in our POM file</a:t>
            </a:r>
          </a:p>
          <a:p>
            <a:r>
              <a:rPr lang="en-IN" dirty="0"/>
              <a:t>SonarQube supports the programming languages: </a:t>
            </a:r>
            <a:r>
              <a:rPr lang="en-IN" dirty="0">
                <a:hlinkClick r:id="rId19" tooltip="Java (programming language)"/>
              </a:rPr>
              <a:t>Java</a:t>
            </a:r>
            <a:r>
              <a:rPr lang="en-IN" dirty="0"/>
              <a:t> </a:t>
            </a:r>
            <a:r>
              <a:rPr lang="en-IN" dirty="0">
                <a:hlinkClick r:id="rId20" tooltip="Java (programming language)"/>
              </a:rPr>
              <a:t>(including Android)</a:t>
            </a:r>
            <a:r>
              <a:rPr lang="en-IN" dirty="0"/>
              <a:t>, </a:t>
            </a:r>
            <a:r>
              <a:rPr lang="en-IN" dirty="0">
                <a:hlinkClick r:id="rId21" tooltip="C Sharp (programming language)"/>
              </a:rPr>
              <a:t>C#</a:t>
            </a:r>
            <a:r>
              <a:rPr lang="en-IN" dirty="0"/>
              <a:t>, </a:t>
            </a:r>
            <a:r>
              <a:rPr lang="en-IN" dirty="0">
                <a:hlinkClick r:id="rId22" tooltip="C (programming language)"/>
              </a:rPr>
              <a:t>C</a:t>
            </a:r>
            <a:r>
              <a:rPr lang="en-IN" dirty="0"/>
              <a:t>, </a:t>
            </a:r>
            <a:r>
              <a:rPr lang="en-IN" dirty="0">
                <a:hlinkClick r:id="rId23" tooltip="C++"/>
              </a:rPr>
              <a:t>C++</a:t>
            </a:r>
            <a:r>
              <a:rPr lang="en-IN" dirty="0"/>
              <a:t>, </a:t>
            </a:r>
            <a:r>
              <a:rPr lang="en-IN" dirty="0">
                <a:hlinkClick r:id="rId24" tooltip="JavaScript"/>
              </a:rPr>
              <a:t>JavaScript</a:t>
            </a:r>
            <a:r>
              <a:rPr lang="en-IN" dirty="0"/>
              <a:t>, </a:t>
            </a:r>
            <a:r>
              <a:rPr lang="en-IN" dirty="0">
                <a:hlinkClick r:id="rId25" tooltip="TypeScript"/>
              </a:rPr>
              <a:t>TypeScript</a:t>
            </a:r>
            <a:r>
              <a:rPr lang="en-IN" dirty="0"/>
              <a:t>, </a:t>
            </a:r>
            <a:r>
              <a:rPr lang="en-IN" dirty="0">
                <a:hlinkClick r:id="rId26" tooltip="Python (programming language)"/>
              </a:rPr>
              <a:t>Python</a:t>
            </a:r>
            <a:r>
              <a:rPr lang="en-IN" dirty="0"/>
              <a:t>, </a:t>
            </a:r>
            <a:r>
              <a:rPr lang="en-IN" dirty="0">
                <a:hlinkClick r:id="rId27" tooltip="Go (programming language)"/>
              </a:rPr>
              <a:t>Go</a:t>
            </a:r>
            <a:r>
              <a:rPr lang="en-IN" dirty="0"/>
              <a:t>, </a:t>
            </a:r>
            <a:r>
              <a:rPr lang="en-IN" dirty="0">
                <a:hlinkClick r:id="rId28" tooltip="Swift (programming language)"/>
              </a:rPr>
              <a:t>Swift</a:t>
            </a:r>
            <a:r>
              <a:rPr lang="en-IN" dirty="0"/>
              <a:t>, </a:t>
            </a:r>
            <a:r>
              <a:rPr lang="en-IN" dirty="0">
                <a:hlinkClick r:id="rId29" tooltip="COBOL"/>
              </a:rPr>
              <a:t>COBOL</a:t>
            </a:r>
            <a:r>
              <a:rPr lang="en-IN" dirty="0"/>
              <a:t>, </a:t>
            </a:r>
            <a:r>
              <a:rPr lang="en-IN" dirty="0">
                <a:hlinkClick r:id="rId30" tooltip="Apex (programming language)"/>
              </a:rPr>
              <a:t>Apex</a:t>
            </a:r>
            <a:r>
              <a:rPr lang="en-IN" dirty="0"/>
              <a:t>, </a:t>
            </a:r>
            <a:r>
              <a:rPr lang="en-IN" dirty="0">
                <a:hlinkClick r:id="rId31" tooltip="PHP"/>
              </a:rPr>
              <a:t>PHP</a:t>
            </a:r>
            <a:r>
              <a:rPr lang="en-IN" dirty="0"/>
              <a:t>, </a:t>
            </a:r>
            <a:r>
              <a:rPr lang="en-IN" dirty="0">
                <a:hlinkClick r:id="rId32" tooltip="Kotlin (programming language)"/>
              </a:rPr>
              <a:t>Kotlin</a:t>
            </a:r>
            <a:r>
              <a:rPr lang="en-IN" dirty="0"/>
              <a:t>, </a:t>
            </a:r>
            <a:r>
              <a:rPr lang="en-IN" dirty="0">
                <a:hlinkClick r:id="rId33" tooltip="Ruby (programming language)"/>
              </a:rPr>
              <a:t>Ruby</a:t>
            </a:r>
            <a:r>
              <a:rPr lang="en-IN" dirty="0"/>
              <a:t>, </a:t>
            </a:r>
            <a:r>
              <a:rPr lang="en-IN" dirty="0">
                <a:hlinkClick r:id="rId34" tooltip="Scala (programming language)"/>
              </a:rPr>
              <a:t>Scala</a:t>
            </a:r>
            <a:r>
              <a:rPr lang="en-IN" dirty="0"/>
              <a:t>, </a:t>
            </a:r>
            <a:r>
              <a:rPr lang="en-IN" dirty="0">
                <a:hlinkClick r:id="rId35" tooltip="HTML"/>
              </a:rPr>
              <a:t>HTML</a:t>
            </a:r>
            <a:r>
              <a:rPr lang="en-IN" dirty="0"/>
              <a:t>, </a:t>
            </a:r>
            <a:r>
              <a:rPr lang="en-IN" dirty="0">
                <a:hlinkClick r:id="rId36" tooltip="Cascading Style Sheets"/>
              </a:rPr>
              <a:t>CSS</a:t>
            </a:r>
            <a:r>
              <a:rPr lang="en-IN" dirty="0"/>
              <a:t>, </a:t>
            </a:r>
            <a:r>
              <a:rPr lang="en-IN" dirty="0">
                <a:hlinkClick r:id="rId37" tooltip="ABAP"/>
              </a:rPr>
              <a:t>ABAP</a:t>
            </a:r>
            <a:r>
              <a:rPr lang="en-IN" dirty="0"/>
              <a:t>, </a:t>
            </a:r>
            <a:r>
              <a:rPr lang="en-IN" dirty="0">
                <a:hlinkClick r:id="rId38" tooltip="Apache Flex"/>
              </a:rPr>
              <a:t>Flex</a:t>
            </a:r>
            <a:r>
              <a:rPr lang="en-IN" dirty="0"/>
              <a:t>, </a:t>
            </a:r>
            <a:r>
              <a:rPr lang="en-IN" dirty="0">
                <a:hlinkClick r:id="rId39" tooltip="Objective-C"/>
              </a:rPr>
              <a:t>Objective-C</a:t>
            </a:r>
            <a:r>
              <a:rPr lang="en-IN" dirty="0"/>
              <a:t>, </a:t>
            </a:r>
            <a:r>
              <a:rPr lang="en-IN" dirty="0">
                <a:hlinkClick r:id="rId40" tooltip="PL/I"/>
              </a:rPr>
              <a:t>PL/I</a:t>
            </a:r>
            <a:r>
              <a:rPr lang="en-IN" dirty="0"/>
              <a:t>, </a:t>
            </a:r>
            <a:r>
              <a:rPr lang="en-IN" dirty="0">
                <a:hlinkClick r:id="rId41" tooltip="PL/SQL"/>
              </a:rPr>
              <a:t>PL/SQL</a:t>
            </a:r>
            <a:r>
              <a:rPr lang="en-IN" dirty="0"/>
              <a:t>, </a:t>
            </a:r>
            <a:r>
              <a:rPr lang="en-IN" dirty="0">
                <a:hlinkClick r:id="rId42" tooltip="IBM RPG"/>
              </a:rPr>
              <a:t>RPG</a:t>
            </a:r>
            <a:r>
              <a:rPr lang="en-IN" dirty="0"/>
              <a:t>, </a:t>
            </a:r>
            <a:r>
              <a:rPr lang="en-IN" dirty="0">
                <a:hlinkClick r:id="rId43" tooltip="Transact-SQL"/>
              </a:rPr>
              <a:t>T-SQL</a:t>
            </a:r>
            <a:r>
              <a:rPr lang="en-IN" dirty="0"/>
              <a:t>, </a:t>
            </a:r>
            <a:r>
              <a:rPr lang="en-IN" dirty="0">
                <a:hlinkClick r:id="rId44" tooltip="Visual Basic .NET"/>
              </a:rPr>
              <a:t>VB.NET</a:t>
            </a:r>
            <a:r>
              <a:rPr lang="en-IN" dirty="0"/>
              <a:t>, </a:t>
            </a:r>
            <a:r>
              <a:rPr lang="en-IN" dirty="0">
                <a:hlinkClick r:id="rId45" tooltip="Visual Basic"/>
              </a:rPr>
              <a:t>VB6</a:t>
            </a:r>
            <a:r>
              <a:rPr lang="en-IN" dirty="0"/>
              <a:t>, and </a:t>
            </a:r>
            <a:r>
              <a:rPr lang="en-IN" dirty="0">
                <a:hlinkClick r:id="rId46" tooltip="XML"/>
              </a:rPr>
              <a:t>XML</a:t>
            </a:r>
            <a:r>
              <a:rPr lang="en-IN" dirty="0"/>
              <a:t>.</a:t>
            </a:r>
            <a:r>
              <a:rPr lang="en-IN" baseline="30000" dirty="0">
                <a:hlinkClick r:id="rId47"/>
              </a:rPr>
              <a:t>[9]</a:t>
            </a:r>
            <a:r>
              <a:rPr lang="en-IN" dirty="0"/>
              <a:t> As of December 2021, </a:t>
            </a:r>
            <a:r>
              <a:rPr lang="en-IN" dirty="0" err="1"/>
              <a:t>analyzing</a:t>
            </a:r>
            <a:r>
              <a:rPr lang="en-IN" dirty="0"/>
              <a:t> </a:t>
            </a:r>
            <a:r>
              <a:rPr lang="en-IN" dirty="0">
                <a:hlinkClick r:id="rId22" tooltip="C (programming language)"/>
              </a:rPr>
              <a:t>C</a:t>
            </a:r>
            <a:r>
              <a:rPr lang="en-IN" dirty="0"/>
              <a:t>, </a:t>
            </a:r>
            <a:r>
              <a:rPr lang="en-IN" dirty="0">
                <a:hlinkClick r:id="rId23" tooltip="C++"/>
              </a:rPr>
              <a:t>C++</a:t>
            </a:r>
            <a:r>
              <a:rPr lang="en-IN" dirty="0"/>
              <a:t>, </a:t>
            </a:r>
            <a:r>
              <a:rPr lang="en-IN" dirty="0">
                <a:hlinkClick r:id="rId39" tooltip="Objective-C"/>
              </a:rPr>
              <a:t>Objective-C</a:t>
            </a:r>
            <a:r>
              <a:rPr lang="en-IN" dirty="0"/>
              <a:t>, </a:t>
            </a:r>
            <a:r>
              <a:rPr lang="en-IN" dirty="0">
                <a:hlinkClick r:id="rId28" tooltip="Swift (programming language)"/>
              </a:rPr>
              <a:t>Swift</a:t>
            </a:r>
            <a:r>
              <a:rPr lang="en-IN" dirty="0"/>
              <a:t>, </a:t>
            </a:r>
            <a:r>
              <a:rPr lang="en-IN" dirty="0">
                <a:hlinkClick r:id="rId37" tooltip="ABAP"/>
              </a:rPr>
              <a:t>ABAP</a:t>
            </a:r>
            <a:r>
              <a:rPr lang="en-IN" dirty="0"/>
              <a:t>, </a:t>
            </a:r>
            <a:r>
              <a:rPr lang="en-IN" dirty="0">
                <a:hlinkClick r:id="rId43" tooltip="Transact-SQL"/>
              </a:rPr>
              <a:t>T-SQL</a:t>
            </a:r>
            <a:r>
              <a:rPr lang="en-IN" dirty="0"/>
              <a:t>, and </a:t>
            </a:r>
            <a:r>
              <a:rPr lang="en-IN" dirty="0">
                <a:hlinkClick r:id="rId41" tooltip="PL/SQL"/>
              </a:rPr>
              <a:t>PL/SQL</a:t>
            </a:r>
            <a:r>
              <a:rPr lang="en-IN" dirty="0"/>
              <a:t> is only available via a commercial license.</a:t>
            </a:r>
            <a:endParaRPr lang="en-US" b="1" dirty="0"/>
          </a:p>
          <a:p>
            <a:endParaRPr lang="en-IN" dirty="0"/>
          </a:p>
        </p:txBody>
      </p:sp>
    </p:spTree>
    <p:extLst>
      <p:ext uri="{BB962C8B-B14F-4D97-AF65-F5344CB8AC3E}">
        <p14:creationId xmlns:p14="http://schemas.microsoft.com/office/powerpoint/2010/main" val="271785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35F0-CAAB-41AB-829A-513A64411F7E}"/>
              </a:ext>
            </a:extLst>
          </p:cNvPr>
          <p:cNvSpPr>
            <a:spLocks noGrp="1"/>
          </p:cNvSpPr>
          <p:nvPr>
            <p:ph type="title"/>
          </p:nvPr>
        </p:nvSpPr>
        <p:spPr/>
        <p:txBody>
          <a:bodyPr/>
          <a:lstStyle/>
          <a:p>
            <a:r>
              <a:rPr lang="en-US" dirty="0" err="1"/>
              <a:t>Sonarqube</a:t>
            </a:r>
            <a:r>
              <a:rPr lang="en-US" dirty="0"/>
              <a:t> installation</a:t>
            </a:r>
            <a:endParaRPr lang="en-IN" dirty="0"/>
          </a:p>
        </p:txBody>
      </p:sp>
      <p:sp>
        <p:nvSpPr>
          <p:cNvPr id="3" name="Content Placeholder 2">
            <a:extLst>
              <a:ext uri="{FF2B5EF4-FFF2-40B4-BE49-F238E27FC236}">
                <a16:creationId xmlns:a16="http://schemas.microsoft.com/office/drawing/2014/main" id="{1E897104-D2B7-4D39-A1FF-E2506EC1228B}"/>
              </a:ext>
            </a:extLst>
          </p:cNvPr>
          <p:cNvSpPr>
            <a:spLocks noGrp="1"/>
          </p:cNvSpPr>
          <p:nvPr>
            <p:ph idx="1"/>
          </p:nvPr>
        </p:nvSpPr>
        <p:spPr>
          <a:xfrm>
            <a:off x="685801" y="1683026"/>
            <a:ext cx="10631556" cy="4996071"/>
          </a:xfrm>
        </p:spPr>
        <p:txBody>
          <a:bodyPr anchor="t"/>
          <a:lstStyle/>
          <a:p>
            <a:r>
              <a:rPr lang="en-US" dirty="0"/>
              <a:t># TO ISNTALL SONARQUBE USING DOCKER   </a:t>
            </a:r>
          </a:p>
          <a:p>
            <a:r>
              <a:rPr lang="en-US" dirty="0"/>
              <a:t>docker run -d --name sonar -p 9000:9000 </a:t>
            </a:r>
            <a:r>
              <a:rPr lang="en-US" dirty="0" err="1"/>
              <a:t>sonarqube:lts-community</a:t>
            </a:r>
            <a:endParaRPr lang="en-US" dirty="0"/>
          </a:p>
          <a:p>
            <a:r>
              <a:rPr lang="en-US" dirty="0"/>
              <a:t>docker </a:t>
            </a:r>
            <a:r>
              <a:rPr lang="en-US" dirty="0" err="1"/>
              <a:t>ps</a:t>
            </a:r>
            <a:endParaRPr lang="en-US" dirty="0"/>
          </a:p>
          <a:p>
            <a:r>
              <a:rPr lang="en-US" dirty="0"/>
              <a:t>publicip:9000</a:t>
            </a:r>
          </a:p>
          <a:p>
            <a:endParaRPr lang="en-IN" dirty="0"/>
          </a:p>
        </p:txBody>
      </p:sp>
      <p:pic>
        <p:nvPicPr>
          <p:cNvPr id="2052" name="Picture 4" descr="Analyze code with SonarQube Scanner - Huong Dan Java">
            <a:extLst>
              <a:ext uri="{FF2B5EF4-FFF2-40B4-BE49-F238E27FC236}">
                <a16:creationId xmlns:a16="http://schemas.microsoft.com/office/drawing/2014/main" id="{CE2EDE6D-1776-4683-A4DE-3EB2F8C01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521" y="2517913"/>
            <a:ext cx="8613913" cy="431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9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202E-9146-44F5-B21B-A3CA265CD223}"/>
              </a:ext>
            </a:extLst>
          </p:cNvPr>
          <p:cNvSpPr>
            <a:spLocks noGrp="1"/>
          </p:cNvSpPr>
          <p:nvPr>
            <p:ph type="title"/>
          </p:nvPr>
        </p:nvSpPr>
        <p:spPr/>
        <p:txBody>
          <a:bodyPr anchor="t"/>
          <a:lstStyle/>
          <a:p>
            <a:r>
              <a:rPr lang="en-US" dirty="0"/>
              <a:t>maven</a:t>
            </a:r>
            <a:endParaRPr lang="en-IN" dirty="0"/>
          </a:p>
        </p:txBody>
      </p:sp>
      <p:sp>
        <p:nvSpPr>
          <p:cNvPr id="3" name="Content Placeholder 2">
            <a:extLst>
              <a:ext uri="{FF2B5EF4-FFF2-40B4-BE49-F238E27FC236}">
                <a16:creationId xmlns:a16="http://schemas.microsoft.com/office/drawing/2014/main" id="{770170F4-51D6-491C-B6E1-BF02614121CC}"/>
              </a:ext>
            </a:extLst>
          </p:cNvPr>
          <p:cNvSpPr>
            <a:spLocks noGrp="1"/>
          </p:cNvSpPr>
          <p:nvPr>
            <p:ph idx="1"/>
          </p:nvPr>
        </p:nvSpPr>
        <p:spPr/>
        <p:txBody>
          <a:bodyPr anchor="t">
            <a:normAutofit fontScale="92500"/>
          </a:bodyPr>
          <a:lstStyle/>
          <a:p>
            <a:r>
              <a:rPr lang="en-US" b="1" dirty="0"/>
              <a:t>Maven</a:t>
            </a:r>
            <a:r>
              <a:rPr lang="en-US" dirty="0"/>
              <a:t> is a </a:t>
            </a:r>
            <a:r>
              <a:rPr lang="en-US" dirty="0">
                <a:hlinkClick r:id="rId2" tooltip="Build automation"/>
              </a:rPr>
              <a:t>build automation</a:t>
            </a:r>
            <a:r>
              <a:rPr lang="en-US" dirty="0"/>
              <a:t> tool used primarily for </a:t>
            </a:r>
            <a:r>
              <a:rPr lang="en-US" dirty="0">
                <a:hlinkClick r:id="rId3" tooltip="Java (programming language)"/>
              </a:rPr>
              <a:t>Java</a:t>
            </a:r>
            <a:r>
              <a:rPr lang="en-US" dirty="0"/>
              <a:t> projects.</a:t>
            </a:r>
          </a:p>
          <a:p>
            <a:r>
              <a:rPr lang="en-US" dirty="0"/>
              <a:t> Maven can also be used to build and manage projects written in </a:t>
            </a:r>
            <a:r>
              <a:rPr lang="en-US" dirty="0">
                <a:hlinkClick r:id="rId4" tooltip="C Sharp (programming language)"/>
              </a:rPr>
              <a:t>C#</a:t>
            </a:r>
            <a:r>
              <a:rPr lang="en-US" dirty="0"/>
              <a:t>, </a:t>
            </a:r>
            <a:r>
              <a:rPr lang="en-US" dirty="0">
                <a:hlinkClick r:id="rId5" tooltip="Ruby (programming language)"/>
              </a:rPr>
              <a:t>Ruby</a:t>
            </a:r>
            <a:r>
              <a:rPr lang="en-US" dirty="0"/>
              <a:t>, </a:t>
            </a:r>
            <a:r>
              <a:rPr lang="en-US" dirty="0">
                <a:hlinkClick r:id="rId6" tooltip="Scala (programming language)"/>
              </a:rPr>
              <a:t>Scala</a:t>
            </a:r>
            <a:r>
              <a:rPr lang="en-US" dirty="0"/>
              <a:t>, and other languages.</a:t>
            </a:r>
          </a:p>
          <a:p>
            <a:r>
              <a:rPr lang="en-US" dirty="0"/>
              <a:t> addresses two aspects of building software: how software is </a:t>
            </a:r>
            <a:r>
              <a:rPr lang="en-US" dirty="0">
                <a:hlinkClick r:id="rId7" tooltip="Software build"/>
              </a:rPr>
              <a:t>built</a:t>
            </a:r>
            <a:r>
              <a:rPr lang="en-US" dirty="0"/>
              <a:t> and its dependencies</a:t>
            </a:r>
          </a:p>
          <a:p>
            <a:r>
              <a:rPr lang="en-US" dirty="0"/>
              <a:t>Maven is built using a plugin-based architecture that allows it to make use of any application controllable through standard input</a:t>
            </a:r>
          </a:p>
          <a:p>
            <a:r>
              <a:rPr lang="en-US" dirty="0"/>
              <a:t>LIFECYCLE:</a:t>
            </a:r>
          </a:p>
          <a:p>
            <a:r>
              <a:rPr lang="en-US" dirty="0"/>
              <a:t>Validate ,compile ,test ,package ,install ,deploy, clean</a:t>
            </a:r>
          </a:p>
          <a:p>
            <a:r>
              <a:rPr lang="en-US" dirty="0"/>
              <a:t>Pom.xml: contains properties, plugins, dependencies and about app.</a:t>
            </a:r>
          </a:p>
          <a:p>
            <a:r>
              <a:rPr lang="en-US" dirty="0"/>
              <a:t>SPRING INITIALIZER: used to write a java project using maven </a:t>
            </a:r>
            <a:endParaRPr lang="en-IN" dirty="0"/>
          </a:p>
        </p:txBody>
      </p:sp>
    </p:spTree>
    <p:extLst>
      <p:ext uri="{BB962C8B-B14F-4D97-AF65-F5344CB8AC3E}">
        <p14:creationId xmlns:p14="http://schemas.microsoft.com/office/powerpoint/2010/main" val="160878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CD62-E34C-420D-A1C9-23C20CF352CF}"/>
              </a:ext>
            </a:extLst>
          </p:cNvPr>
          <p:cNvSpPr>
            <a:spLocks noGrp="1"/>
          </p:cNvSpPr>
          <p:nvPr>
            <p:ph type="title"/>
          </p:nvPr>
        </p:nvSpPr>
        <p:spPr/>
        <p:txBody>
          <a:bodyPr anchor="t"/>
          <a:lstStyle/>
          <a:p>
            <a:r>
              <a:rPr lang="en-US" dirty="0"/>
              <a:t>OWASP dependency check</a:t>
            </a:r>
            <a:endParaRPr lang="en-IN" dirty="0"/>
          </a:p>
        </p:txBody>
      </p:sp>
      <p:sp>
        <p:nvSpPr>
          <p:cNvPr id="3" name="Content Placeholder 2">
            <a:extLst>
              <a:ext uri="{FF2B5EF4-FFF2-40B4-BE49-F238E27FC236}">
                <a16:creationId xmlns:a16="http://schemas.microsoft.com/office/drawing/2014/main" id="{33BBFA84-87F1-4D8C-AD49-8770D28C7054}"/>
              </a:ext>
            </a:extLst>
          </p:cNvPr>
          <p:cNvSpPr>
            <a:spLocks noGrp="1"/>
          </p:cNvSpPr>
          <p:nvPr>
            <p:ph idx="1"/>
          </p:nvPr>
        </p:nvSpPr>
        <p:spPr>
          <a:xfrm>
            <a:off x="685801" y="1431235"/>
            <a:ext cx="10131425" cy="5168348"/>
          </a:xfrm>
        </p:spPr>
        <p:txBody>
          <a:bodyPr anchor="t">
            <a:normAutofit fontScale="77500" lnSpcReduction="20000"/>
          </a:bodyPr>
          <a:lstStyle/>
          <a:p>
            <a:r>
              <a:rPr lang="en-US" dirty="0"/>
              <a:t>It’s a security tool</a:t>
            </a:r>
          </a:p>
          <a:p>
            <a:r>
              <a:rPr lang="en-US" dirty="0"/>
              <a:t>Dependency-Check is a Software Composition Analysis (SCA) tool that attempts to detect publicly disclosed vulnerabilities contained within a project’s dependencies.</a:t>
            </a:r>
          </a:p>
          <a:p>
            <a:r>
              <a:rPr lang="en-US" dirty="0"/>
              <a:t> It does this by determining if there is a </a:t>
            </a:r>
            <a:r>
              <a:rPr lang="en-US" dirty="0">
                <a:hlinkClick r:id="rId2"/>
              </a:rPr>
              <a:t>Common Platform Enumeration</a:t>
            </a:r>
            <a:r>
              <a:rPr lang="en-US" dirty="0"/>
              <a:t> (CPE) identifier for a given dependency. </a:t>
            </a:r>
          </a:p>
          <a:p>
            <a:r>
              <a:rPr lang="en-US" dirty="0"/>
              <a:t>It  identifies the third party libraries in a web application project and checks if these libraries are vulnerable using the </a:t>
            </a:r>
            <a:r>
              <a:rPr lang="en-US" dirty="0">
                <a:hlinkClick r:id="rId3"/>
              </a:rPr>
              <a:t>NVD database</a:t>
            </a:r>
            <a:r>
              <a:rPr lang="en-US" dirty="0"/>
              <a:t>.</a:t>
            </a:r>
          </a:p>
          <a:p>
            <a:r>
              <a:rPr lang="en-US" dirty="0"/>
              <a:t>The core engine contains a series of analyzers that inspect the project dependencies and identify the CPE for the given dependency. If a CPE is identified then it is cross referenced to the </a:t>
            </a:r>
            <a:r>
              <a:rPr lang="en-US" dirty="0">
                <a:hlinkClick r:id="rId3"/>
              </a:rPr>
              <a:t>NIST CVE database</a:t>
            </a:r>
            <a:r>
              <a:rPr lang="en-US" dirty="0"/>
              <a:t> and any associated </a:t>
            </a:r>
            <a:r>
              <a:rPr lang="en-US" dirty="0">
                <a:hlinkClick r:id="rId4"/>
              </a:rPr>
              <a:t>Common Vulnerability and Exposure</a:t>
            </a:r>
            <a:r>
              <a:rPr lang="en-US" dirty="0"/>
              <a:t> (CVE) entries are listed in the report.</a:t>
            </a:r>
          </a:p>
          <a:p>
            <a:r>
              <a:rPr lang="en-US" dirty="0"/>
              <a:t>Dependency-Check’s core analysis engine can be used as:</a:t>
            </a:r>
          </a:p>
          <a:p>
            <a:r>
              <a:rPr lang="en-US" dirty="0"/>
              <a:t>an Ant Task</a:t>
            </a:r>
          </a:p>
          <a:p>
            <a:r>
              <a:rPr lang="en-US" dirty="0"/>
              <a:t>a Command Line Tool</a:t>
            </a:r>
          </a:p>
          <a:p>
            <a:r>
              <a:rPr lang="en-US" dirty="0"/>
              <a:t>Gradle Plugin</a:t>
            </a:r>
          </a:p>
          <a:p>
            <a:r>
              <a:rPr lang="en-US" dirty="0"/>
              <a:t>Jenkins Plugin</a:t>
            </a:r>
          </a:p>
          <a:p>
            <a:r>
              <a:rPr lang="en-US" dirty="0"/>
              <a:t>Maven Plugin</a:t>
            </a:r>
          </a:p>
          <a:p>
            <a:r>
              <a:rPr lang="en-US" dirty="0"/>
              <a:t>SBT Plugin</a:t>
            </a:r>
          </a:p>
          <a:p>
            <a:endParaRPr lang="en-US" dirty="0"/>
          </a:p>
          <a:p>
            <a:endParaRPr lang="en-US" dirty="0"/>
          </a:p>
          <a:p>
            <a:endParaRPr lang="en-IN" dirty="0"/>
          </a:p>
        </p:txBody>
      </p:sp>
    </p:spTree>
    <p:extLst>
      <p:ext uri="{BB962C8B-B14F-4D97-AF65-F5344CB8AC3E}">
        <p14:creationId xmlns:p14="http://schemas.microsoft.com/office/powerpoint/2010/main" val="2974982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264</TotalTime>
  <Words>1269</Words>
  <Application>Microsoft Office PowerPoint</Application>
  <PresentationFormat>Widescreen</PresentationFormat>
  <Paragraphs>101</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Century Gothic</vt:lpstr>
      <vt:lpstr>Wingdings 3</vt:lpstr>
      <vt:lpstr>Ion</vt:lpstr>
      <vt:lpstr>Packager Shell Object</vt:lpstr>
      <vt:lpstr>Pipeline for automating builds&amp;deployment</vt:lpstr>
      <vt:lpstr>Jenkins</vt:lpstr>
      <vt:lpstr>Jenkins installation</vt:lpstr>
      <vt:lpstr>DOcker</vt:lpstr>
      <vt:lpstr>Docker installation</vt:lpstr>
      <vt:lpstr>sonarqube</vt:lpstr>
      <vt:lpstr>Sonarqube installation</vt:lpstr>
      <vt:lpstr>maven</vt:lpstr>
      <vt:lpstr>OWASP dependency check</vt:lpstr>
      <vt:lpstr>Plugins, configuration tools &amp; script</vt:lpstr>
      <vt:lpstr>credentials</vt:lpstr>
      <vt:lpstr>Creating job in Jenkins</vt:lpstr>
      <vt:lpstr>Build now</vt:lpstr>
      <vt:lpstr> SonarQube analysis</vt:lpstr>
      <vt:lpstr>Dependency check</vt:lpstr>
      <vt:lpstr>Docker hub</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for automating builds&amp;deployment</dc:title>
  <dc:creator>lenovo x250</dc:creator>
  <cp:lastModifiedBy>lenovo x250</cp:lastModifiedBy>
  <cp:revision>23</cp:revision>
  <dcterms:created xsi:type="dcterms:W3CDTF">2024-12-10T06:28:13Z</dcterms:created>
  <dcterms:modified xsi:type="dcterms:W3CDTF">2024-12-13T07:17:04Z</dcterms:modified>
</cp:coreProperties>
</file>