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77" r:id="rId2"/>
    <p:sldId id="283" r:id="rId3"/>
    <p:sldId id="257" r:id="rId4"/>
    <p:sldId id="284" r:id="rId5"/>
    <p:sldId id="285" r:id="rId6"/>
    <p:sldId id="287" r:id="rId7"/>
    <p:sldId id="288" r:id="rId8"/>
    <p:sldId id="286" r:id="rId9"/>
    <p:sldId id="289" r:id="rId10"/>
    <p:sldId id="256" r:id="rId11"/>
    <p:sldId id="258" r:id="rId12"/>
    <p:sldId id="290" r:id="rId13"/>
    <p:sldId id="291" r:id="rId14"/>
    <p:sldId id="292" r:id="rId15"/>
    <p:sldId id="293" r:id="rId16"/>
    <p:sldId id="259" r:id="rId17"/>
    <p:sldId id="260" r:id="rId18"/>
    <p:sldId id="261" r:id="rId19"/>
    <p:sldId id="262" r:id="rId20"/>
    <p:sldId id="263" r:id="rId21"/>
    <p:sldId id="264" r:id="rId22"/>
    <p:sldId id="29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8" r:id="rId36"/>
    <p:sldId id="279" r:id="rId37"/>
    <p:sldId id="280" r:id="rId38"/>
    <p:sldId id="281" r:id="rId39"/>
    <p:sldId id="282"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620400-33FB-B50C-BCBC-AD4AE3773074}" v="75" dt="2025-02-17T10:17:31.1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2703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1325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6446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81881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73890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397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81974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9798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8472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8419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4844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3516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2/17/2025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2312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71570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584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2/17/2025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211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7854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089826974"/>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what-is-scalability/" TargetMode="External"/><Relationship Id="rId2" Type="http://schemas.openxmlformats.org/officeDocument/2006/relationships/hyperlink" Target="https://www.geeksforgeeks.org/reliability-in-system-desig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21" y="2403834"/>
            <a:ext cx="10124387" cy="2686639"/>
          </a:xfrm>
        </p:spPr>
        <p:txBody>
          <a:bodyPr/>
          <a:lstStyle/>
          <a:p>
            <a:r>
              <a:rPr lang="en-US" sz="6000" b="1" dirty="0">
                <a:solidFill>
                  <a:schemeClr val="tx1"/>
                </a:solidFill>
                <a:latin typeface="Rockwell"/>
                <a:ea typeface="+mj-lt"/>
                <a:cs typeface="+mj-lt"/>
              </a:rPr>
              <a:t>TASK-8</a:t>
            </a:r>
            <a:br>
              <a:rPr lang="en-US" sz="6000" b="1" dirty="0">
                <a:solidFill>
                  <a:schemeClr val="tx1"/>
                </a:solidFill>
                <a:latin typeface="Rockwell"/>
                <a:ea typeface="+mj-lt"/>
                <a:cs typeface="+mj-lt"/>
              </a:rPr>
            </a:br>
            <a:r>
              <a:rPr lang="en-US" sz="6000" b="1" dirty="0">
                <a:solidFill>
                  <a:schemeClr val="tx1"/>
                </a:solidFill>
                <a:latin typeface="Rockwell"/>
                <a:ea typeface="+mj-lt"/>
                <a:cs typeface="+mj-lt"/>
              </a:rPr>
              <a:t>Implement Auto-Scaling Policies for Microservices</a:t>
            </a:r>
            <a:br>
              <a:rPr lang="en-US" sz="6000" b="1" dirty="0">
                <a:solidFill>
                  <a:schemeClr val="tx1"/>
                </a:solidFill>
                <a:latin typeface="Rockwell"/>
                <a:ea typeface="+mj-lt"/>
                <a:cs typeface="+mj-lt"/>
              </a:rPr>
            </a:br>
            <a:r>
              <a:rPr lang="en-US" sz="2000" b="1" dirty="0">
                <a:solidFill>
                  <a:schemeClr val="tx1"/>
                </a:solidFill>
                <a:latin typeface="Rockwell"/>
                <a:ea typeface="+mj-lt"/>
                <a:cs typeface="+mj-lt"/>
              </a:rPr>
              <a:t>done  by </a:t>
            </a:r>
            <a:r>
              <a:rPr lang="en-US" sz="2000" b="1" dirty="0" err="1">
                <a:solidFill>
                  <a:schemeClr val="tx1"/>
                </a:solidFill>
                <a:latin typeface="Rockwell"/>
                <a:ea typeface="+mj-lt"/>
                <a:cs typeface="+mj-lt"/>
              </a:rPr>
              <a:t>O.Varaprasad</a:t>
            </a:r>
            <a:br>
              <a:rPr lang="en-US" sz="2000" b="1" dirty="0">
                <a:latin typeface="Rockwell"/>
                <a:ea typeface="+mj-lt"/>
                <a:cs typeface="+mj-lt"/>
              </a:rPr>
            </a:br>
            <a:endParaRPr lang="en-US" sz="6000" b="1" dirty="0">
              <a:solidFill>
                <a:schemeClr val="tx1"/>
              </a:solidFill>
              <a:latin typeface="Rockwell"/>
              <a:ea typeface="+mj-lt"/>
              <a:cs typeface="+mj-lt"/>
            </a:endParaRPr>
          </a:p>
        </p:txBody>
      </p:sp>
    </p:spTree>
    <p:extLst>
      <p:ext uri="{BB962C8B-B14F-4D97-AF65-F5344CB8AC3E}">
        <p14:creationId xmlns:p14="http://schemas.microsoft.com/office/powerpoint/2010/main" val="1441534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46111" y="386500"/>
            <a:ext cx="9845922" cy="6297104"/>
          </a:xfrm>
        </p:spPr>
        <p:txBody>
          <a:bodyPr vert="horz" lIns="91440" tIns="45720" rIns="91440" bIns="45720" rtlCol="0" anchor="t">
            <a:normAutofit/>
          </a:bodyPr>
          <a:lstStyle/>
          <a:p>
            <a:pPr marL="0" indent="0">
              <a:buNone/>
            </a:pPr>
            <a:r>
              <a:rPr lang="en-IN" b="1" u="sng" dirty="0">
                <a:latin typeface="Arial" panose="020B0604020202020204" pitchFamily="34" charset="0"/>
                <a:cs typeface="Arial" panose="020B0604020202020204" pitchFamily="34" charset="0"/>
              </a:rPr>
              <a:t>EKS cluster:-</a:t>
            </a:r>
          </a:p>
          <a:p>
            <a:pPr marL="0" indent="0">
              <a:buNone/>
            </a:pPr>
            <a:r>
              <a:rPr lang="en-US" sz="1800" dirty="0">
                <a:latin typeface="Arial" panose="020B0604020202020204" pitchFamily="34" charset="0"/>
                <a:cs typeface="Arial" panose="020B0604020202020204" pitchFamily="34" charset="0"/>
              </a:rPr>
              <a:t>Amazon Elastic Kubernetes Service (EKS) is a cloud-based container management service that natively integrates with Kubernetes to deploy applications. The EKS service automatically manages and scales clusters of infrastructure resources on AWS with Kubernetes.</a:t>
            </a:r>
          </a:p>
          <a:p>
            <a:pPr marL="0" indent="0">
              <a:buNone/>
            </a:pPr>
            <a:endParaRPr lang="en-US" sz="1800" dirty="0">
              <a:latin typeface="Arial" panose="020B0604020202020204" pitchFamily="34" charset="0"/>
              <a:cs typeface="Arial" panose="020B0604020202020204" pitchFamily="34" charset="0"/>
            </a:endParaRPr>
          </a:p>
          <a:p>
            <a:r>
              <a:rPr lang="en-US" b="1" u="sng" dirty="0">
                <a:latin typeface="Arial" panose="020B0604020202020204" pitchFamily="34" charset="0"/>
                <a:cs typeface="Arial" panose="020B0604020202020204" pitchFamily="34" charset="0"/>
              </a:rPr>
              <a:t>EKS cluster can be created in following ways:</a:t>
            </a:r>
            <a:br>
              <a:rPr lang="en-US" i="1" dirty="0"/>
            </a:br>
            <a:endParaRPr lang="en-US" dirty="0"/>
          </a:p>
          <a:p>
            <a:pPr marL="0" indent="0">
              <a:buNone/>
            </a:pPr>
            <a:r>
              <a:rPr lang="en-US" sz="1800" dirty="0">
                <a:latin typeface="Arial" panose="020B0604020202020204" pitchFamily="34" charset="0"/>
                <a:cs typeface="Arial" panose="020B0604020202020204" pitchFamily="34" charset="0"/>
              </a:rPr>
              <a:t>1. AWS console</a:t>
            </a:r>
          </a:p>
          <a:p>
            <a:pPr marL="0" indent="0">
              <a:buNone/>
            </a:pPr>
            <a:r>
              <a:rPr lang="en-US" sz="1800" dirty="0">
                <a:latin typeface="Arial" panose="020B0604020202020204" pitchFamily="34" charset="0"/>
                <a:cs typeface="Arial" panose="020B0604020202020204" pitchFamily="34" charset="0"/>
              </a:rPr>
              <a:t>2. AWS CLI</a:t>
            </a:r>
          </a:p>
          <a:p>
            <a:pPr marL="0" indent="0">
              <a:buNone/>
            </a:pPr>
            <a:r>
              <a:rPr lang="en-US" sz="1800" dirty="0">
                <a:latin typeface="Arial"/>
                <a:cs typeface="Arial"/>
              </a:rPr>
              <a:t>3. </a:t>
            </a:r>
            <a:r>
              <a:rPr lang="en-US" sz="1800" dirty="0" err="1">
                <a:latin typeface="Arial"/>
                <a:cs typeface="Arial"/>
              </a:rPr>
              <a:t>eksctl</a:t>
            </a:r>
            <a:r>
              <a:rPr lang="en-US" sz="1800" dirty="0">
                <a:latin typeface="Arial"/>
                <a:cs typeface="Arial"/>
              </a:rPr>
              <a:t> command</a:t>
            </a:r>
          </a:p>
        </p:txBody>
      </p:sp>
    </p:spTree>
    <p:extLst>
      <p:ext uri="{BB962C8B-B14F-4D97-AF65-F5344CB8AC3E}">
        <p14:creationId xmlns:p14="http://schemas.microsoft.com/office/powerpoint/2010/main" val="3610027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82" y="518473"/>
            <a:ext cx="10859678" cy="6108569"/>
          </a:xfrm>
        </p:spPr>
        <p:txBody>
          <a:bodyPr/>
          <a:lstStyle/>
          <a:p>
            <a:br>
              <a:rPr lang="en-IN" sz="2000" b="1" dirty="0">
                <a:latin typeface="Arial" panose="020B0604020202020204" pitchFamily="34" charset="0"/>
                <a:cs typeface="Arial" panose="020B0604020202020204" pitchFamily="34" charset="0"/>
              </a:rPr>
            </a:br>
            <a:r>
              <a:rPr lang="en-IN" sz="2000" b="1" u="sng" dirty="0">
                <a:latin typeface="Arial" panose="020B0604020202020204" pitchFamily="34" charset="0"/>
                <a:cs typeface="Arial" panose="020B0604020202020204" pitchFamily="34" charset="0"/>
              </a:rPr>
              <a:t>Control Plane:-</a:t>
            </a:r>
            <a:br>
              <a:rPr lang="en-IN" sz="2000" b="1" u="sng" dirty="0">
                <a:latin typeface="Arial" panose="020B0604020202020204" pitchFamily="34" charset="0"/>
                <a:cs typeface="Arial" panose="020B0604020202020204" pitchFamily="34" charset="0"/>
              </a:rPr>
            </a:br>
            <a:br>
              <a:rPr lang="en-IN" sz="20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Amazon EKS ensures every cluster has its own unique Kubernetes control plane. This design keeps each cluster’s infrastructure separate, with no overlaps between clusters or AWS accounts.</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Control Plane Managed by EKS, it consists of Kubernetes API server nodes and an </a:t>
            </a:r>
            <a:r>
              <a:rPr lang="en-US" sz="1800" dirty="0" err="1">
                <a:latin typeface="Arial" panose="020B0604020202020204" pitchFamily="34" charset="0"/>
                <a:cs typeface="Arial" panose="020B0604020202020204" pitchFamily="34" charset="0"/>
              </a:rPr>
              <a:t>etcd</a:t>
            </a:r>
            <a:r>
              <a:rPr lang="en-US" sz="1800" dirty="0">
                <a:latin typeface="Arial" panose="020B0604020202020204" pitchFamily="34" charset="0"/>
                <a:cs typeface="Arial" panose="020B0604020202020204" pitchFamily="34" charset="0"/>
              </a:rPr>
              <a:t> cluster.</a:t>
            </a:r>
            <a:br>
              <a:rPr lang="en-US" sz="18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IN" sz="2000" b="1" u="sng" dirty="0">
                <a:latin typeface="Arial" panose="020B0604020202020204" pitchFamily="34" charset="0"/>
                <a:cs typeface="Arial" panose="020B0604020202020204" pitchFamily="34" charset="0"/>
              </a:rPr>
              <a:t>Worker Nodes:-</a:t>
            </a:r>
            <a:br>
              <a:rPr lang="en-IN" sz="2000" b="1" u="sng" dirty="0">
                <a:latin typeface="Arial" panose="020B0604020202020204" pitchFamily="34" charset="0"/>
                <a:cs typeface="Arial" panose="020B0604020202020204" pitchFamily="34" charset="0"/>
              </a:rPr>
            </a:br>
            <a:br>
              <a:rPr lang="en-IN" sz="20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Worker nodes in EKS are the EC2 instances that run the Kubernetes Pods. A Pod is the smallest deployable unit in Kubernetes and can contain one or more containers.</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These nodes are part of the EKS Cluster and communicate with the control plane to receive instructions on which containers to run and where to run them.</a:t>
            </a:r>
            <a:br>
              <a:rPr lang="en-US"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br>
              <a:rPr lang="en-IN" sz="2000" b="1" dirty="0">
                <a:latin typeface="Arial" panose="020B0604020202020204" pitchFamily="34" charset="0"/>
                <a:cs typeface="Arial" panose="020B0604020202020204" pitchFamily="34" charset="0"/>
              </a:rPr>
            </a:b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60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pPr fontAlgn="base"/>
            <a:r>
              <a:rPr lang="en-US" b="1" dirty="0">
                <a:effectLst/>
                <a:latin typeface="Arial" panose="020B0604020202020204" pitchFamily="34" charset="0"/>
                <a:cs typeface="Arial" panose="020B0604020202020204" pitchFamily="34" charset="0"/>
              </a:rPr>
              <a:t>installing and Set Up EKS Cluster on AWS EC2</a:t>
            </a:r>
            <a:r>
              <a:rPr lang="en-IN" b="1" dirty="0">
                <a:effectLst/>
                <a:latin typeface="Arial" panose="020B0604020202020204" pitchFamily="34" charset="0"/>
                <a:cs typeface="Arial" panose="020B0604020202020204" pitchFamily="34" charset="0"/>
              </a:rPr>
              <a:t>:-</a:t>
            </a:r>
            <a:r>
              <a:rPr lang="en-IN" dirty="0">
                <a:effectLst/>
                <a:latin typeface="Arial" panose="020B0604020202020204" pitchFamily="34" charset="0"/>
                <a:cs typeface="Arial" panose="020B0604020202020204" pitchFamily="34" charset="0"/>
              </a:rPr>
              <a:t>​</a:t>
            </a:r>
          </a:p>
          <a:p>
            <a:pPr fontAlgn="base"/>
            <a:r>
              <a:rPr lang="en-US" b="1" dirty="0">
                <a:effectLst/>
                <a:latin typeface="Arial" panose="020B0604020202020204" pitchFamily="34" charset="0"/>
                <a:cs typeface="Arial" panose="020B0604020202020204" pitchFamily="34" charset="0"/>
              </a:rPr>
              <a:t>1. AWS Account</a:t>
            </a:r>
            <a:r>
              <a:rPr lang="en-IN"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a:t>
            </a:r>
          </a:p>
          <a:p>
            <a:pPr fontAlgn="base"/>
            <a:r>
              <a:rPr lang="en-US" b="1" dirty="0">
                <a:effectLst/>
                <a:latin typeface="Arial" panose="020B0604020202020204" pitchFamily="34" charset="0"/>
                <a:cs typeface="Arial" panose="020B0604020202020204" pitchFamily="34" charset="0"/>
              </a:rPr>
              <a:t>Sign up for an AWS account:</a:t>
            </a:r>
            <a:r>
              <a:rPr lang="en-US" dirty="0">
                <a:effectLst/>
                <a:latin typeface="Arial" panose="020B0604020202020204" pitchFamily="34" charset="0"/>
                <a:cs typeface="Arial" panose="020B0604020202020204" pitchFamily="34" charset="0"/>
              </a:rPr>
              <a:t> If you don’t already have one, create an AWS account at aws.amazon.com.​</a:t>
            </a:r>
          </a:p>
          <a:p>
            <a:pPr fontAlgn="base"/>
            <a:r>
              <a:rPr lang="en-US" b="1" dirty="0">
                <a:effectLst/>
                <a:latin typeface="Arial" panose="020B0604020202020204" pitchFamily="34" charset="0"/>
                <a:cs typeface="Arial" panose="020B0604020202020204" pitchFamily="34" charset="0"/>
              </a:rPr>
              <a:t>2. AWS EC2 Instance</a:t>
            </a:r>
            <a:r>
              <a:rPr lang="en-IN"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a:t>
            </a:r>
          </a:p>
          <a:p>
            <a:pPr fontAlgn="base"/>
            <a:r>
              <a:rPr lang="en-US" b="1" dirty="0">
                <a:effectLst/>
                <a:latin typeface="Arial" panose="020B0604020202020204" pitchFamily="34" charset="0"/>
                <a:cs typeface="Arial" panose="020B0604020202020204" pitchFamily="34" charset="0"/>
              </a:rPr>
              <a:t>Launch an EC2 instance:</a:t>
            </a:r>
            <a:r>
              <a:rPr lang="en-US" dirty="0">
                <a:effectLst/>
                <a:latin typeface="Arial" panose="020B0604020202020204" pitchFamily="34" charset="0"/>
                <a:cs typeface="Arial" panose="020B0604020202020204" pitchFamily="34" charset="0"/>
              </a:rPr>
              <a:t>​</a:t>
            </a:r>
          </a:p>
          <a:p>
            <a:endParaRPr lang="en-IN" dirty="0"/>
          </a:p>
        </p:txBody>
      </p:sp>
      <p:pic>
        <p:nvPicPr>
          <p:cNvPr id="4" name="Picture 3"/>
          <p:cNvPicPr>
            <a:picLocks noChangeAspect="1"/>
          </p:cNvPicPr>
          <p:nvPr/>
        </p:nvPicPr>
        <p:blipFill>
          <a:blip r:embed="rId2"/>
          <a:stretch>
            <a:fillRect/>
          </a:stretch>
        </p:blipFill>
        <p:spPr>
          <a:xfrm>
            <a:off x="0" y="2828041"/>
            <a:ext cx="12179926" cy="4361030"/>
          </a:xfrm>
          <a:prstGeom prst="rect">
            <a:avLst/>
          </a:prstGeom>
        </p:spPr>
      </p:pic>
    </p:spTree>
    <p:extLst>
      <p:ext uri="{BB962C8B-B14F-4D97-AF65-F5344CB8AC3E}">
        <p14:creationId xmlns:p14="http://schemas.microsoft.com/office/powerpoint/2010/main" val="24477753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1800" dirty="0">
                <a:latin typeface="Arial" panose="020B0604020202020204" pitchFamily="34" charset="0"/>
                <a:cs typeface="Arial" panose="020B0604020202020204" pitchFamily="34" charset="0"/>
              </a:rPr>
              <a:t>Next click on launch instance</a:t>
            </a: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Give to the name and tags and give name (any)</a:t>
            </a:r>
          </a:p>
        </p:txBody>
      </p:sp>
      <p:pic>
        <p:nvPicPr>
          <p:cNvPr id="4" name="Picture 3"/>
          <p:cNvPicPr>
            <a:picLocks noChangeAspect="1"/>
          </p:cNvPicPr>
          <p:nvPr/>
        </p:nvPicPr>
        <p:blipFill>
          <a:blip r:embed="rId2"/>
          <a:stretch>
            <a:fillRect/>
          </a:stretch>
        </p:blipFill>
        <p:spPr>
          <a:xfrm>
            <a:off x="12491" y="396226"/>
            <a:ext cx="12053129" cy="2429584"/>
          </a:xfrm>
          <a:prstGeom prst="rect">
            <a:avLst/>
          </a:prstGeom>
        </p:spPr>
      </p:pic>
      <p:pic>
        <p:nvPicPr>
          <p:cNvPr id="5" name="Picture 4"/>
          <p:cNvPicPr>
            <a:picLocks noChangeAspect="1"/>
          </p:cNvPicPr>
          <p:nvPr/>
        </p:nvPicPr>
        <p:blipFill>
          <a:blip r:embed="rId3"/>
          <a:stretch>
            <a:fillRect/>
          </a:stretch>
        </p:blipFill>
        <p:spPr>
          <a:xfrm>
            <a:off x="18424" y="3396921"/>
            <a:ext cx="12173576" cy="3310275"/>
          </a:xfrm>
          <a:prstGeom prst="rect">
            <a:avLst/>
          </a:prstGeom>
        </p:spPr>
      </p:pic>
    </p:spTree>
    <p:extLst>
      <p:ext uri="{BB962C8B-B14F-4D97-AF65-F5344CB8AC3E}">
        <p14:creationId xmlns:p14="http://schemas.microsoft.com/office/powerpoint/2010/main" val="36259089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1" cy="6858000"/>
          </a:xfrm>
        </p:spPr>
        <p:txBody>
          <a:bodyPr>
            <a:normAutofit/>
          </a:bodyPr>
          <a:lstStyle/>
          <a:p>
            <a:r>
              <a:rPr lang="en-US" sz="1800" b="1" dirty="0">
                <a:effectLst/>
                <a:latin typeface="Arial" panose="020B0604020202020204" pitchFamily="34" charset="0"/>
                <a:cs typeface="Arial" panose="020B0604020202020204" pitchFamily="34" charset="0"/>
              </a:rPr>
              <a:t>Security Group: </a:t>
            </a:r>
            <a:r>
              <a:rPr lang="en-US" sz="1800" dirty="0">
                <a:effectLst/>
                <a:latin typeface="Arial" panose="020B0604020202020204" pitchFamily="34" charset="0"/>
                <a:cs typeface="Arial" panose="020B0604020202020204" pitchFamily="34" charset="0"/>
              </a:rPr>
              <a:t>network settings edit the auto-assign public IP as Enable. and then Allow the HTTP &amp; HTTPS then click on Edit then add security group with All TCP then All traffic click on Launch Instance.​</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 y="752483"/>
            <a:ext cx="12116423" cy="2254668"/>
          </a:xfrm>
          <a:prstGeom prst="rect">
            <a:avLst/>
          </a:prstGeom>
        </p:spPr>
      </p:pic>
      <p:pic>
        <p:nvPicPr>
          <p:cNvPr id="5" name="Picture 4"/>
          <p:cNvPicPr>
            <a:picLocks noChangeAspect="1"/>
          </p:cNvPicPr>
          <p:nvPr/>
        </p:nvPicPr>
        <p:blipFill rotWithShape="1">
          <a:blip r:embed="rId3"/>
          <a:srcRect l="15139" t="12246" r="16426" b="3001"/>
          <a:stretch/>
        </p:blipFill>
        <p:spPr>
          <a:xfrm>
            <a:off x="0" y="3066068"/>
            <a:ext cx="12116422" cy="3733014"/>
          </a:xfrm>
          <a:prstGeom prst="rect">
            <a:avLst/>
          </a:prstGeom>
        </p:spPr>
      </p:pic>
    </p:spTree>
    <p:extLst>
      <p:ext uri="{BB962C8B-B14F-4D97-AF65-F5344CB8AC3E}">
        <p14:creationId xmlns:p14="http://schemas.microsoft.com/office/powerpoint/2010/main" val="20848329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IN" sz="1800" b="1" dirty="0">
                <a:effectLst/>
                <a:latin typeface="Arial" panose="020B0604020202020204" pitchFamily="34" charset="0"/>
                <a:cs typeface="Arial" panose="020B0604020202020204" pitchFamily="34" charset="0"/>
              </a:rPr>
              <a:t>configure storage : </a:t>
            </a:r>
            <a:r>
              <a:rPr lang="en-IN" sz="1800" dirty="0">
                <a:effectLst/>
                <a:latin typeface="Arial" panose="020B0604020202020204" pitchFamily="34" charset="0"/>
                <a:cs typeface="Arial" panose="020B0604020202020204" pitchFamily="34" charset="0"/>
              </a:rPr>
              <a:t>20 </a:t>
            </a:r>
            <a:r>
              <a:rPr lang="en-IN" sz="1800" dirty="0" err="1">
                <a:effectLst/>
                <a:latin typeface="Arial" panose="020B0604020202020204" pitchFamily="34" charset="0"/>
                <a:cs typeface="Arial" panose="020B0604020202020204" pitchFamily="34" charset="0"/>
              </a:rPr>
              <a:t>gb</a:t>
            </a: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pPr marL="0" indent="0">
              <a:buNone/>
            </a:pPr>
            <a:endParaRPr lang="en-IN" sz="1800" dirty="0">
              <a:effectLst/>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And after launch instance</a:t>
            </a:r>
            <a:r>
              <a:rPr lang="en-IN" dirty="0">
                <a:effectLst/>
              </a:rPr>
              <a:t>​</a:t>
            </a:r>
            <a:endParaRPr lang="en-IN" dirty="0"/>
          </a:p>
        </p:txBody>
      </p:sp>
      <p:pic>
        <p:nvPicPr>
          <p:cNvPr id="4" name="Picture 3"/>
          <p:cNvPicPr>
            <a:picLocks noChangeAspect="1"/>
          </p:cNvPicPr>
          <p:nvPr/>
        </p:nvPicPr>
        <p:blipFill>
          <a:blip r:embed="rId2"/>
          <a:stretch>
            <a:fillRect/>
          </a:stretch>
        </p:blipFill>
        <p:spPr>
          <a:xfrm>
            <a:off x="72040" y="540109"/>
            <a:ext cx="12122870" cy="4098710"/>
          </a:xfrm>
          <a:prstGeom prst="rect">
            <a:avLst/>
          </a:prstGeom>
        </p:spPr>
      </p:pic>
    </p:spTree>
    <p:extLst>
      <p:ext uri="{BB962C8B-B14F-4D97-AF65-F5344CB8AC3E}">
        <p14:creationId xmlns:p14="http://schemas.microsoft.com/office/powerpoint/2010/main" val="21978180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6111" y="452718"/>
            <a:ext cx="10675481" cy="6183752"/>
          </a:xfrm>
        </p:spPr>
        <p:txBody>
          <a:bodyPr/>
          <a:lstStyle/>
          <a:p>
            <a:r>
              <a:rPr lang="en-IN" sz="2000" b="1" u="sng" dirty="0">
                <a:latin typeface="Arial"/>
                <a:cs typeface="Arial"/>
              </a:rPr>
              <a:t>Instance Creation:-</a:t>
            </a:r>
            <a:br>
              <a:rPr lang="en-IN" sz="2000" b="1" u="sng" dirty="0">
                <a:latin typeface="Arial" panose="020B0604020202020204" pitchFamily="34" charset="0"/>
                <a:cs typeface="Arial" panose="020B0604020202020204" pitchFamily="34" charset="0"/>
              </a:rPr>
            </a:br>
            <a:br>
              <a:rPr lang="en-IN" sz="1800" b="1" u="sng" dirty="0">
                <a:latin typeface="Arial" panose="020B0604020202020204" pitchFamily="34" charset="0"/>
                <a:cs typeface="Arial" panose="020B0604020202020204" pitchFamily="34" charset="0"/>
              </a:rPr>
            </a:br>
            <a:r>
              <a:rPr lang="en-IN" sz="1800" dirty="0">
                <a:latin typeface="Arial"/>
                <a:cs typeface="Arial"/>
              </a:rPr>
              <a:t>ec2 instance has been created using Ubuntu its shown below and connect the instance to git bash</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a:cs typeface="Arial"/>
              </a:rPr>
              <a:t>Install the necessary tools in </a:t>
            </a:r>
            <a:r>
              <a:rPr lang="en-IN" sz="1800" dirty="0" err="1">
                <a:latin typeface="Arial"/>
                <a:cs typeface="Arial"/>
              </a:rPr>
              <a:t>gitbash</a:t>
            </a:r>
            <a:r>
              <a:rPr lang="en-IN" sz="1800" dirty="0">
                <a:latin typeface="Arial"/>
                <a:cs typeface="Arial"/>
              </a:rPr>
              <a:t> like</a:t>
            </a:r>
            <a:br>
              <a:rPr lang="en-IN" sz="1800" dirty="0">
                <a:latin typeface="Arial" panose="020B0604020202020204" pitchFamily="34" charset="0"/>
                <a:cs typeface="Arial" panose="020B0604020202020204" pitchFamily="34" charset="0"/>
              </a:rPr>
            </a:br>
            <a:r>
              <a:rPr lang="en-IN" sz="1800" b="1" u="sng" dirty="0">
                <a:latin typeface="Arial"/>
                <a:cs typeface="Arial"/>
              </a:rPr>
              <a:t>Install the Jenkins :-</a:t>
            </a:r>
            <a:br>
              <a:rPr lang="en-IN" sz="1800" dirty="0">
                <a:latin typeface="Arial" panose="020B0604020202020204" pitchFamily="34" charset="0"/>
                <a:cs typeface="Arial" panose="020B0604020202020204" pitchFamily="34" charset="0"/>
              </a:rPr>
            </a:br>
            <a:r>
              <a:rPr lang="en-IN" sz="1800" dirty="0">
                <a:latin typeface="Arial"/>
                <a:cs typeface="Arial"/>
              </a:rPr>
              <a:t>   </a:t>
            </a:r>
            <a:br>
              <a:rPr lang="en-IN" sz="1800" dirty="0">
                <a:latin typeface="Arial" panose="020B0604020202020204" pitchFamily="34" charset="0"/>
                <a:cs typeface="Arial" panose="020B0604020202020204" pitchFamily="34" charset="0"/>
              </a:rPr>
            </a:br>
            <a:r>
              <a:rPr lang="en-IN" sz="1800" dirty="0">
                <a:latin typeface="Arial"/>
                <a:cs typeface="Arial"/>
              </a:rPr>
              <a:t>Change Host Name to Jenkins</a:t>
            </a:r>
            <a:br>
              <a:rPr lang="en-IN" sz="1800" dirty="0">
                <a:latin typeface="Arial" panose="020B0604020202020204" pitchFamily="34" charset="0"/>
                <a:cs typeface="Arial" panose="020B0604020202020204" pitchFamily="34" charset="0"/>
              </a:rPr>
            </a:br>
            <a:r>
              <a:rPr lang="en-IN" sz="1800" dirty="0" err="1">
                <a:latin typeface="Arial"/>
                <a:cs typeface="Arial"/>
              </a:rPr>
              <a:t>sudo</a:t>
            </a:r>
            <a:r>
              <a:rPr lang="en-IN" sz="1800" dirty="0">
                <a:latin typeface="Arial"/>
                <a:cs typeface="Arial"/>
              </a:rPr>
              <a:t> hostname </a:t>
            </a:r>
            <a:r>
              <a:rPr lang="en-IN" sz="1800" dirty="0" err="1">
                <a:latin typeface="Arial"/>
                <a:cs typeface="Arial"/>
              </a:rPr>
              <a:t>jenkins</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a:cs typeface="Arial"/>
              </a:rPr>
              <a:t>Perform update first</a:t>
            </a:r>
            <a:br>
              <a:rPr lang="en-IN" sz="1800" dirty="0">
                <a:latin typeface="Arial" panose="020B0604020202020204" pitchFamily="34" charset="0"/>
                <a:cs typeface="Arial" panose="020B0604020202020204" pitchFamily="34" charset="0"/>
              </a:rPr>
            </a:br>
            <a:r>
              <a:rPr lang="en-IN" sz="1800" dirty="0" err="1">
                <a:latin typeface="Arial"/>
                <a:cs typeface="Arial"/>
              </a:rPr>
              <a:t>sudo</a:t>
            </a:r>
            <a:r>
              <a:rPr lang="en-IN" sz="1800" dirty="0">
                <a:latin typeface="Arial"/>
                <a:cs typeface="Arial"/>
              </a:rPr>
              <a:t> apt update</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2000" b="1" u="sng"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46111" y="1545996"/>
            <a:ext cx="10552932" cy="2630078"/>
          </a:xfrm>
          <a:prstGeom prst="rect">
            <a:avLst/>
          </a:prstGeom>
        </p:spPr>
      </p:pic>
    </p:spTree>
    <p:extLst>
      <p:ext uri="{BB962C8B-B14F-4D97-AF65-F5344CB8AC3E}">
        <p14:creationId xmlns:p14="http://schemas.microsoft.com/office/powerpoint/2010/main" val="251043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6221459"/>
          </a:xfrm>
        </p:spPr>
        <p:txBody>
          <a:bodyPr/>
          <a:lstStyle/>
          <a:p>
            <a:r>
              <a:rPr lang="en-IN" sz="1800" b="1" dirty="0">
                <a:latin typeface="Arial" panose="020B0604020202020204" pitchFamily="34" charset="0"/>
                <a:cs typeface="Arial" panose="020B0604020202020204" pitchFamily="34" charset="0"/>
              </a:rPr>
              <a:t>Install Java 11</a:t>
            </a: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apt install default-</a:t>
            </a:r>
            <a:r>
              <a:rPr lang="en-IN" sz="1800" dirty="0" err="1">
                <a:latin typeface="Arial" panose="020B0604020202020204" pitchFamily="34" charset="0"/>
                <a:cs typeface="Arial" panose="020B0604020202020204" pitchFamily="34" charset="0"/>
              </a:rPr>
              <a:t>jdk</a:t>
            </a:r>
            <a:r>
              <a:rPr lang="en-IN" sz="1800" dirty="0">
                <a:latin typeface="Arial" panose="020B0604020202020204" pitchFamily="34" charset="0"/>
                <a:cs typeface="Arial" panose="020B0604020202020204" pitchFamily="34" charset="0"/>
              </a:rPr>
              <a:t> –y</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Verify Java Version</a:t>
            </a: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java -version</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Install Maven</a:t>
            </a: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apt install maven -y</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you can type </a:t>
            </a:r>
            <a:r>
              <a:rPr lang="en-US" sz="1800" dirty="0" err="1">
                <a:latin typeface="Arial" panose="020B0604020202020204" pitchFamily="34" charset="0"/>
                <a:cs typeface="Arial" panose="020B0604020202020204" pitchFamily="34" charset="0"/>
              </a:rPr>
              <a:t>mvn</a:t>
            </a:r>
            <a:r>
              <a:rPr lang="en-US" sz="1800" dirty="0">
                <a:latin typeface="Arial" panose="020B0604020202020204" pitchFamily="34" charset="0"/>
                <a:cs typeface="Arial" panose="020B0604020202020204" pitchFamily="34" charset="0"/>
              </a:rPr>
              <a:t> --version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you should see the below output.</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u="sng" dirty="0">
                <a:latin typeface="Arial" panose="020B0604020202020204" pitchFamily="34" charset="0"/>
                <a:cs typeface="Arial" panose="020B0604020202020204" pitchFamily="34" charset="0"/>
              </a:rPr>
              <a:t>Now lets start the Jenkins installation</a:t>
            </a:r>
            <a:br>
              <a:rPr lang="en-US" sz="1800" u="sng"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Add Repository key to the system</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curl -</a:t>
            </a:r>
            <a:r>
              <a:rPr lang="en-US" sz="1800" dirty="0" err="1">
                <a:latin typeface="Arial" panose="020B0604020202020204" pitchFamily="34" charset="0"/>
                <a:cs typeface="Arial" panose="020B0604020202020204" pitchFamily="34" charset="0"/>
              </a:rPr>
              <a:t>fsSL</a:t>
            </a:r>
            <a:r>
              <a:rPr lang="en-US" sz="1800" dirty="0">
                <a:latin typeface="Arial" panose="020B0604020202020204" pitchFamily="34" charset="0"/>
                <a:cs typeface="Arial" panose="020B0604020202020204" pitchFamily="34" charset="0"/>
              </a:rPr>
              <a:t> https://pkg.jenkins.io/debian/jenkins.io-2023.key | </a:t>
            </a: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tee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/share/keyrings/</a:t>
            </a:r>
            <a:r>
              <a:rPr lang="en-US" sz="1800" dirty="0" err="1">
                <a:latin typeface="Arial" panose="020B0604020202020204" pitchFamily="34" charset="0"/>
                <a:cs typeface="Arial" panose="020B0604020202020204" pitchFamily="34" charset="0"/>
              </a:rPr>
              <a:t>jenkins-keyring.asc</a:t>
            </a:r>
            <a:r>
              <a:rPr lang="en-US" sz="1800" dirty="0">
                <a:latin typeface="Arial" panose="020B0604020202020204" pitchFamily="34" charset="0"/>
                <a:cs typeface="Arial" panose="020B0604020202020204" pitchFamily="34" charset="0"/>
              </a:rPr>
              <a:t> &gt; /dev/null</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  Append </a:t>
            </a:r>
            <a:r>
              <a:rPr lang="en-US" sz="1800" b="1" dirty="0" err="1">
                <a:latin typeface="Arial" panose="020B0604020202020204" pitchFamily="34" charset="0"/>
                <a:cs typeface="Arial" panose="020B0604020202020204" pitchFamily="34" charset="0"/>
              </a:rPr>
              <a:t>debian</a:t>
            </a:r>
            <a:r>
              <a:rPr lang="en-US" sz="1800" b="1" dirty="0">
                <a:latin typeface="Arial" panose="020B0604020202020204" pitchFamily="34" charset="0"/>
                <a:cs typeface="Arial" panose="020B0604020202020204" pitchFamily="34" charset="0"/>
              </a:rPr>
              <a:t> package repo address to the system</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echo deb [signed-by=/</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/share/keyrings/</a:t>
            </a:r>
            <a:r>
              <a:rPr lang="en-US" sz="1800" dirty="0" err="1">
                <a:latin typeface="Arial" panose="020B0604020202020204" pitchFamily="34" charset="0"/>
                <a:cs typeface="Arial" panose="020B0604020202020204" pitchFamily="34" charset="0"/>
              </a:rPr>
              <a:t>jenkins-keyring.asc</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https://pkg.jenkins.io/debian binary/ | </a:t>
            </a: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tee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etc</a:t>
            </a:r>
            <a:r>
              <a:rPr lang="en-US" sz="1800" dirty="0">
                <a:latin typeface="Arial" panose="020B0604020202020204" pitchFamily="34" charset="0"/>
                <a:cs typeface="Arial" panose="020B0604020202020204" pitchFamily="34" charset="0"/>
              </a:rPr>
              <a:t>/apt/</a:t>
            </a:r>
            <a:r>
              <a:rPr lang="en-US" sz="1800" dirty="0" err="1">
                <a:latin typeface="Arial" panose="020B0604020202020204" pitchFamily="34" charset="0"/>
                <a:cs typeface="Arial" panose="020B0604020202020204" pitchFamily="34" charset="0"/>
              </a:rPr>
              <a:t>sources.list.d</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jenkins.list</a:t>
            </a:r>
            <a:r>
              <a:rPr lang="en-US" sz="1800" dirty="0">
                <a:latin typeface="Arial" panose="020B0604020202020204" pitchFamily="34" charset="0"/>
                <a:cs typeface="Arial" panose="020B0604020202020204" pitchFamily="34" charset="0"/>
              </a:rPr>
              <a:t> &gt; /dev/null</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5192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6756" y="273377"/>
            <a:ext cx="10869104" cy="6400800"/>
          </a:xfrm>
        </p:spPr>
        <p:txBody>
          <a:bodyPr/>
          <a:lstStyle/>
          <a:p>
            <a:r>
              <a:rPr lang="en-IN" sz="1800" u="sng" dirty="0">
                <a:latin typeface="Arial" panose="020B0604020202020204" pitchFamily="34" charset="0"/>
                <a:cs typeface="Arial" panose="020B0604020202020204" pitchFamily="34" charset="0"/>
              </a:rPr>
              <a:t>Update Ubuntu package</a:t>
            </a:r>
            <a:br>
              <a:rPr lang="en-IN" sz="1800" dirty="0">
                <a:latin typeface="Arial" panose="020B0604020202020204" pitchFamily="34" charset="0"/>
                <a:cs typeface="Arial" panose="020B0604020202020204" pitchFamily="34" charset="0"/>
              </a:rPr>
            </a:b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apt update</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de-DE" sz="1800" u="sng" dirty="0">
                <a:latin typeface="Arial" panose="020B0604020202020204" pitchFamily="34" charset="0"/>
                <a:cs typeface="Arial" panose="020B0604020202020204" pitchFamily="34" charset="0"/>
              </a:rPr>
              <a:t>Install Jenkins</a:t>
            </a:r>
            <a:br>
              <a:rPr lang="de-DE" sz="1800" dirty="0">
                <a:latin typeface="Arial" panose="020B0604020202020204" pitchFamily="34" charset="0"/>
                <a:cs typeface="Arial" panose="020B0604020202020204" pitchFamily="34" charset="0"/>
              </a:rPr>
            </a:br>
            <a:r>
              <a:rPr lang="de-DE" sz="1800" dirty="0">
                <a:latin typeface="Arial" panose="020B0604020202020204" pitchFamily="34" charset="0"/>
                <a:cs typeface="Arial" panose="020B0604020202020204" pitchFamily="34" charset="0"/>
              </a:rPr>
              <a:t>sudo apt install jenkins -y</a:t>
            </a:r>
            <a:br>
              <a:rPr lang="de-DE" sz="1800" dirty="0">
                <a:latin typeface="Arial" panose="020B0604020202020204" pitchFamily="34" charset="0"/>
                <a:cs typeface="Arial" panose="020B0604020202020204" pitchFamily="34" charset="0"/>
              </a:rPr>
            </a:br>
            <a:br>
              <a:rPr lang="de-DE"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Access Jenkins in web browser</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Now copy the public ID with the Jenkins port no 8080 and paste the ID in Google to access the Jenkins Dashboard</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To get the initial password from the below file</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cat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/lib/</a:t>
            </a:r>
            <a:r>
              <a:rPr lang="en-US" sz="1800" dirty="0" err="1">
                <a:latin typeface="Arial" panose="020B0604020202020204" pitchFamily="34" charset="0"/>
                <a:cs typeface="Arial" panose="020B0604020202020204" pitchFamily="34" charset="0"/>
              </a:rPr>
              <a:t>jenkins</a:t>
            </a:r>
            <a:r>
              <a:rPr lang="en-US" sz="1800" dirty="0">
                <a:latin typeface="Arial" panose="020B0604020202020204" pitchFamily="34" charset="0"/>
                <a:cs typeface="Arial" panose="020B0604020202020204" pitchFamily="34" charset="0"/>
              </a:rPr>
              <a:t>/secrets/</a:t>
            </a:r>
            <a:r>
              <a:rPr lang="en-US" sz="1800" dirty="0" err="1">
                <a:latin typeface="Arial" panose="020B0604020202020204" pitchFamily="34" charset="0"/>
                <a:cs typeface="Arial" panose="020B0604020202020204" pitchFamily="34" charset="0"/>
              </a:rPr>
              <a:t>initialAdminPassword</a:t>
            </a:r>
            <a:br>
              <a:rPr lang="en-US"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546756" y="3010998"/>
            <a:ext cx="8427562" cy="2192597"/>
          </a:xfrm>
          <a:prstGeom prst="rect">
            <a:avLst/>
          </a:prstGeom>
        </p:spPr>
      </p:pic>
    </p:spTree>
    <p:extLst>
      <p:ext uri="{BB962C8B-B14F-4D97-AF65-F5344CB8AC3E}">
        <p14:creationId xmlns:p14="http://schemas.microsoft.com/office/powerpoint/2010/main" val="1451373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0953" y="396157"/>
            <a:ext cx="10807456" cy="6164898"/>
          </a:xfrm>
        </p:spPr>
        <p:txBody>
          <a:bodyPr/>
          <a:lstStyle/>
          <a:p>
            <a:r>
              <a:rPr lang="en-US" sz="1800" dirty="0">
                <a:latin typeface="Arial" panose="020B0604020202020204" pitchFamily="34" charset="0"/>
                <a:cs typeface="Arial" panose="020B0604020202020204" pitchFamily="34" charset="0"/>
              </a:rPr>
              <a:t>Copy the password and paste in the browser</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Then click on install suggested plug-ins.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Also create user name and password.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enter everything as admin. at least user name as admin password as admin</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b="1" u="sng" dirty="0">
                <a:latin typeface="Arial" panose="020B0604020202020204" pitchFamily="34" charset="0"/>
                <a:cs typeface="Arial" panose="020B0604020202020204" pitchFamily="34" charset="0"/>
              </a:rPr>
              <a:t>Now Install AWS CLI:-</a:t>
            </a:r>
            <a:br>
              <a:rPr lang="en-US" sz="1800" b="1" u="sng"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curl "https://awscli.amazonaws.com/awscli-exe-linux-x86_64.zip" -o "awscliv2.zip" </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apt install unzip</a:t>
            </a:r>
            <a:br>
              <a:rPr lang="en-US" sz="1800" b="1" u="sng"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18068" y="1314011"/>
            <a:ext cx="6200827" cy="3079908"/>
          </a:xfrm>
          <a:prstGeom prst="rect">
            <a:avLst/>
          </a:prstGeom>
        </p:spPr>
      </p:pic>
    </p:spTree>
    <p:extLst>
      <p:ext uri="{BB962C8B-B14F-4D97-AF65-F5344CB8AC3E}">
        <p14:creationId xmlns:p14="http://schemas.microsoft.com/office/powerpoint/2010/main" val="2565156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1594"/>
            <a:ext cx="12192000" cy="6826406"/>
          </a:xfrm>
        </p:spPr>
        <p:txBody>
          <a:bodyPr>
            <a:normAutofit fontScale="92500" lnSpcReduction="10000"/>
          </a:bodyPr>
          <a:lstStyle/>
          <a:p>
            <a:pPr fontAlgn="base"/>
            <a:r>
              <a:rPr lang="en-US" sz="2200" dirty="0">
                <a:effectLst/>
                <a:latin typeface="Arial Black" panose="020B0A04020102020204" pitchFamily="34" charset="0"/>
                <a:cs typeface="Arial" panose="020B0604020202020204" pitchFamily="34" charset="0"/>
              </a:rPr>
              <a:t>Auto-scaling introduction:</a:t>
            </a:r>
          </a:p>
          <a:p>
            <a:pPr fontAlgn="base"/>
            <a:r>
              <a:rPr lang="en-US" dirty="0">
                <a:effectLst/>
                <a:latin typeface="Arial" panose="020B0604020202020204" pitchFamily="34" charset="0"/>
                <a:cs typeface="Arial" panose="020B0604020202020204" pitchFamily="34" charset="0"/>
              </a:rPr>
              <a:t>A characteristic of cloud computing called auto scaling automatically modifies the quantity of processing resources in response to shifting workloads.</a:t>
            </a:r>
          </a:p>
          <a:p>
            <a:pPr fontAlgn="base"/>
            <a:r>
              <a:rPr lang="en-US" dirty="0">
                <a:effectLst/>
                <a:latin typeface="Arial" panose="020B0604020202020204" pitchFamily="34" charset="0"/>
                <a:cs typeface="Arial" panose="020B0604020202020204" pitchFamily="34" charset="0"/>
              </a:rPr>
              <a:t>By scaling resources up or down according to predetermined factors like CPU use, network traffic, or other indicators, it enables systems to effectively accommodate variations in demand.</a:t>
            </a:r>
          </a:p>
          <a:p>
            <a:pPr fontAlgn="base"/>
            <a:r>
              <a:rPr lang="en-US" dirty="0">
                <a:effectLst/>
                <a:latin typeface="Arial" panose="020B0604020202020204" pitchFamily="34" charset="0"/>
                <a:cs typeface="Arial" panose="020B0604020202020204" pitchFamily="34" charset="0"/>
              </a:rPr>
              <a:t>This ensures optimal performance, cost-effectiveness, and reliability without manual intervention, enabling organizations to adapt to varying workload demands in their cloud infrastructure seamlessly</a:t>
            </a:r>
            <a:r>
              <a:rPr lang="en-US" dirty="0">
                <a:effectLst/>
              </a:rPr>
              <a:t>.</a:t>
            </a:r>
          </a:p>
          <a:p>
            <a:pPr fontAlgn="base"/>
            <a:r>
              <a:rPr lang="en-US" sz="2200" b="1" dirty="0">
                <a:effectLst/>
                <a:latin typeface="Arial Black" panose="020B0A04020102020204" pitchFamily="34" charset="0"/>
              </a:rPr>
              <a:t>Importance of Auto Scaling:</a:t>
            </a:r>
          </a:p>
          <a:p>
            <a:pPr fontAlgn="base"/>
            <a:r>
              <a:rPr lang="en-US" dirty="0">
                <a:effectLst/>
                <a:latin typeface="Arial" panose="020B0604020202020204" pitchFamily="34" charset="0"/>
                <a:cs typeface="Arial" panose="020B0604020202020204" pitchFamily="34" charset="0"/>
              </a:rPr>
              <a:t>Auto Scaling is crucial for several reasons:</a:t>
            </a:r>
          </a:p>
          <a:p>
            <a:pPr fontAlgn="base"/>
            <a:r>
              <a:rPr lang="en-US" b="1" dirty="0">
                <a:effectLst/>
                <a:latin typeface="Arial" panose="020B0604020202020204" pitchFamily="34" charset="0"/>
                <a:cs typeface="Arial" panose="020B0604020202020204" pitchFamily="34" charset="0"/>
              </a:rPr>
              <a:t>Optimized Performance:</a:t>
            </a:r>
            <a:r>
              <a:rPr lang="en-US" dirty="0">
                <a:effectLst/>
                <a:latin typeface="Arial" panose="020B0604020202020204" pitchFamily="34" charset="0"/>
                <a:cs typeface="Arial" panose="020B0604020202020204" pitchFamily="34" charset="0"/>
              </a:rPr>
              <a:t> Without compromising speed, auto scaling makes sure your system can manage fluctuating workloads or traffic volumes.</a:t>
            </a:r>
          </a:p>
          <a:p>
            <a:pPr fontAlgn="base"/>
            <a:r>
              <a:rPr lang="en-US" b="1" dirty="0">
                <a:effectLst/>
                <a:latin typeface="Arial" panose="020B0604020202020204" pitchFamily="34" charset="0"/>
                <a:cs typeface="Arial" panose="020B0604020202020204" pitchFamily="34" charset="0"/>
              </a:rPr>
              <a:t>Cost Efficiency:</a:t>
            </a:r>
            <a:r>
              <a:rPr lang="en-US" dirty="0">
                <a:effectLst/>
                <a:latin typeface="Arial" panose="020B0604020202020204" pitchFamily="34" charset="0"/>
                <a:cs typeface="Arial" panose="020B0604020202020204" pitchFamily="34" charset="0"/>
              </a:rPr>
              <a:t> By dynamically scaling resources up when demand rises and down during times of low demand, it helps in cost optimization.</a:t>
            </a:r>
          </a:p>
          <a:p>
            <a:pPr fontAlgn="base"/>
            <a:r>
              <a:rPr lang="en-US" b="1" dirty="0">
                <a:effectLst/>
                <a:latin typeface="Arial" panose="020B0604020202020204" pitchFamily="34" charset="0"/>
                <a:cs typeface="Arial" panose="020B0604020202020204" pitchFamily="34" charset="0"/>
              </a:rPr>
              <a:t>Improved </a:t>
            </a:r>
            <a:r>
              <a:rPr lang="en-US" b="1" u="sng" dirty="0">
                <a:effectLst/>
                <a:latin typeface="Arial" panose="020B0604020202020204" pitchFamily="34" charset="0"/>
                <a:cs typeface="Arial" panose="020B0604020202020204" pitchFamily="34" charset="0"/>
                <a:hlinkClick r:id="rId2"/>
              </a:rPr>
              <a:t>Reliability</a:t>
            </a:r>
            <a:r>
              <a:rPr lang="en-US"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 By distributing workloads among several instances or servers, auto scaling lowers the possibility of system outages or malfunctions.</a:t>
            </a:r>
          </a:p>
          <a:p>
            <a:pPr fontAlgn="base"/>
            <a:r>
              <a:rPr lang="en-US" b="1" u="sng" dirty="0">
                <a:effectLst/>
                <a:latin typeface="Arial" panose="020B0604020202020204" pitchFamily="34" charset="0"/>
                <a:cs typeface="Arial" panose="020B0604020202020204" pitchFamily="34" charset="0"/>
                <a:hlinkClick r:id="rId3"/>
              </a:rPr>
              <a:t>Scalability</a:t>
            </a:r>
            <a:r>
              <a:rPr lang="en-US" b="1" dirty="0">
                <a:effectLst/>
                <a:latin typeface="Arial" panose="020B0604020202020204" pitchFamily="34" charset="0"/>
                <a:cs typeface="Arial" panose="020B0604020202020204" pitchFamily="34" charset="0"/>
              </a:rPr>
              <a:t>:</a:t>
            </a:r>
            <a:r>
              <a:rPr lang="en-US" dirty="0">
                <a:effectLst/>
                <a:latin typeface="Arial" panose="020B0604020202020204" pitchFamily="34" charset="0"/>
                <a:cs typeface="Arial" panose="020B0604020202020204" pitchFamily="34" charset="0"/>
              </a:rPr>
              <a:t> With auto scaling, you can easily manage unexpected increases in workload or abrupt spikes in traffic by allowing your system to grow or shrink elastically in response to demand.</a:t>
            </a:r>
          </a:p>
          <a:p>
            <a:endParaRPr lang="en-IN" dirty="0"/>
          </a:p>
        </p:txBody>
      </p:sp>
    </p:spTree>
    <p:extLst>
      <p:ext uri="{BB962C8B-B14F-4D97-AF65-F5344CB8AC3E}">
        <p14:creationId xmlns:p14="http://schemas.microsoft.com/office/powerpoint/2010/main" val="87973138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852" y="339365"/>
            <a:ext cx="10689995" cy="6231117"/>
          </a:xfrm>
        </p:spPr>
        <p:txBody>
          <a:bodyPr/>
          <a:lstStyle/>
          <a:p>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unzip awscliv2.zip  </a:t>
            </a:r>
            <a:br>
              <a:rPr lang="en-IN" sz="1800" dirty="0">
                <a:latin typeface="Arial" panose="020B0604020202020204" pitchFamily="34" charset="0"/>
                <a:cs typeface="Arial" panose="020B0604020202020204" pitchFamily="34" charset="0"/>
              </a:rPr>
            </a:b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/install</a:t>
            </a:r>
            <a:br>
              <a:rPr lang="en-IN" sz="1800" dirty="0">
                <a:latin typeface="Arial" panose="020B0604020202020204" pitchFamily="34" charset="0"/>
                <a:cs typeface="Arial" panose="020B0604020202020204" pitchFamily="34" charset="0"/>
              </a:rPr>
            </a:br>
            <a:r>
              <a:rPr lang="en-IN" sz="1800" dirty="0" err="1">
                <a:latin typeface="Arial" panose="020B0604020202020204" pitchFamily="34" charset="0"/>
                <a:cs typeface="Arial" panose="020B0604020202020204" pitchFamily="34" charset="0"/>
              </a:rPr>
              <a:t>aws</a:t>
            </a:r>
            <a:r>
              <a:rPr lang="en-IN" sz="1800" dirty="0">
                <a:latin typeface="Arial" panose="020B0604020202020204" pitchFamily="34" charset="0"/>
                <a:cs typeface="Arial" panose="020B0604020202020204" pitchFamily="34" charset="0"/>
              </a:rPr>
              <a:t> –version</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b="1" u="sng" dirty="0">
                <a:latin typeface="Arial" panose="020B0604020202020204" pitchFamily="34" charset="0"/>
                <a:cs typeface="Arial" panose="020B0604020202020204" pitchFamily="34" charset="0"/>
              </a:rPr>
              <a:t>Now Install </a:t>
            </a:r>
            <a:r>
              <a:rPr lang="en-IN" sz="1800" b="1" u="sng" dirty="0" err="1">
                <a:latin typeface="Arial" panose="020B0604020202020204" pitchFamily="34" charset="0"/>
                <a:cs typeface="Arial" panose="020B0604020202020204" pitchFamily="34" charset="0"/>
              </a:rPr>
              <a:t>Install</a:t>
            </a:r>
            <a:r>
              <a:rPr lang="en-IN" sz="1800" b="1" u="sng" dirty="0">
                <a:latin typeface="Arial" panose="020B0604020202020204" pitchFamily="34" charset="0"/>
                <a:cs typeface="Arial" panose="020B0604020202020204" pitchFamily="34" charset="0"/>
              </a:rPr>
              <a:t> </a:t>
            </a:r>
            <a:r>
              <a:rPr lang="en-IN" sz="1800" b="1" u="sng" dirty="0" err="1">
                <a:latin typeface="Arial" panose="020B0604020202020204" pitchFamily="34" charset="0"/>
                <a:cs typeface="Arial" panose="020B0604020202020204" pitchFamily="34" charset="0"/>
              </a:rPr>
              <a:t>eksctl</a:t>
            </a:r>
            <a:r>
              <a:rPr lang="en-IN" sz="1800" b="1" u="sng" dirty="0">
                <a:latin typeface="Arial" panose="020B0604020202020204" pitchFamily="34" charset="0"/>
                <a:cs typeface="Arial" panose="020B0604020202020204" pitchFamily="34" charset="0"/>
              </a:rPr>
              <a:t>:-</a:t>
            </a:r>
            <a:br>
              <a:rPr lang="en-IN" sz="1800" b="1" u="sng"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Download and extract the latest release of </a:t>
            </a: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with the following command.</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curl --silent --location "https://github.com/</a:t>
            </a:r>
            <a:r>
              <a:rPr lang="en-IN" sz="1800" dirty="0" err="1">
                <a:latin typeface="Arial" panose="020B0604020202020204" pitchFamily="34" charset="0"/>
                <a:cs typeface="Arial" panose="020B0604020202020204" pitchFamily="34" charset="0"/>
              </a:rPr>
              <a:t>weaveworks</a:t>
            </a:r>
            <a:r>
              <a:rPr lang="en-IN" sz="1800" dirty="0">
                <a:latin typeface="Arial" panose="020B0604020202020204" pitchFamily="34" charset="0"/>
                <a:cs typeface="Arial" panose="020B0604020202020204" pitchFamily="34" charset="0"/>
              </a:rPr>
              <a:t>/</a:t>
            </a:r>
            <a:r>
              <a:rPr lang="en-IN" sz="1800" dirty="0" err="1">
                <a:latin typeface="Arial" panose="020B0604020202020204" pitchFamily="34" charset="0"/>
                <a:cs typeface="Arial" panose="020B0604020202020204" pitchFamily="34" charset="0"/>
              </a:rPr>
              <a:t>eksctl</a:t>
            </a:r>
            <a:r>
              <a:rPr lang="en-IN" sz="1800" dirty="0">
                <a:latin typeface="Arial" panose="020B0604020202020204" pitchFamily="34" charset="0"/>
                <a:cs typeface="Arial" panose="020B0604020202020204" pitchFamily="34" charset="0"/>
              </a:rPr>
              <a:t>/releases/latest/download/</a:t>
            </a:r>
            <a:r>
              <a:rPr lang="en-IN" sz="1800" dirty="0" err="1">
                <a:latin typeface="Arial" panose="020B0604020202020204" pitchFamily="34" charset="0"/>
                <a:cs typeface="Arial" panose="020B0604020202020204" pitchFamily="34" charset="0"/>
              </a:rPr>
              <a:t>eksctl</a:t>
            </a:r>
            <a:r>
              <a:rPr lang="en-IN" sz="1800" dirty="0">
                <a:latin typeface="Arial" panose="020B0604020202020204" pitchFamily="34" charset="0"/>
                <a:cs typeface="Arial" panose="020B0604020202020204" pitchFamily="34" charset="0"/>
              </a:rPr>
              <a:t>_$(</a:t>
            </a:r>
            <a:r>
              <a:rPr lang="en-IN" sz="1800" dirty="0" err="1">
                <a:latin typeface="Arial" panose="020B0604020202020204" pitchFamily="34" charset="0"/>
                <a:cs typeface="Arial" panose="020B0604020202020204" pitchFamily="34" charset="0"/>
              </a:rPr>
              <a:t>uname</a:t>
            </a:r>
            <a:r>
              <a:rPr lang="en-IN" sz="1800" dirty="0">
                <a:latin typeface="Arial" panose="020B0604020202020204" pitchFamily="34" charset="0"/>
                <a:cs typeface="Arial" panose="020B0604020202020204" pitchFamily="34" charset="0"/>
              </a:rPr>
              <a:t> -s)_amd64.tar.gz" | tar </a:t>
            </a:r>
            <a:r>
              <a:rPr lang="en-IN" sz="1800" dirty="0" err="1">
                <a:latin typeface="Arial" panose="020B0604020202020204" pitchFamily="34" charset="0"/>
                <a:cs typeface="Arial" panose="020B0604020202020204" pitchFamily="34" charset="0"/>
              </a:rPr>
              <a:t>xz</a:t>
            </a:r>
            <a:r>
              <a:rPr lang="en-IN" sz="1800" dirty="0">
                <a:latin typeface="Arial" panose="020B0604020202020204" pitchFamily="34" charset="0"/>
                <a:cs typeface="Arial" panose="020B0604020202020204" pitchFamily="34" charset="0"/>
              </a:rPr>
              <a:t> -C /</a:t>
            </a:r>
            <a:r>
              <a:rPr lang="en-IN" sz="1800" dirty="0" err="1">
                <a:latin typeface="Arial" panose="020B0604020202020204" pitchFamily="34" charset="0"/>
                <a:cs typeface="Arial" panose="020B0604020202020204" pitchFamily="34" charset="0"/>
              </a:rPr>
              <a:t>tmp</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Move the extracted binary to /</a:t>
            </a:r>
            <a:r>
              <a:rPr lang="en-US" sz="2000" dirty="0" err="1">
                <a:latin typeface="Arial" panose="020B0604020202020204" pitchFamily="34" charset="0"/>
                <a:cs typeface="Arial" panose="020B0604020202020204" pitchFamily="34" charset="0"/>
              </a:rPr>
              <a:t>usr</a:t>
            </a:r>
            <a:r>
              <a:rPr lang="en-US" sz="2000" dirty="0">
                <a:latin typeface="Arial" panose="020B0604020202020204" pitchFamily="34" charset="0"/>
                <a:cs typeface="Arial" panose="020B0604020202020204" pitchFamily="34" charset="0"/>
              </a:rPr>
              <a:t>/local/bin. </a:t>
            </a:r>
            <a:br>
              <a:rPr lang="en-US" sz="20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mv /</a:t>
            </a:r>
            <a:r>
              <a:rPr lang="en-US" sz="1800" dirty="0" err="1">
                <a:latin typeface="Arial" panose="020B0604020202020204" pitchFamily="34" charset="0"/>
                <a:cs typeface="Arial" panose="020B0604020202020204" pitchFamily="34" charset="0"/>
              </a:rPr>
              <a:t>tmp</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/local/bin</a:t>
            </a: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eksctl</a:t>
            </a:r>
            <a:r>
              <a:rPr lang="en-US" sz="1800" dirty="0">
                <a:latin typeface="Arial" panose="020B0604020202020204" pitchFamily="34" charset="0"/>
                <a:cs typeface="Arial" panose="020B0604020202020204" pitchFamily="34" charset="0"/>
              </a:rPr>
              <a:t> version</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91852" y="1362456"/>
            <a:ext cx="5957740" cy="654880"/>
          </a:xfrm>
          <a:prstGeom prst="rect">
            <a:avLst/>
          </a:prstGeom>
        </p:spPr>
      </p:pic>
      <p:pic>
        <p:nvPicPr>
          <p:cNvPr id="6" name="Picture 5"/>
          <p:cNvPicPr>
            <a:picLocks noChangeAspect="1"/>
          </p:cNvPicPr>
          <p:nvPr/>
        </p:nvPicPr>
        <p:blipFill>
          <a:blip r:embed="rId3"/>
          <a:stretch>
            <a:fillRect/>
          </a:stretch>
        </p:blipFill>
        <p:spPr>
          <a:xfrm>
            <a:off x="791852" y="4914290"/>
            <a:ext cx="4317476" cy="800141"/>
          </a:xfrm>
          <a:prstGeom prst="rect">
            <a:avLst/>
          </a:prstGeom>
        </p:spPr>
      </p:pic>
    </p:spTree>
    <p:extLst>
      <p:ext uri="{BB962C8B-B14F-4D97-AF65-F5344CB8AC3E}">
        <p14:creationId xmlns:p14="http://schemas.microsoft.com/office/powerpoint/2010/main" val="930191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556182" y="395288"/>
            <a:ext cx="11048444" cy="6249987"/>
          </a:xfrm>
        </p:spPr>
        <p:txBody>
          <a:bodyPr/>
          <a:lstStyle/>
          <a:p>
            <a:r>
              <a:rPr lang="en-US" sz="1800" b="1" u="sng" dirty="0">
                <a:latin typeface="Arial" panose="020B0604020202020204" pitchFamily="34" charset="0"/>
                <a:cs typeface="Arial" panose="020B0604020202020204" pitchFamily="34" charset="0"/>
              </a:rPr>
              <a:t>Now Install </a:t>
            </a:r>
            <a:r>
              <a:rPr lang="en-US" sz="1800" b="1" u="sng" dirty="0" err="1">
                <a:latin typeface="Arial" panose="020B0604020202020204" pitchFamily="34" charset="0"/>
                <a:cs typeface="Arial" panose="020B0604020202020204" pitchFamily="34" charset="0"/>
              </a:rPr>
              <a:t>kubectl</a:t>
            </a:r>
            <a:r>
              <a:rPr lang="en-US" sz="1800" b="1" u="sng" dirty="0">
                <a:latin typeface="Arial" panose="020B0604020202020204" pitchFamily="34" charset="0"/>
                <a:cs typeface="Arial" panose="020B0604020202020204" pitchFamily="34" charset="0"/>
              </a:rPr>
              <a:t> on Ubuntu Instance:-</a:t>
            </a:r>
            <a:br>
              <a:rPr lang="en-US" sz="1800" b="1" u="sng" dirty="0">
                <a:latin typeface="Arial" panose="020B0604020202020204" pitchFamily="34" charset="0"/>
                <a:cs typeface="Arial" panose="020B0604020202020204" pitchFamily="34" charset="0"/>
              </a:rPr>
            </a:br>
            <a:br>
              <a:rPr lang="en-US" sz="1800" b="1" u="sng"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Kubernetes uses a command line utility called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for communicating with the cluster API server. It is tool for controlling Kubernetes clusters</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curl --silent --location -o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/local/bin/</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https://s3.us-west-2.amazonaws.com/amazon-eks/1.22.6/2022-03-09/bin/linux/amd64/kubectl</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sudo</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chmod</a:t>
            </a:r>
            <a:r>
              <a:rPr lang="en-US" sz="1800" dirty="0">
                <a:latin typeface="Arial" panose="020B0604020202020204" pitchFamily="34" charset="0"/>
                <a:cs typeface="Arial" panose="020B0604020202020204" pitchFamily="34" charset="0"/>
              </a:rPr>
              <a:t> +x /</a:t>
            </a:r>
            <a:r>
              <a:rPr lang="en-US" sz="1800" dirty="0" err="1">
                <a:latin typeface="Arial" panose="020B0604020202020204" pitchFamily="34" charset="0"/>
                <a:cs typeface="Arial" panose="020B0604020202020204" pitchFamily="34" charset="0"/>
              </a:rPr>
              <a:t>usr</a:t>
            </a:r>
            <a:r>
              <a:rPr lang="en-US" sz="1800" dirty="0">
                <a:latin typeface="Arial" panose="020B0604020202020204" pitchFamily="34" charset="0"/>
                <a:cs typeface="Arial" panose="020B0604020202020204" pitchFamily="34" charset="0"/>
              </a:rPr>
              <a:t>/local/bin/</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b="1" u="sng" dirty="0">
                <a:latin typeface="Arial" panose="020B0604020202020204" pitchFamily="34" charset="0"/>
                <a:cs typeface="Arial" panose="020B0604020202020204" pitchFamily="34" charset="0"/>
              </a:rPr>
              <a:t>Verify if </a:t>
            </a:r>
            <a:r>
              <a:rPr lang="en-US" sz="1800" b="1" u="sng" dirty="0" err="1">
                <a:latin typeface="Arial" panose="020B0604020202020204" pitchFamily="34" charset="0"/>
                <a:cs typeface="Arial" panose="020B0604020202020204" pitchFamily="34" charset="0"/>
              </a:rPr>
              <a:t>kubectl</a:t>
            </a:r>
            <a:r>
              <a:rPr lang="en-US" sz="1800" b="1" u="sng" dirty="0">
                <a:latin typeface="Arial" panose="020B0604020202020204" pitchFamily="34" charset="0"/>
                <a:cs typeface="Arial" panose="020B0604020202020204" pitchFamily="34" charset="0"/>
              </a:rPr>
              <a:t> got installed</a:t>
            </a:r>
            <a:br>
              <a:rPr lang="en-US" sz="1800" b="1" u="sng"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version --short –client</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sym typeface="Wingdings" panose="05000000000000000000" pitchFamily="2" charset="2"/>
              </a:rPr>
              <a:t> </a:t>
            </a:r>
            <a:r>
              <a:rPr lang="en-US" sz="1800" dirty="0">
                <a:latin typeface="Arial" panose="020B0604020202020204" pitchFamily="34" charset="0"/>
                <a:cs typeface="Arial" panose="020B0604020202020204" pitchFamily="34" charset="0"/>
              </a:rPr>
              <a:t>Now Create IAM Role and Attach it to the running Instance</a:t>
            </a: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7175" y="4754832"/>
            <a:ext cx="6298557" cy="2103168"/>
          </a:xfrm>
          <a:prstGeom prst="rect">
            <a:avLst/>
          </a:prstGeom>
        </p:spPr>
      </p:pic>
    </p:spTree>
    <p:extLst>
      <p:ext uri="{BB962C8B-B14F-4D97-AF65-F5344CB8AC3E}">
        <p14:creationId xmlns:p14="http://schemas.microsoft.com/office/powerpoint/2010/main" val="264966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1800" dirty="0">
                <a:latin typeface="Arial" panose="020B0604020202020204" pitchFamily="34" charset="0"/>
                <a:cs typeface="Arial" panose="020B0604020202020204" pitchFamily="34" charset="0"/>
              </a:rPr>
              <a:t>Create access key</a:t>
            </a:r>
          </a:p>
        </p:txBody>
      </p:sp>
      <p:pic>
        <p:nvPicPr>
          <p:cNvPr id="4" name="Picture 3"/>
          <p:cNvPicPr>
            <a:picLocks noChangeAspect="1"/>
          </p:cNvPicPr>
          <p:nvPr/>
        </p:nvPicPr>
        <p:blipFill>
          <a:blip r:embed="rId2"/>
          <a:stretch>
            <a:fillRect/>
          </a:stretch>
        </p:blipFill>
        <p:spPr>
          <a:xfrm>
            <a:off x="0" y="429783"/>
            <a:ext cx="12192000" cy="2219149"/>
          </a:xfrm>
          <a:prstGeom prst="rect">
            <a:avLst/>
          </a:prstGeom>
        </p:spPr>
      </p:pic>
      <p:sp>
        <p:nvSpPr>
          <p:cNvPr id="5" name="Rectangle 4"/>
          <p:cNvSpPr/>
          <p:nvPr/>
        </p:nvSpPr>
        <p:spPr>
          <a:xfrm>
            <a:off x="0" y="2648932"/>
            <a:ext cx="12138582" cy="3970318"/>
          </a:xfrm>
          <a:prstGeom prst="rect">
            <a:avLst/>
          </a:prstGeom>
        </p:spPr>
        <p:txBody>
          <a:bodyPr wrap="square" lIns="91440" tIns="45720" rIns="91440" bIns="45720" anchor="t">
            <a:spAutoFit/>
          </a:bodyPr>
          <a:lstStyle/>
          <a:p>
            <a:r>
              <a:rPr lang="en-US" dirty="0">
                <a:latin typeface="Arial Black" panose="020B0A04020102020204" pitchFamily="34" charset="0"/>
              </a:rPr>
              <a:t>After create a access key </a:t>
            </a:r>
          </a:p>
          <a:p>
            <a:endParaRPr lang="en-US" dirty="0">
              <a:latin typeface="Arial Black" panose="020B0A04020102020204" pitchFamily="34" charset="0"/>
            </a:endParaRPr>
          </a:p>
          <a:p>
            <a:r>
              <a:rPr lang="en-US" dirty="0">
                <a:latin typeface="Arial Black" panose="020B0A04020102020204" pitchFamily="34" charset="0"/>
              </a:rPr>
              <a:t>Configure AWS CLI on </a:t>
            </a:r>
            <a:r>
              <a:rPr lang="en-US" dirty="0" err="1">
                <a:latin typeface="Arial Black" panose="020B0A04020102020204" pitchFamily="34" charset="0"/>
              </a:rPr>
              <a:t>gitbash</a:t>
            </a:r>
            <a:r>
              <a:rPr lang="en-US" dirty="0">
                <a:latin typeface="Arial Black" panose="020B0A04020102020204" pitchFamily="34" charset="0"/>
              </a:rPr>
              <a:t> give credentials:</a:t>
            </a:r>
          </a:p>
          <a:p>
            <a:r>
              <a:rPr lang="en-US" dirty="0">
                <a:latin typeface="Arial Black" panose="020B0A04020102020204" pitchFamily="34" charset="0"/>
              </a:rPr>
              <a:t>Follow the below process</a:t>
            </a:r>
          </a:p>
          <a:p>
            <a:endParaRPr lang="en-US" dirty="0"/>
          </a:p>
          <a:p>
            <a:r>
              <a:rPr lang="en-US" dirty="0" err="1">
                <a:latin typeface="Arial" panose="020B0604020202020204" pitchFamily="34" charset="0"/>
                <a:cs typeface="Arial" panose="020B0604020202020204" pitchFamily="34" charset="0"/>
              </a:rPr>
              <a:t>aws</a:t>
            </a:r>
            <a:r>
              <a:rPr lang="en-US" dirty="0">
                <a:latin typeface="Arial" panose="020B0604020202020204" pitchFamily="34" charset="0"/>
                <a:cs typeface="Arial" panose="020B0604020202020204" pitchFamily="34" charset="0"/>
              </a:rPr>
              <a:t> configure</a:t>
            </a:r>
          </a:p>
          <a:p>
            <a:endParaRPr lang="en-US" dirty="0">
              <a:latin typeface="Arial" panose="020B0604020202020204" pitchFamily="34" charset="0"/>
              <a:cs typeface="Arial" panose="020B0604020202020204" pitchFamily="34" charset="0"/>
            </a:endParaRPr>
          </a:p>
          <a:p>
            <a:r>
              <a:rPr lang="en-US" dirty="0">
                <a:latin typeface="Arial"/>
                <a:cs typeface="Arial"/>
              </a:rPr>
              <a:t>AWS access key: paste the first access key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AWS secret access key: paste the first secret access key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Default region name: give region where ec2 instance created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Default output format [None]: enter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882575"/>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35" y="311085"/>
            <a:ext cx="11067067" cy="6400799"/>
          </a:xfrm>
        </p:spPr>
        <p:txBody>
          <a:bodyPr/>
          <a:lstStyle/>
          <a:p>
            <a:r>
              <a:rPr lang="en-IN" sz="2000" dirty="0">
                <a:latin typeface="Arial" panose="020B0604020202020204" pitchFamily="34" charset="0"/>
                <a:cs typeface="Arial" panose="020B0604020202020204" pitchFamily="34" charset="0"/>
              </a:rPr>
              <a:t>Now switch to Jenkins user</a:t>
            </a:r>
            <a:br>
              <a:rPr lang="en-IN" sz="20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 </a:t>
            </a:r>
            <a:r>
              <a:rPr lang="en-IN" sz="1800" dirty="0" err="1">
                <a:latin typeface="Arial" panose="020B0604020202020204" pitchFamily="34" charset="0"/>
                <a:cs typeface="Arial" panose="020B0604020202020204" pitchFamily="34" charset="0"/>
              </a:rPr>
              <a:t>sudo</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su</a:t>
            </a:r>
            <a:r>
              <a:rPr lang="en-IN" sz="1800" dirty="0">
                <a:latin typeface="Arial" panose="020B0604020202020204" pitchFamily="34" charset="0"/>
                <a:cs typeface="Arial" panose="020B0604020202020204" pitchFamily="34" charset="0"/>
              </a:rPr>
              <a:t> – Jenkins</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Now </a:t>
            </a:r>
            <a:r>
              <a:rPr lang="en-US" sz="2000" dirty="0">
                <a:latin typeface="Arial" panose="020B0604020202020204" pitchFamily="34" charset="0"/>
                <a:cs typeface="Arial" panose="020B0604020202020204" pitchFamily="34" charset="0"/>
              </a:rPr>
              <a:t>create EKS Cluster with two worker nodes using </a:t>
            </a:r>
            <a:r>
              <a:rPr lang="en-US" sz="2000" dirty="0" err="1">
                <a:latin typeface="Arial" panose="020B0604020202020204" pitchFamily="34" charset="0"/>
                <a:cs typeface="Arial" panose="020B0604020202020204" pitchFamily="34" charset="0"/>
              </a:rPr>
              <a:t>eksctl</a:t>
            </a:r>
            <a:r>
              <a:rPr lang="en-US" sz="2000" dirty="0">
                <a:latin typeface="Arial" panose="020B0604020202020204" pitchFamily="34" charset="0"/>
                <a:cs typeface="Arial" panose="020B0604020202020204" pitchFamily="34" charset="0"/>
              </a:rPr>
              <a:t> command</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dirty="0" err="1">
                <a:latin typeface="Arial" panose="020B0604020202020204" pitchFamily="34" charset="0"/>
                <a:cs typeface="Arial" panose="020B0604020202020204" pitchFamily="34" charset="0"/>
              </a:rPr>
              <a:t>eksctl</a:t>
            </a:r>
            <a:r>
              <a:rPr lang="en-US" sz="2000" b="1" dirty="0">
                <a:latin typeface="Arial" panose="020B0604020202020204" pitchFamily="34" charset="0"/>
                <a:cs typeface="Arial" panose="020B0604020202020204" pitchFamily="34" charset="0"/>
              </a:rPr>
              <a:t> create cluster --name demo-</a:t>
            </a:r>
            <a:r>
              <a:rPr lang="en-US" sz="2000" b="1" dirty="0" err="1">
                <a:latin typeface="Arial" panose="020B0604020202020204" pitchFamily="34" charset="0"/>
                <a:cs typeface="Arial" panose="020B0604020202020204" pitchFamily="34" charset="0"/>
              </a:rPr>
              <a:t>eks</a:t>
            </a:r>
            <a:r>
              <a:rPr lang="en-US" sz="2000" b="1" dirty="0">
                <a:latin typeface="Arial" panose="020B0604020202020204" pitchFamily="34" charset="0"/>
                <a:cs typeface="Arial" panose="020B0604020202020204" pitchFamily="34" charset="0"/>
              </a:rPr>
              <a:t> --region us-east-1 --</a:t>
            </a:r>
            <a:r>
              <a:rPr lang="en-US" sz="2000" b="1" dirty="0" err="1">
                <a:latin typeface="Arial" panose="020B0604020202020204" pitchFamily="34" charset="0"/>
                <a:cs typeface="Arial" panose="020B0604020202020204" pitchFamily="34" charset="0"/>
              </a:rPr>
              <a:t>nodegroup</a:t>
            </a:r>
            <a:r>
              <a:rPr lang="en-US" sz="2000" b="1" dirty="0">
                <a:latin typeface="Arial" panose="020B0604020202020204" pitchFamily="34" charset="0"/>
                <a:cs typeface="Arial" panose="020B0604020202020204" pitchFamily="34" charset="0"/>
              </a:rPr>
              <a:t>-name my-nodes --node-type t3.small --managed --nodes 2 </a:t>
            </a:r>
            <a:br>
              <a:rPr lang="en-US" sz="2000" b="1"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above command should create a EKS cluster in AWS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it might take 15 to 20 </a:t>
            </a:r>
            <a:r>
              <a:rPr lang="en-US" sz="2000" dirty="0" err="1">
                <a:latin typeface="Arial" panose="020B0604020202020204" pitchFamily="34" charset="0"/>
                <a:cs typeface="Arial" panose="020B0604020202020204" pitchFamily="34" charset="0"/>
              </a:rPr>
              <a:t>mins</a:t>
            </a:r>
            <a:r>
              <a:rPr lang="en-US" sz="2000" dirty="0">
                <a:latin typeface="Arial" panose="020B0604020202020204" pitchFamily="34" charset="0"/>
                <a:cs typeface="Arial" panose="020B0604020202020204" pitchFamily="34" charset="0"/>
              </a:rPr>
              <a:t>. The </a:t>
            </a:r>
            <a:r>
              <a:rPr lang="en-US" sz="2000" dirty="0" err="1">
                <a:latin typeface="Arial" panose="020B0604020202020204" pitchFamily="34" charset="0"/>
                <a:cs typeface="Arial" panose="020B0604020202020204" pitchFamily="34" charset="0"/>
              </a:rPr>
              <a:t>eksctl</a:t>
            </a:r>
            <a:r>
              <a:rPr lang="en-US" sz="2000" dirty="0">
                <a:latin typeface="Arial" panose="020B0604020202020204" pitchFamily="34" charset="0"/>
                <a:cs typeface="Arial" panose="020B0604020202020204" pitchFamily="34" charset="0"/>
              </a:rPr>
              <a:t> tool uses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CloudFormation</a:t>
            </a:r>
            <a:r>
              <a:rPr lang="en-US" sz="2000" dirty="0">
                <a:latin typeface="Arial" panose="020B0604020202020204" pitchFamily="34" charset="0"/>
                <a:cs typeface="Arial" panose="020B0604020202020204" pitchFamily="34" charset="0"/>
              </a:rPr>
              <a:t> under the hood, creating one stack for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EKS master control plane and another stack for the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worker nodes.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183225" y="2167355"/>
            <a:ext cx="4298621" cy="4690645"/>
          </a:xfrm>
          <a:prstGeom prst="rect">
            <a:avLst/>
          </a:prstGeom>
        </p:spPr>
      </p:pic>
    </p:spTree>
    <p:extLst>
      <p:ext uri="{BB962C8B-B14F-4D97-AF65-F5344CB8AC3E}">
        <p14:creationId xmlns:p14="http://schemas.microsoft.com/office/powerpoint/2010/main" val="339100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2998" y="461913"/>
            <a:ext cx="10510887" cy="6183984"/>
          </a:xfrm>
        </p:spPr>
        <p:txBody>
          <a:bodyPr/>
          <a:lstStyle/>
          <a:p>
            <a:pPr>
              <a:lnSpc>
                <a:spcPct val="150000"/>
              </a:lnSpc>
            </a:pPr>
            <a:r>
              <a:rPr lang="en-US" sz="1800" b="1" dirty="0" err="1">
                <a:latin typeface="Arial" panose="020B0604020202020204" pitchFamily="34" charset="0"/>
                <a:cs typeface="Arial" panose="020B0604020202020204" pitchFamily="34" charset="0"/>
              </a:rPr>
              <a:t>eksctl</a:t>
            </a:r>
            <a:r>
              <a:rPr lang="en-US" sz="1800" b="1" dirty="0">
                <a:latin typeface="Arial" panose="020B0604020202020204" pitchFamily="34" charset="0"/>
                <a:cs typeface="Arial" panose="020B0604020202020204" pitchFamily="34" charset="0"/>
              </a:rPr>
              <a:t> get cluster --name demo-</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--region us-east-1</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This should confirm that EKS cluster is up and running.</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Update </a:t>
            </a:r>
            <a:r>
              <a:rPr lang="en-US" sz="1800" dirty="0" err="1">
                <a:latin typeface="Arial" panose="020B0604020202020204" pitchFamily="34" charset="0"/>
                <a:cs typeface="Arial" panose="020B0604020202020204" pitchFamily="34" charset="0"/>
              </a:rPr>
              <a:t>Kube</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config</a:t>
            </a:r>
            <a:r>
              <a:rPr lang="en-US" sz="1800" dirty="0">
                <a:latin typeface="Arial" panose="020B0604020202020204" pitchFamily="34" charset="0"/>
                <a:cs typeface="Arial" panose="020B0604020202020204" pitchFamily="34" charset="0"/>
              </a:rPr>
              <a:t> by entering below command:</a:t>
            </a:r>
            <a:br>
              <a:rPr lang="en-US" sz="1800" dirty="0">
                <a:latin typeface="Arial" panose="020B0604020202020204" pitchFamily="34" charset="0"/>
                <a:cs typeface="Arial" panose="020B0604020202020204" pitchFamily="34" charset="0"/>
              </a:rPr>
            </a:br>
            <a:r>
              <a:rPr lang="en-US" sz="1800" b="1" dirty="0" err="1">
                <a:latin typeface="Arial" panose="020B0604020202020204" pitchFamily="34" charset="0"/>
                <a:cs typeface="Arial" panose="020B0604020202020204" pitchFamily="34" charset="0"/>
              </a:rPr>
              <a:t>aws</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update-</a:t>
            </a:r>
            <a:r>
              <a:rPr lang="en-US" sz="1800" b="1" dirty="0" err="1">
                <a:latin typeface="Arial" panose="020B0604020202020204" pitchFamily="34" charset="0"/>
                <a:cs typeface="Arial" panose="020B0604020202020204" pitchFamily="34" charset="0"/>
              </a:rPr>
              <a:t>kubeconfig</a:t>
            </a:r>
            <a:r>
              <a:rPr lang="en-US" sz="1800" b="1" dirty="0">
                <a:latin typeface="Arial" panose="020B0604020202020204" pitchFamily="34" charset="0"/>
                <a:cs typeface="Arial" panose="020B0604020202020204" pitchFamily="34" charset="0"/>
              </a:rPr>
              <a:t> --name demo-</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--region us-east-1</a:t>
            </a:r>
            <a:br>
              <a:rPr lang="en-US" sz="1800" b="1" dirty="0">
                <a:latin typeface="Arial" panose="020B0604020202020204" pitchFamily="34" charset="0"/>
                <a:cs typeface="Arial" panose="020B0604020202020204" pitchFamily="34" charset="0"/>
              </a:rPr>
            </a:br>
            <a:r>
              <a:rPr lang="en-US" sz="1800" dirty="0" err="1">
                <a:latin typeface="Arial" panose="020B0604020202020204" pitchFamily="34" charset="0"/>
                <a:cs typeface="Arial" panose="020B0604020202020204" pitchFamily="34" charset="0"/>
              </a:rPr>
              <a:t>kubeconfig</a:t>
            </a:r>
            <a:r>
              <a:rPr lang="en-US" sz="1800" dirty="0">
                <a:latin typeface="Arial" panose="020B0604020202020204" pitchFamily="34" charset="0"/>
                <a:cs typeface="Arial" panose="020B0604020202020204" pitchFamily="34" charset="0"/>
              </a:rPr>
              <a:t> file be updated under /</a:t>
            </a:r>
            <a:r>
              <a:rPr lang="en-US" sz="1800" dirty="0" err="1">
                <a:latin typeface="Arial" panose="020B0604020202020204" pitchFamily="34" charset="0"/>
                <a:cs typeface="Arial" panose="020B0604020202020204" pitchFamily="34" charset="0"/>
              </a:rPr>
              <a:t>var</a:t>
            </a:r>
            <a:r>
              <a:rPr lang="en-US" sz="1800" dirty="0">
                <a:latin typeface="Arial" panose="020B0604020202020204" pitchFamily="34" charset="0"/>
                <a:cs typeface="Arial" panose="020B0604020202020204" pitchFamily="34" charset="0"/>
              </a:rPr>
              <a:t>/lib/</a:t>
            </a:r>
            <a:r>
              <a:rPr lang="en-US" sz="1800" dirty="0" err="1">
                <a:latin typeface="Arial" panose="020B0604020202020204" pitchFamily="34" charset="0"/>
                <a:cs typeface="Arial" panose="020B0604020202020204" pitchFamily="34" charset="0"/>
              </a:rPr>
              <a:t>jenkins</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kube</a:t>
            </a:r>
            <a:r>
              <a:rPr lang="en-US" sz="1800" dirty="0">
                <a:latin typeface="Arial" panose="020B0604020202020204" pitchFamily="34" charset="0"/>
                <a:cs typeface="Arial" panose="020B0604020202020204" pitchFamily="34" charset="0"/>
              </a:rPr>
              <a:t> folder.</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you can view the </a:t>
            </a:r>
            <a:r>
              <a:rPr lang="en-US" sz="1800" dirty="0" err="1">
                <a:latin typeface="Arial" panose="020B0604020202020204" pitchFamily="34" charset="0"/>
                <a:cs typeface="Arial" panose="020B0604020202020204" pitchFamily="34" charset="0"/>
              </a:rPr>
              <a:t>kubeconfig</a:t>
            </a:r>
            <a:r>
              <a:rPr lang="en-US" sz="1800" dirty="0">
                <a:latin typeface="Arial" panose="020B0604020202020204" pitchFamily="34" charset="0"/>
                <a:cs typeface="Arial" panose="020B0604020202020204" pitchFamily="34" charset="0"/>
              </a:rPr>
              <a:t> file by entering the below command:</a:t>
            </a:r>
            <a:br>
              <a:rPr lang="en-US" sz="1800" dirty="0">
                <a:latin typeface="Arial" panose="020B0604020202020204" pitchFamily="34" charset="0"/>
                <a:cs typeface="Arial" panose="020B0604020202020204" pitchFamily="34" charset="0"/>
              </a:rPr>
            </a:br>
            <a:r>
              <a:rPr lang="en-US" sz="1800" b="1" dirty="0">
                <a:latin typeface="Arial" panose="020B0604020202020204" pitchFamily="34" charset="0"/>
                <a:cs typeface="Arial" panose="020B0604020202020204" pitchFamily="34" charset="0"/>
              </a:rPr>
              <a:t>cat  /</a:t>
            </a:r>
            <a:r>
              <a:rPr lang="en-US" sz="1800" b="1" dirty="0" err="1">
                <a:latin typeface="Arial" panose="020B0604020202020204" pitchFamily="34" charset="0"/>
                <a:cs typeface="Arial" panose="020B0604020202020204" pitchFamily="34" charset="0"/>
              </a:rPr>
              <a:t>var</a:t>
            </a:r>
            <a:r>
              <a:rPr lang="en-US" sz="1800" b="1" dirty="0">
                <a:latin typeface="Arial" panose="020B0604020202020204" pitchFamily="34" charset="0"/>
                <a:cs typeface="Arial" panose="020B0604020202020204" pitchFamily="34" charset="0"/>
              </a:rPr>
              <a:t>/lib/</a:t>
            </a:r>
            <a:r>
              <a:rPr lang="en-US" sz="1800" b="1" dirty="0" err="1">
                <a:latin typeface="Arial" panose="020B0604020202020204" pitchFamily="34" charset="0"/>
                <a:cs typeface="Arial" panose="020B0604020202020204" pitchFamily="34" charset="0"/>
              </a:rPr>
              <a:t>jenkins</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kube</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config</a:t>
            </a: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Connect to EKS cluster using </a:t>
            </a:r>
            <a:r>
              <a:rPr lang="en-US" sz="1800" dirty="0" err="1">
                <a:latin typeface="Arial" panose="020B0604020202020204" pitchFamily="34" charset="0"/>
                <a:cs typeface="Arial" panose="020B0604020202020204" pitchFamily="34" charset="0"/>
              </a:rPr>
              <a:t>kubectl</a:t>
            </a:r>
            <a:r>
              <a:rPr lang="en-US" sz="1800" dirty="0">
                <a:latin typeface="Arial" panose="020B0604020202020204" pitchFamily="34" charset="0"/>
                <a:cs typeface="Arial" panose="020B0604020202020204" pitchFamily="34" charset="0"/>
              </a:rPr>
              <a:t> commands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To view the list of worker nodes as part of EKS cluster.</a:t>
            </a:r>
            <a:br>
              <a:rPr lang="en-US" sz="1800" dirty="0">
                <a:latin typeface="Arial" panose="020B0604020202020204" pitchFamily="34" charset="0"/>
                <a:cs typeface="Arial" panose="020B0604020202020204" pitchFamily="34" charset="0"/>
              </a:rPr>
            </a:br>
            <a:r>
              <a:rPr lang="en-US" sz="1800" b="1" dirty="0" err="1">
                <a:latin typeface="Arial" panose="020B0604020202020204" pitchFamily="34" charset="0"/>
                <a:cs typeface="Arial" panose="020B0604020202020204" pitchFamily="34" charset="0"/>
              </a:rPr>
              <a:t>kubectl</a:t>
            </a:r>
            <a:r>
              <a:rPr lang="en-US" sz="1800" b="1" dirty="0">
                <a:latin typeface="Arial" panose="020B0604020202020204" pitchFamily="34" charset="0"/>
                <a:cs typeface="Arial" panose="020B0604020202020204" pitchFamily="34" charset="0"/>
              </a:rPr>
              <a:t> get nodes</a:t>
            </a:r>
            <a:br>
              <a:rPr lang="en-US" sz="1800" b="1" dirty="0">
                <a:latin typeface="Arial" panose="020B0604020202020204" pitchFamily="34" charset="0"/>
                <a:cs typeface="Arial" panose="020B0604020202020204" pitchFamily="34" charset="0"/>
              </a:rPr>
            </a:br>
            <a:endParaRPr lang="en-IN" sz="1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72998" y="4859367"/>
            <a:ext cx="7607431" cy="1286909"/>
          </a:xfrm>
          <a:prstGeom prst="rect">
            <a:avLst/>
          </a:prstGeom>
        </p:spPr>
      </p:pic>
    </p:spTree>
    <p:extLst>
      <p:ext uri="{BB962C8B-B14F-4D97-AF65-F5344CB8AC3E}">
        <p14:creationId xmlns:p14="http://schemas.microsoft.com/office/powerpoint/2010/main" val="4114952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367645"/>
            <a:ext cx="9987528" cy="6391374"/>
          </a:xfrm>
        </p:spPr>
        <p:txBody>
          <a:bodyPr/>
          <a:lstStyle/>
          <a:p>
            <a:r>
              <a:rPr lang="en-IN" sz="1800" dirty="0" err="1">
                <a:latin typeface="Arial" panose="020B0604020202020204" pitchFamily="34" charset="0"/>
                <a:cs typeface="Arial" panose="020B0604020202020204" pitchFamily="34" charset="0"/>
              </a:rPr>
              <a:t>kubectl</a:t>
            </a:r>
            <a:r>
              <a:rPr lang="en-IN" sz="1800" dirty="0">
                <a:latin typeface="Arial" panose="020B0604020202020204" pitchFamily="34" charset="0"/>
                <a:cs typeface="Arial" panose="020B0604020202020204" pitchFamily="34" charset="0"/>
              </a:rPr>
              <a:t> get ns</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Now Create repo in </a:t>
            </a:r>
            <a:r>
              <a:rPr lang="en-IN" sz="1800" dirty="0" err="1">
                <a:latin typeface="Arial" panose="020B0604020202020204" pitchFamily="34" charset="0"/>
                <a:cs typeface="Arial" panose="020B0604020202020204" pitchFamily="34" charset="0"/>
              </a:rPr>
              <a:t>ecr</a:t>
            </a:r>
            <a:r>
              <a:rPr lang="en-IN" sz="1800" dirty="0">
                <a:latin typeface="Arial" panose="020B0604020202020204" pitchFamily="34" charset="0"/>
                <a:cs typeface="Arial" panose="020B0604020202020204" pitchFamily="34" charset="0"/>
              </a:rPr>
              <a:t>:-</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Search for ECR in amazon console</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Create the repository and copy the URL </a:t>
            </a:r>
          </a:p>
        </p:txBody>
      </p:sp>
      <p:pic>
        <p:nvPicPr>
          <p:cNvPr id="4" name="Picture 3"/>
          <p:cNvPicPr>
            <a:picLocks noChangeAspect="1"/>
          </p:cNvPicPr>
          <p:nvPr/>
        </p:nvPicPr>
        <p:blipFill>
          <a:blip r:embed="rId2"/>
          <a:stretch>
            <a:fillRect/>
          </a:stretch>
        </p:blipFill>
        <p:spPr>
          <a:xfrm>
            <a:off x="1154954" y="892615"/>
            <a:ext cx="3087108" cy="97389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53" y="3048311"/>
            <a:ext cx="6452477" cy="19114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7950" y="5054027"/>
            <a:ext cx="5659225" cy="1704992"/>
          </a:xfrm>
          <a:prstGeom prst="rect">
            <a:avLst/>
          </a:prstGeom>
        </p:spPr>
      </p:pic>
    </p:spTree>
    <p:extLst>
      <p:ext uri="{BB962C8B-B14F-4D97-AF65-F5344CB8AC3E}">
        <p14:creationId xmlns:p14="http://schemas.microsoft.com/office/powerpoint/2010/main" val="409995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74" y="216817"/>
            <a:ext cx="11085922" cy="6561056"/>
          </a:xfrm>
        </p:spPr>
        <p:txBody>
          <a:bodyPr/>
          <a:lstStyle/>
          <a:p>
            <a:r>
              <a:rPr lang="en-IN" sz="2000" b="1" u="sng" dirty="0">
                <a:latin typeface="Arial" panose="020B0604020202020204" pitchFamily="34" charset="0"/>
                <a:cs typeface="Arial" panose="020B0604020202020204" pitchFamily="34" charset="0"/>
              </a:rPr>
              <a:t>Now install Docker:-</a:t>
            </a:r>
            <a:br>
              <a:rPr lang="en-IN" sz="2000" b="1" u="sng" dirty="0">
                <a:latin typeface="Arial" panose="020B0604020202020204" pitchFamily="34" charset="0"/>
                <a:cs typeface="Arial" panose="020B0604020202020204" pitchFamily="34" charset="0"/>
              </a:rPr>
            </a:br>
            <a:br>
              <a:rPr lang="en-IN" sz="2000" b="1" u="sng"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Docker installation steps using default repository from Ubuntu</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Update local packages by executing below command:</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apt update</a:t>
            </a:r>
            <a:br>
              <a:rPr lang="en-IN" sz="1800" b="1"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Install the below packages</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apt install gnupg2 pass -y</a:t>
            </a:r>
            <a:br>
              <a:rPr lang="en-IN" sz="1800" b="1"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gnupg2 is tool for secure communication and data storage. It can be used to encrypt data and to create digital signatures</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Install </a:t>
            </a:r>
            <a:r>
              <a:rPr lang="en-IN" sz="1800" dirty="0" err="1">
                <a:latin typeface="Arial" panose="020B0604020202020204" pitchFamily="34" charset="0"/>
                <a:cs typeface="Arial" panose="020B0604020202020204" pitchFamily="34" charset="0"/>
              </a:rPr>
              <a:t>docker</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apt install docker.io -y</a:t>
            </a:r>
            <a:br>
              <a:rPr lang="en-IN" sz="1800" b="1"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Add Ubuntu user to Docker group</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usermod</a:t>
            </a:r>
            <a:r>
              <a:rPr lang="en-IN" sz="1800" b="1" dirty="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aG</a:t>
            </a:r>
            <a:r>
              <a:rPr lang="en-IN" sz="1800" b="1" dirty="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$USER</a:t>
            </a:r>
            <a:br>
              <a:rPr lang="en-IN" sz="1800" b="1"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We need to reload shell in order to have new group settings applied. Now you need to logout and log back in command line or execute the below command:</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sym typeface="Wingdings" panose="05000000000000000000" pitchFamily="2" charset="2"/>
              </a:rPr>
              <a:t></a:t>
            </a:r>
            <a:r>
              <a:rPr lang="en-US" sz="1800" b="1" dirty="0" err="1">
                <a:latin typeface="Arial" panose="020B0604020202020204" pitchFamily="34" charset="0"/>
                <a:cs typeface="Arial" panose="020B0604020202020204" pitchFamily="34" charset="0"/>
              </a:rPr>
              <a:t>newgrp</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docker</a:t>
            </a:r>
            <a:br>
              <a:rPr lang="en-US"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455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50" y="358219"/>
            <a:ext cx="10859678" cy="6297105"/>
          </a:xfrm>
        </p:spPr>
        <p:txBody>
          <a:bodyPr/>
          <a:lstStyle/>
          <a:p>
            <a:r>
              <a:rPr lang="en-US" sz="2000" dirty="0">
                <a:latin typeface="Arial" panose="020B0604020202020204" pitchFamily="34" charset="0"/>
                <a:cs typeface="Arial" panose="020B0604020202020204" pitchFamily="34" charset="0"/>
              </a:rPr>
              <a:t>The Docker service needs to be setup to run at startup. To do so, type in each command followed by enter:</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sudo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systemctl</a:t>
            </a:r>
            <a:r>
              <a:rPr lang="en-US" sz="2000" dirty="0">
                <a:latin typeface="Arial" panose="020B0604020202020204" pitchFamily="34" charset="0"/>
                <a:cs typeface="Arial" panose="020B0604020202020204" pitchFamily="34" charset="0"/>
              </a:rPr>
              <a:t> start </a:t>
            </a:r>
            <a:r>
              <a:rPr lang="en-US" sz="2000" dirty="0" err="1">
                <a:latin typeface="Arial" panose="020B0604020202020204" pitchFamily="34" charset="0"/>
                <a:cs typeface="Arial" panose="020B0604020202020204" pitchFamily="34" charset="0"/>
              </a:rPr>
              <a:t>docker</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sudo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systemctl</a:t>
            </a:r>
            <a:r>
              <a:rPr lang="en-US" sz="2000" dirty="0">
                <a:latin typeface="Arial" panose="020B0604020202020204" pitchFamily="34" charset="0"/>
                <a:cs typeface="Arial" panose="020B0604020202020204" pitchFamily="34" charset="0"/>
              </a:rPr>
              <a:t> enable </a:t>
            </a:r>
            <a:r>
              <a:rPr lang="en-US" sz="2000" dirty="0" err="1">
                <a:latin typeface="Arial" panose="020B0604020202020204" pitchFamily="34" charset="0"/>
                <a:cs typeface="Arial" panose="020B0604020202020204" pitchFamily="34" charset="0"/>
              </a:rPr>
              <a:t>docker</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sudo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systemctl</a:t>
            </a:r>
            <a:r>
              <a:rPr lang="en-US" sz="2000" dirty="0">
                <a:latin typeface="Arial" panose="020B0604020202020204" pitchFamily="34" charset="0"/>
                <a:cs typeface="Arial" panose="020B0604020202020204" pitchFamily="34" charset="0"/>
              </a:rPr>
              <a:t> status </a:t>
            </a:r>
            <a:r>
              <a:rPr lang="en-US" sz="2000" dirty="0" err="1">
                <a:latin typeface="Arial" panose="020B0604020202020204" pitchFamily="34" charset="0"/>
                <a:cs typeface="Arial" panose="020B0604020202020204" pitchFamily="34" charset="0"/>
              </a:rPr>
              <a:t>docker</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u="sng" dirty="0">
                <a:latin typeface="Arial" panose="020B0604020202020204" pitchFamily="34" charset="0"/>
                <a:cs typeface="Arial" panose="020B0604020202020204" pitchFamily="34" charset="0"/>
              </a:rPr>
              <a:t>Docker Jenkins Integration | Building Docker Images using Jenkins</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Every time developer makes code changes, you would want to Jenkins to automate Docker       images creation and pushing into Docker registry.</a:t>
            </a: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650450" y="2461661"/>
            <a:ext cx="4619134" cy="2468558"/>
          </a:xfrm>
          <a:prstGeom prst="rect">
            <a:avLst/>
          </a:prstGeom>
        </p:spPr>
      </p:pic>
    </p:spTree>
    <p:extLst>
      <p:ext uri="{BB962C8B-B14F-4D97-AF65-F5344CB8AC3E}">
        <p14:creationId xmlns:p14="http://schemas.microsoft.com/office/powerpoint/2010/main" val="3134685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64" y="480767"/>
            <a:ext cx="10887959" cy="6004874"/>
          </a:xfrm>
        </p:spPr>
        <p:txBody>
          <a:bodyPr/>
          <a:lstStyle/>
          <a:p>
            <a:br>
              <a:rPr lang="en-US" sz="1800" dirty="0">
                <a:latin typeface="Arial" panose="020B0604020202020204" pitchFamily="34" charset="0"/>
                <a:cs typeface="Arial" panose="020B0604020202020204" pitchFamily="34" charset="0"/>
              </a:rPr>
            </a:br>
            <a:r>
              <a:rPr lang="en-US" sz="1800" b="1" u="sng" dirty="0">
                <a:latin typeface="Arial" panose="020B0604020202020204" pitchFamily="34" charset="0"/>
                <a:cs typeface="Arial" panose="020B0604020202020204" pitchFamily="34" charset="0"/>
              </a:rPr>
              <a:t>Pre-requisites: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Jenkins is up and running</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Docker is installed in Jenkins machine</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Install necessary plugins in Jenkins machine</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Docker plugin installed in Jenkins.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Docker pipeline plugin installed in Jenkins.</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Kubernetes CLI plugin installed in Jenkins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Now Login to Jenkins EC2 instance, execute below commands:</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Add </a:t>
            </a:r>
            <a:r>
              <a:rPr lang="en-US" sz="1800" dirty="0" err="1">
                <a:latin typeface="Arial" panose="020B0604020202020204" pitchFamily="34" charset="0"/>
                <a:cs typeface="Arial" panose="020B0604020202020204" pitchFamily="34" charset="0"/>
              </a:rPr>
              <a:t>jenkins</a:t>
            </a:r>
            <a:r>
              <a:rPr lang="en-US" sz="1800" dirty="0">
                <a:latin typeface="Arial" panose="020B0604020202020204" pitchFamily="34" charset="0"/>
                <a:cs typeface="Arial" panose="020B0604020202020204" pitchFamily="34" charset="0"/>
              </a:rPr>
              <a:t> user to Docker group</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sym typeface="Wingdings" panose="05000000000000000000" pitchFamily="2" charset="2"/>
              </a:rPr>
              <a:t></a:t>
            </a:r>
            <a:r>
              <a:rPr lang="en-US" sz="1800" b="1" dirty="0" err="1">
                <a:latin typeface="Arial" panose="020B0604020202020204" pitchFamily="34" charset="0"/>
                <a:cs typeface="Arial" panose="020B0604020202020204" pitchFamily="34" charset="0"/>
              </a:rPr>
              <a:t>sudo</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usermod</a:t>
            </a:r>
            <a:r>
              <a:rPr lang="en-US" sz="1800" b="1" dirty="0">
                <a:latin typeface="Arial" panose="020B0604020202020204" pitchFamily="34" charset="0"/>
                <a:cs typeface="Arial" panose="020B0604020202020204" pitchFamily="34" charset="0"/>
              </a:rPr>
              <a:t> -a -G </a:t>
            </a:r>
            <a:r>
              <a:rPr lang="en-US" sz="1800" b="1" dirty="0" err="1">
                <a:latin typeface="Arial" panose="020B0604020202020204" pitchFamily="34" charset="0"/>
                <a:cs typeface="Arial" panose="020B0604020202020204" pitchFamily="34" charset="0"/>
              </a:rPr>
              <a:t>docker</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jenkins</a:t>
            </a:r>
            <a:br>
              <a:rPr lang="en-US" sz="1800" b="1" dirty="0">
                <a:latin typeface="Arial" panose="020B0604020202020204" pitchFamily="34" charset="0"/>
                <a:cs typeface="Arial" panose="020B0604020202020204" pitchFamily="34" charset="0"/>
              </a:rPr>
            </a:br>
            <a:br>
              <a:rPr lang="en-US" sz="1800" b="1"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Restart Jenkins service</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sym typeface="Wingdings" panose="05000000000000000000" pitchFamily="2" charset="2"/>
              </a:rPr>
              <a:t></a:t>
            </a:r>
            <a:r>
              <a:rPr lang="en-US" sz="1800" b="1" dirty="0" err="1">
                <a:latin typeface="Arial" panose="020B0604020202020204" pitchFamily="34" charset="0"/>
                <a:cs typeface="Arial" panose="020B0604020202020204" pitchFamily="34" charset="0"/>
              </a:rPr>
              <a:t>sudo</a:t>
            </a:r>
            <a:r>
              <a:rPr lang="en-US" sz="1800" b="1" dirty="0">
                <a:latin typeface="Arial" panose="020B0604020202020204" pitchFamily="34" charset="0"/>
                <a:cs typeface="Arial" panose="020B0604020202020204" pitchFamily="34" charset="0"/>
              </a:rPr>
              <a:t> service </a:t>
            </a:r>
            <a:r>
              <a:rPr lang="en-US" sz="1800" b="1" dirty="0" err="1">
                <a:latin typeface="Arial" panose="020B0604020202020204" pitchFamily="34" charset="0"/>
                <a:cs typeface="Arial" panose="020B0604020202020204" pitchFamily="34" charset="0"/>
              </a:rPr>
              <a:t>jenkins</a:t>
            </a:r>
            <a:r>
              <a:rPr lang="en-US" sz="1800" b="1" dirty="0">
                <a:latin typeface="Arial" panose="020B0604020202020204" pitchFamily="34" charset="0"/>
                <a:cs typeface="Arial" panose="020B0604020202020204" pitchFamily="34" charset="0"/>
              </a:rPr>
              <a:t> restart</a:t>
            </a: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3129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876" y="339365"/>
            <a:ext cx="10755984" cy="6287678"/>
          </a:xfrm>
        </p:spPr>
        <p:txBody>
          <a:bodyPr/>
          <a:lstStyle/>
          <a:p>
            <a:r>
              <a:rPr lang="en-IN" sz="1800" dirty="0">
                <a:latin typeface="Arial" panose="020B0604020202020204" pitchFamily="34" charset="0"/>
                <a:cs typeface="Arial" panose="020B0604020202020204" pitchFamily="34" charset="0"/>
              </a:rPr>
              <a:t>Reload system daemon files</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a:t>
            </a:r>
            <a:r>
              <a:rPr lang="en-IN" sz="1800" b="1" dirty="0" err="1">
                <a:latin typeface="Arial" panose="020B0604020202020204" pitchFamily="34" charset="0"/>
                <a:cs typeface="Arial" panose="020B0604020202020204" pitchFamily="34" charset="0"/>
              </a:rPr>
              <a:t>systemctl</a:t>
            </a:r>
            <a:r>
              <a:rPr lang="en-IN" sz="1800" b="1" dirty="0">
                <a:latin typeface="Arial" panose="020B0604020202020204" pitchFamily="34" charset="0"/>
                <a:cs typeface="Arial" panose="020B0604020202020204" pitchFamily="34" charset="0"/>
              </a:rPr>
              <a:t> daemon-reload</a:t>
            </a:r>
            <a:br>
              <a:rPr lang="en-IN" sz="1800" b="1"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Restart Docker service as well</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service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stop</a:t>
            </a: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sym typeface="Wingdings" panose="05000000000000000000" pitchFamily="2" charset="2"/>
              </a:rPr>
              <a:t></a:t>
            </a:r>
            <a:r>
              <a:rPr lang="en-IN" sz="1800" b="1" dirty="0" err="1">
                <a:latin typeface="Arial" panose="020B0604020202020204" pitchFamily="34" charset="0"/>
                <a:cs typeface="Arial" panose="020B0604020202020204" pitchFamily="34" charset="0"/>
              </a:rPr>
              <a:t>sudo</a:t>
            </a:r>
            <a:r>
              <a:rPr lang="en-IN" sz="1800" b="1" dirty="0">
                <a:latin typeface="Arial" panose="020B0604020202020204" pitchFamily="34" charset="0"/>
                <a:cs typeface="Arial" panose="020B0604020202020204" pitchFamily="34" charset="0"/>
              </a:rPr>
              <a:t> service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start</a:t>
            </a:r>
            <a:br>
              <a:rPr lang="en-IN" sz="1800" b="1"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r>
              <a:rPr lang="en-IN" sz="1800" u="sng" dirty="0">
                <a:latin typeface="Arial" panose="020B0604020202020204" pitchFamily="34" charset="0"/>
                <a:cs typeface="Arial" panose="020B0604020202020204" pitchFamily="34" charset="0"/>
              </a:rPr>
              <a:t>Create Maven Variable under Global and credentials in Jenkins dashboard:-</a:t>
            </a:r>
            <a:br>
              <a:rPr lang="en-IN" sz="1800" b="1"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sym typeface="Wingdings" panose="05000000000000000000" pitchFamily="2" charset="2"/>
              </a:rPr>
              <a:t> </a:t>
            </a:r>
            <a:r>
              <a:rPr lang="en-IN" sz="1800" dirty="0">
                <a:latin typeface="Arial" panose="020B0604020202020204" pitchFamily="34" charset="0"/>
                <a:cs typeface="Arial" panose="020B0604020202020204" pitchFamily="34" charset="0"/>
              </a:rPr>
              <a:t>Add the maven in tools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 Add the maven name and version (Latest version)</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18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02" y="3973008"/>
            <a:ext cx="7173798" cy="2549951"/>
          </a:xfrm>
          <a:prstGeom prst="rect">
            <a:avLst/>
          </a:prstGeom>
        </p:spPr>
      </p:pic>
    </p:spTree>
    <p:extLst>
      <p:ext uri="{BB962C8B-B14F-4D97-AF65-F5344CB8AC3E}">
        <p14:creationId xmlns:p14="http://schemas.microsoft.com/office/powerpoint/2010/main" val="2181405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a:bodyPr>
          <a:lstStyle/>
          <a:p>
            <a:r>
              <a:rPr lang="en-IN" sz="2400" b="1" dirty="0">
                <a:latin typeface="Arial Black" panose="020B0A04020102020204" pitchFamily="34" charset="0"/>
              </a:rPr>
              <a:t>Auto-scaling </a:t>
            </a:r>
            <a:r>
              <a:rPr lang="en-US" sz="2400" dirty="0">
                <a:latin typeface="Arial Black" panose="020B0A04020102020204" pitchFamily="34" charset="0"/>
                <a:cs typeface="Arial" panose="020B0604020202020204" pitchFamily="34" charset="0"/>
              </a:rPr>
              <a:t>Architecture</a:t>
            </a:r>
          </a:p>
        </p:txBody>
      </p:sp>
      <p:pic>
        <p:nvPicPr>
          <p:cNvPr id="4" name="Picture 3"/>
          <p:cNvPicPr>
            <a:picLocks noChangeAspect="1"/>
          </p:cNvPicPr>
          <p:nvPr/>
        </p:nvPicPr>
        <p:blipFill>
          <a:blip r:embed="rId2"/>
          <a:stretch>
            <a:fillRect/>
          </a:stretch>
        </p:blipFill>
        <p:spPr>
          <a:xfrm>
            <a:off x="822391" y="983088"/>
            <a:ext cx="9925050" cy="5419725"/>
          </a:xfrm>
          <a:prstGeom prst="rect">
            <a:avLst/>
          </a:prstGeom>
        </p:spPr>
      </p:pic>
    </p:spTree>
    <p:extLst>
      <p:ext uri="{BB962C8B-B14F-4D97-AF65-F5344CB8AC3E}">
        <p14:creationId xmlns:p14="http://schemas.microsoft.com/office/powerpoint/2010/main" val="49473515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024" y="386499"/>
            <a:ext cx="10850250" cy="6259398"/>
          </a:xfrm>
        </p:spPr>
        <p:txBody>
          <a:bodyPr/>
          <a:lstStyle/>
          <a:p>
            <a:r>
              <a:rPr lang="en-IN" sz="2000" dirty="0">
                <a:latin typeface="Arial" panose="020B0604020202020204" pitchFamily="34" charset="0"/>
                <a:cs typeface="Arial" panose="020B0604020202020204" pitchFamily="34" charset="0"/>
              </a:rPr>
              <a:t>Now create a project in Jenkins dashboard</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sym typeface="Wingdings" panose="05000000000000000000" pitchFamily="2" charset="2"/>
              </a:rPr>
              <a:t> Select the new item and enter the name of the project</a:t>
            </a:r>
            <a:br>
              <a:rPr lang="en-IN" sz="2000" dirty="0">
                <a:latin typeface="Arial" panose="020B0604020202020204" pitchFamily="34" charset="0"/>
                <a:cs typeface="Arial" panose="020B0604020202020204" pitchFamily="34" charset="0"/>
                <a:sym typeface="Wingdings" panose="05000000000000000000" pitchFamily="2" charset="2"/>
              </a:rPr>
            </a:br>
            <a:r>
              <a:rPr lang="en-IN" sz="2000" dirty="0">
                <a:latin typeface="Arial" panose="020B0604020202020204" pitchFamily="34" charset="0"/>
                <a:cs typeface="Arial" panose="020B0604020202020204" pitchFamily="34" charset="0"/>
                <a:sym typeface="Wingdings" panose="05000000000000000000" pitchFamily="2" charset="2"/>
              </a:rPr>
              <a:t> Select the Pipeline and click on OK</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24" y="1800520"/>
            <a:ext cx="6632511" cy="4374037"/>
          </a:xfrm>
          <a:prstGeom prst="rect">
            <a:avLst/>
          </a:prstGeom>
        </p:spPr>
      </p:pic>
    </p:spTree>
    <p:extLst>
      <p:ext uri="{BB962C8B-B14F-4D97-AF65-F5344CB8AC3E}">
        <p14:creationId xmlns:p14="http://schemas.microsoft.com/office/powerpoint/2010/main" val="952785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584200" y="339725"/>
            <a:ext cx="10766425" cy="6288088"/>
          </a:xfrm>
        </p:spPr>
        <p:txBody>
          <a:bodyPr/>
          <a:lstStyle/>
          <a:p>
            <a:r>
              <a:rPr lang="en-IN" sz="2000" dirty="0">
                <a:latin typeface="Arial" panose="020B0604020202020204" pitchFamily="34" charset="0"/>
                <a:cs typeface="Arial" panose="020B0604020202020204" pitchFamily="34" charset="0"/>
              </a:rPr>
              <a:t>Select the pipeline script and enter the required pipeline data </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pipeline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agent any</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stages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stage('Checkout')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steps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checkout </a:t>
            </a:r>
            <a:r>
              <a:rPr lang="en-IN" sz="2000" dirty="0" err="1">
                <a:latin typeface="Arial" panose="020B0604020202020204" pitchFamily="34" charset="0"/>
                <a:cs typeface="Arial" panose="020B0604020202020204" pitchFamily="34" charset="0"/>
              </a:rPr>
              <a:t>scmGit</a:t>
            </a:r>
            <a:r>
              <a:rPr lang="en-IN" sz="2000" dirty="0">
                <a:latin typeface="Arial" panose="020B0604020202020204" pitchFamily="34" charset="0"/>
                <a:cs typeface="Arial" panose="020B0604020202020204" pitchFamily="34" charset="0"/>
              </a:rPr>
              <a:t>(branches: [[name: '*/main']], extensions: [], </a:t>
            </a:r>
            <a:r>
              <a:rPr lang="en-IN" sz="2000" dirty="0" err="1">
                <a:latin typeface="Arial" panose="020B0604020202020204" pitchFamily="34" charset="0"/>
                <a:cs typeface="Arial" panose="020B0604020202020204" pitchFamily="34" charset="0"/>
              </a:rPr>
              <a:t>userRemoteConfigs</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credentialsId</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dockerhub_ID</a:t>
            </a:r>
            <a:r>
              <a:rPr lang="en-IN" sz="2000" dirty="0">
                <a:latin typeface="Arial" panose="020B0604020202020204" pitchFamily="34" charset="0"/>
                <a:cs typeface="Arial" panose="020B0604020202020204" pitchFamily="34" charset="0"/>
              </a:rPr>
              <a:t>', url: 'https://github.com/sunildev03/</a:t>
            </a:r>
            <a:r>
              <a:rPr lang="en-IN" sz="2000" dirty="0" err="1">
                <a:latin typeface="Arial" panose="020B0604020202020204" pitchFamily="34" charset="0"/>
                <a:cs typeface="Arial" panose="020B0604020202020204" pitchFamily="34" charset="0"/>
              </a:rPr>
              <a:t>MicroService</a:t>
            </a:r>
            <a:r>
              <a:rPr lang="en-IN" sz="2000" dirty="0">
                <a:latin typeface="Arial" panose="020B0604020202020204" pitchFamily="34" charset="0"/>
                <a:cs typeface="Arial" panose="020B0604020202020204" pitchFamily="34" charset="0"/>
              </a:rPr>
              <a:t>-Core-</a:t>
            </a:r>
            <a:r>
              <a:rPr lang="en-IN" sz="2000" dirty="0" err="1">
                <a:latin typeface="Arial" panose="020B0604020202020204" pitchFamily="34" charset="0"/>
                <a:cs typeface="Arial" panose="020B0604020202020204" pitchFamily="34" charset="0"/>
              </a:rPr>
              <a:t>Deploy.git</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    }</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Click Apply and save then Build the code Pipeline</a:t>
            </a:r>
          </a:p>
        </p:txBody>
      </p:sp>
    </p:spTree>
    <p:extLst>
      <p:ext uri="{BB962C8B-B14F-4D97-AF65-F5344CB8AC3E}">
        <p14:creationId xmlns:p14="http://schemas.microsoft.com/office/powerpoint/2010/main" val="111064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424206" y="282575"/>
            <a:ext cx="11312182" cy="6316663"/>
          </a:xfrm>
        </p:spPr>
        <p:txBody>
          <a:bodyPr/>
          <a:lstStyle/>
          <a:p>
            <a:r>
              <a:rPr lang="en-IN" sz="1800" dirty="0">
                <a:latin typeface="Arial" panose="020B0604020202020204" pitchFamily="34" charset="0"/>
                <a:cs typeface="Arial" panose="020B0604020202020204" pitchFamily="34" charset="0"/>
              </a:rPr>
              <a:t>When Build get success it shows like below </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rcRect t="9125"/>
          <a:stretch/>
        </p:blipFill>
        <p:spPr>
          <a:xfrm>
            <a:off x="424205" y="746743"/>
            <a:ext cx="9624767" cy="5597269"/>
          </a:xfrm>
          <a:prstGeom prst="rect">
            <a:avLst/>
          </a:prstGeom>
        </p:spPr>
      </p:pic>
    </p:spTree>
    <p:extLst>
      <p:ext uri="{BB962C8B-B14F-4D97-AF65-F5344CB8AC3E}">
        <p14:creationId xmlns:p14="http://schemas.microsoft.com/office/powerpoint/2010/main" val="3103768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06" y="273377"/>
            <a:ext cx="11293312" cy="6391374"/>
          </a:xfrm>
        </p:spPr>
        <p:txBody>
          <a:bodyPr/>
          <a:lstStyle/>
          <a:p>
            <a:r>
              <a:rPr lang="en-IN" sz="2000" dirty="0">
                <a:latin typeface="Arial" panose="020B0604020202020204" pitchFamily="34" charset="0"/>
                <a:cs typeface="Arial" panose="020B0604020202020204" pitchFamily="34" charset="0"/>
              </a:rPr>
              <a:t>Here the next stage is go back to the code and we have to add the jar files in the code so we have to configure the code to build the jar</a:t>
            </a:r>
            <a:br>
              <a:rPr lang="en-IN" sz="2000" dirty="0">
                <a:latin typeface="Arial" panose="020B0604020202020204" pitchFamily="34" charset="0"/>
                <a:cs typeface="Arial" panose="020B0604020202020204" pitchFamily="34" charset="0"/>
              </a:rPr>
            </a:br>
            <a:br>
              <a:rPr lang="en-IN" sz="20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pipeline{</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agent any</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tools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maven "Maven3"</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stage('checkout')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checkout </a:t>
            </a:r>
            <a:r>
              <a:rPr lang="en-IN" sz="1800" dirty="0" err="1">
                <a:latin typeface="Arial" panose="020B0604020202020204" pitchFamily="34" charset="0"/>
                <a:cs typeface="Arial" panose="020B0604020202020204" pitchFamily="34" charset="0"/>
              </a:rPr>
              <a:t>scmGit</a:t>
            </a:r>
            <a:r>
              <a:rPr lang="en-IN" sz="1800" dirty="0">
                <a:latin typeface="Arial" panose="020B0604020202020204" pitchFamily="34" charset="0"/>
                <a:cs typeface="Arial" panose="020B0604020202020204" pitchFamily="34" charset="0"/>
              </a:rPr>
              <a:t>(branches: [[name: '*/main']], extensions: [], </a:t>
            </a:r>
            <a:r>
              <a:rPr lang="en-IN" sz="1800" dirty="0" err="1">
                <a:latin typeface="Arial" panose="020B0604020202020204" pitchFamily="34" charset="0"/>
                <a:cs typeface="Arial" panose="020B0604020202020204" pitchFamily="34" charset="0"/>
              </a:rPr>
              <a:t>userRemoteConfigs</a:t>
            </a:r>
            <a:r>
              <a:rPr lang="en-IN" sz="1800" dirty="0">
                <a:latin typeface="Arial" panose="020B0604020202020204" pitchFamily="34" charset="0"/>
                <a:cs typeface="Arial" panose="020B0604020202020204" pitchFamily="34" charset="0"/>
              </a:rPr>
              <a:t>: [[url: 'https://github.com/akannan1087/</a:t>
            </a:r>
            <a:r>
              <a:rPr lang="en-IN" sz="1800" dirty="0" err="1">
                <a:latin typeface="Arial" panose="020B0604020202020204" pitchFamily="34" charset="0"/>
                <a:cs typeface="Arial" panose="020B0604020202020204" pitchFamily="34" charset="0"/>
              </a:rPr>
              <a:t>springboot-app.git</a:t>
            </a:r>
            <a:r>
              <a:rPr lang="en-IN" sz="1800" dirty="0">
                <a:latin typeface="Arial" panose="020B0604020202020204" pitchFamily="34" charset="0"/>
                <a:cs typeface="Arial" panose="020B0604020202020204" pitchFamily="34" charset="0"/>
              </a:rPr>
              <a:t>']])</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 ('Build Jar')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sh</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mvn</a:t>
            </a:r>
            <a:r>
              <a:rPr lang="en-IN" sz="1800" dirty="0">
                <a:latin typeface="Arial" panose="020B0604020202020204" pitchFamily="34" charset="0"/>
                <a:cs typeface="Arial" panose="020B0604020202020204" pitchFamily="34" charset="0"/>
              </a:rPr>
              <a:t> clean install"</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60293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377072"/>
            <a:ext cx="11038788" cy="6212264"/>
          </a:xfrm>
        </p:spPr>
        <p:txBody>
          <a:bodyPr/>
          <a:lstStyle/>
          <a:p>
            <a:r>
              <a:rPr lang="en-IN" sz="2000" b="1" dirty="0">
                <a:latin typeface="Arial" panose="020B0604020202020204" pitchFamily="34" charset="0"/>
                <a:cs typeface="Arial" panose="020B0604020202020204" pitchFamily="34" charset="0"/>
              </a:rPr>
              <a:t>Now the next stage is we have to build the </a:t>
            </a:r>
            <a:r>
              <a:rPr lang="en-IN" sz="2000" b="1" dirty="0" err="1">
                <a:latin typeface="Arial" panose="020B0604020202020204" pitchFamily="34" charset="0"/>
                <a:cs typeface="Arial" panose="020B0604020202020204" pitchFamily="34" charset="0"/>
              </a:rPr>
              <a:t>docker</a:t>
            </a:r>
            <a:r>
              <a:rPr lang="en-IN" sz="2000" b="1" dirty="0">
                <a:latin typeface="Arial" panose="020B0604020202020204" pitchFamily="34" charset="0"/>
                <a:cs typeface="Arial" panose="020B0604020202020204" pitchFamily="34" charset="0"/>
              </a:rPr>
              <a:t> image:-</a:t>
            </a:r>
            <a:br>
              <a:rPr lang="en-IN" sz="2000" b="1" dirty="0">
                <a:latin typeface="Arial" panose="020B0604020202020204" pitchFamily="34" charset="0"/>
                <a:cs typeface="Arial" panose="020B0604020202020204" pitchFamily="34" charset="0"/>
              </a:rPr>
            </a:br>
            <a:br>
              <a:rPr lang="en-IN" sz="2000" b="1"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Here we need to add the environment registry to the pipeline</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sym typeface="Wingdings" panose="05000000000000000000" pitchFamily="2" charset="2"/>
              </a:rPr>
              <a:t> To add the registry link search the ECR in Aws console and select the repository and open the view push commands </a:t>
            </a: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r>
              <a:rPr lang="en-IN" sz="2000" dirty="0">
                <a:latin typeface="Arial" panose="020B0604020202020204" pitchFamily="34" charset="0"/>
                <a:cs typeface="Arial" panose="020B0604020202020204" pitchFamily="34" charset="0"/>
                <a:sym typeface="Wingdings" panose="05000000000000000000" pitchFamily="2" charset="2"/>
              </a:rPr>
              <a:t>Now copy the Docker registry link on the console</a:t>
            </a:r>
            <a:br>
              <a:rPr lang="en-IN" sz="2000" dirty="0">
                <a:latin typeface="Arial" panose="020B0604020202020204" pitchFamily="34" charset="0"/>
                <a:cs typeface="Arial" panose="020B0604020202020204" pitchFamily="34" charset="0"/>
                <a:sym typeface="Wingdings" panose="05000000000000000000" pitchFamily="2" charset="2"/>
              </a:rPr>
            </a:br>
            <a:br>
              <a:rPr lang="en-IN" sz="2000" dirty="0">
                <a:latin typeface="Arial" panose="020B0604020202020204" pitchFamily="34" charset="0"/>
                <a:cs typeface="Arial" panose="020B0604020202020204" pitchFamily="34" charset="0"/>
                <a:sym typeface="Wingdings" panose="05000000000000000000" pitchFamily="2" charset="2"/>
              </a:rPr>
            </a:br>
            <a:endParaRPr lang="en-IN" sz="20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40" y="2142501"/>
            <a:ext cx="6597163" cy="183561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340" y="4531724"/>
            <a:ext cx="6493470" cy="2057612"/>
          </a:xfrm>
          <a:prstGeom prst="rect">
            <a:avLst/>
          </a:prstGeom>
        </p:spPr>
      </p:pic>
    </p:spTree>
    <p:extLst>
      <p:ext uri="{BB962C8B-B14F-4D97-AF65-F5344CB8AC3E}">
        <p14:creationId xmlns:p14="http://schemas.microsoft.com/office/powerpoint/2010/main" val="825477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55" y="348792"/>
            <a:ext cx="10963373" cy="6429080"/>
          </a:xfrm>
        </p:spPr>
        <p:txBody>
          <a:bodyPr/>
          <a:lstStyle/>
          <a:p>
            <a:r>
              <a:rPr lang="en-IN" sz="1200" dirty="0">
                <a:latin typeface="Arial" panose="020B0604020202020204" pitchFamily="34" charset="0"/>
                <a:cs typeface="Arial" panose="020B0604020202020204" pitchFamily="34" charset="0"/>
              </a:rPr>
              <a:t>Now paste the URL in the pipeline to add the </a:t>
            </a:r>
            <a:r>
              <a:rPr lang="en-IN" sz="1200" dirty="0" err="1">
                <a:latin typeface="Arial" panose="020B0604020202020204" pitchFamily="34" charset="0"/>
                <a:cs typeface="Arial" panose="020B0604020202020204" pitchFamily="34" charset="0"/>
              </a:rPr>
              <a:t>docker</a:t>
            </a:r>
            <a:r>
              <a:rPr lang="en-IN" sz="1200" dirty="0">
                <a:latin typeface="Arial" panose="020B0604020202020204" pitchFamily="34" charset="0"/>
                <a:cs typeface="Arial" panose="020B0604020202020204" pitchFamily="34" charset="0"/>
              </a:rPr>
              <a:t> image</a:t>
            </a:r>
            <a:br>
              <a:rPr lang="en-IN" sz="1200" dirty="0">
                <a:latin typeface="Arial" panose="020B0604020202020204" pitchFamily="34" charset="0"/>
                <a:cs typeface="Arial" panose="020B0604020202020204" pitchFamily="34" charset="0"/>
              </a:rPr>
            </a:b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pipeline{</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agent any</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tools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maven "Maven3"</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environment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registry = 038462767593.dkr.ecr.us-east-1.amazonaws.com/demo/repo-sample</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stage('checkout')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steps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checkout </a:t>
            </a:r>
            <a:r>
              <a:rPr lang="en-IN" sz="1200" dirty="0" err="1">
                <a:latin typeface="Arial" panose="020B0604020202020204" pitchFamily="34" charset="0"/>
                <a:cs typeface="Arial" panose="020B0604020202020204" pitchFamily="34" charset="0"/>
              </a:rPr>
              <a:t>scmGit</a:t>
            </a:r>
            <a:r>
              <a:rPr lang="en-IN" sz="1200" dirty="0">
                <a:latin typeface="Arial" panose="020B0604020202020204" pitchFamily="34" charset="0"/>
                <a:cs typeface="Arial" panose="020B0604020202020204" pitchFamily="34" charset="0"/>
              </a:rPr>
              <a:t>(branches: [[name: '*/main']], extensions: [], </a:t>
            </a:r>
            <a:r>
              <a:rPr lang="en-IN" sz="1200" dirty="0" err="1">
                <a:latin typeface="Arial" panose="020B0604020202020204" pitchFamily="34" charset="0"/>
                <a:cs typeface="Arial" panose="020B0604020202020204" pitchFamily="34" charset="0"/>
              </a:rPr>
              <a:t>userRemoteConfigs</a:t>
            </a:r>
            <a:r>
              <a:rPr lang="en-IN" sz="1200" dirty="0">
                <a:latin typeface="Arial" panose="020B0604020202020204" pitchFamily="34" charset="0"/>
                <a:cs typeface="Arial" panose="020B0604020202020204" pitchFamily="34" charset="0"/>
              </a:rPr>
              <a:t>: [[url: 'https://github.com/akannan1087/</a:t>
            </a:r>
            <a:r>
              <a:rPr lang="en-IN" sz="1200" dirty="0" err="1">
                <a:latin typeface="Arial" panose="020B0604020202020204" pitchFamily="34" charset="0"/>
                <a:cs typeface="Arial" panose="020B0604020202020204" pitchFamily="34" charset="0"/>
              </a:rPr>
              <a:t>springboot-app.git</a:t>
            </a:r>
            <a:r>
              <a:rPr lang="en-IN" sz="1200" dirty="0">
                <a:latin typeface="Arial" panose="020B0604020202020204" pitchFamily="34" charset="0"/>
                <a:cs typeface="Arial" panose="020B0604020202020204" pitchFamily="34" charset="0"/>
              </a:rPr>
              <a:t>']])</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 ('Build Jar')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steps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sh</a:t>
            </a: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mvn</a:t>
            </a:r>
            <a:r>
              <a:rPr lang="en-IN" sz="1200" dirty="0">
                <a:latin typeface="Arial" panose="020B0604020202020204" pitchFamily="34" charset="0"/>
                <a:cs typeface="Arial" panose="020B0604020202020204" pitchFamily="34" charset="0"/>
              </a:rPr>
              <a:t> clean install"</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stage ("Build Image")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steps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script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r>
              <a:rPr lang="en-IN" sz="1200" dirty="0" err="1">
                <a:latin typeface="Arial" panose="020B0604020202020204" pitchFamily="34" charset="0"/>
                <a:cs typeface="Arial" panose="020B0604020202020204" pitchFamily="34" charset="0"/>
              </a:rPr>
              <a:t>docker.build</a:t>
            </a:r>
            <a:r>
              <a:rPr lang="en-IN" sz="1200" dirty="0">
                <a:latin typeface="Arial" panose="020B0604020202020204" pitchFamily="34" charset="0"/>
                <a:cs typeface="Arial" panose="020B0604020202020204" pitchFamily="34" charset="0"/>
              </a:rPr>
              <a:t> registry</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    }</a:t>
            </a:r>
            <a:br>
              <a:rPr lang="en-IN" sz="1200" dirty="0">
                <a:latin typeface="Arial" panose="020B0604020202020204" pitchFamily="34" charset="0"/>
                <a:cs typeface="Arial" panose="020B0604020202020204" pitchFamily="34" charset="0"/>
              </a:rPr>
            </a:br>
            <a:r>
              <a:rPr lang="en-IN" sz="1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86556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316" y="329937"/>
            <a:ext cx="11019934" cy="6344239"/>
          </a:xfrm>
        </p:spPr>
        <p:txBody>
          <a:bodyPr/>
          <a:lstStyle/>
          <a:p>
            <a:r>
              <a:rPr lang="en-IN" sz="1800" dirty="0">
                <a:latin typeface="Arial" panose="020B0604020202020204" pitchFamily="34" charset="0"/>
                <a:cs typeface="Arial" panose="020B0604020202020204" pitchFamily="34" charset="0"/>
              </a:rPr>
              <a:t>Click apply and save to build the pipeline</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Now check weather the </a:t>
            </a:r>
            <a:r>
              <a:rPr lang="en-IN" sz="1800" dirty="0" err="1">
                <a:latin typeface="Arial" panose="020B0604020202020204" pitchFamily="34" charset="0"/>
                <a:cs typeface="Arial" panose="020B0604020202020204" pitchFamily="34" charset="0"/>
              </a:rPr>
              <a:t>docker</a:t>
            </a:r>
            <a:r>
              <a:rPr lang="en-IN" sz="1800" dirty="0">
                <a:latin typeface="Arial" panose="020B0604020202020204" pitchFamily="34" charset="0"/>
                <a:cs typeface="Arial" panose="020B0604020202020204" pitchFamily="34" charset="0"/>
              </a:rPr>
              <a:t> image is created or not</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Now the another step is we have to push the </a:t>
            </a:r>
            <a:r>
              <a:rPr lang="en-IN" sz="1800" b="1" dirty="0" err="1">
                <a:latin typeface="Arial" panose="020B0604020202020204" pitchFamily="34" charset="0"/>
                <a:cs typeface="Arial" panose="020B0604020202020204" pitchFamily="34" charset="0"/>
              </a:rPr>
              <a:t>docker</a:t>
            </a:r>
            <a:r>
              <a:rPr lang="en-IN" sz="1800" b="1" dirty="0">
                <a:latin typeface="Arial" panose="020B0604020202020204" pitchFamily="34" charset="0"/>
                <a:cs typeface="Arial" panose="020B0604020202020204" pitchFamily="34" charset="0"/>
              </a:rPr>
              <a:t> image into ECR</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A</a:t>
            </a:r>
            <a:r>
              <a:rPr lang="en-IN" sz="1800" dirty="0">
                <a:latin typeface="Arial" panose="020B0604020202020204" pitchFamily="34" charset="0"/>
                <a:cs typeface="Arial" panose="020B0604020202020204" pitchFamily="34" charset="0"/>
              </a:rPr>
              <a:t>dd the required pipeline data to push the </a:t>
            </a:r>
            <a:r>
              <a:rPr lang="en-IN" sz="1800" dirty="0" err="1">
                <a:latin typeface="Arial" panose="020B0604020202020204" pitchFamily="34" charset="0"/>
                <a:cs typeface="Arial" panose="020B0604020202020204" pitchFamily="34" charset="0"/>
              </a:rPr>
              <a:t>docker</a:t>
            </a:r>
            <a:r>
              <a:rPr lang="en-IN" sz="1800" dirty="0">
                <a:latin typeface="Arial" panose="020B0604020202020204" pitchFamily="34" charset="0"/>
                <a:cs typeface="Arial" panose="020B0604020202020204" pitchFamily="34" charset="0"/>
              </a:rPr>
              <a:t> image into </a:t>
            </a:r>
            <a:r>
              <a:rPr lang="en-IN" sz="1800" dirty="0" err="1">
                <a:latin typeface="Arial" panose="020B0604020202020204" pitchFamily="34" charset="0"/>
                <a:cs typeface="Arial" panose="020B0604020202020204" pitchFamily="34" charset="0"/>
              </a:rPr>
              <a:t>ecr</a:t>
            </a:r>
            <a:r>
              <a:rPr lang="en-IN" sz="1800" dirty="0">
                <a:latin typeface="Arial" panose="020B0604020202020204" pitchFamily="34" charset="0"/>
                <a:cs typeface="Arial" panose="020B0604020202020204" pitchFamily="34" charset="0"/>
              </a:rPr>
              <a:t> Cop</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sym typeface="Wingdings" panose="05000000000000000000" pitchFamily="2" charset="2"/>
              </a:rPr>
              <a:t>we can find the commands from the view push commands in </a:t>
            </a:r>
            <a:r>
              <a:rPr lang="en-IN" sz="1800" dirty="0" err="1">
                <a:latin typeface="Arial" panose="020B0604020202020204" pitchFamily="34" charset="0"/>
                <a:cs typeface="Arial" panose="020B0604020202020204" pitchFamily="34" charset="0"/>
                <a:sym typeface="Wingdings" panose="05000000000000000000" pitchFamily="2" charset="2"/>
              </a:rPr>
              <a:t>ecr</a:t>
            </a:r>
            <a:r>
              <a:rPr lang="en-IN" sz="1800" dirty="0">
                <a:latin typeface="Arial" panose="020B0604020202020204" pitchFamily="34" charset="0"/>
                <a:cs typeface="Arial" panose="020B0604020202020204" pitchFamily="34" charset="0"/>
                <a:sym typeface="Wingdings" panose="05000000000000000000" pitchFamily="2" charset="2"/>
              </a:rPr>
              <a:t> repository</a:t>
            </a:r>
            <a:br>
              <a:rPr lang="en-IN" sz="1800" dirty="0">
                <a:latin typeface="Arial" panose="020B0604020202020204" pitchFamily="34" charset="0"/>
                <a:cs typeface="Arial" panose="020B0604020202020204" pitchFamily="34" charset="0"/>
                <a:sym typeface="Wingdings" panose="05000000000000000000" pitchFamily="2" charset="2"/>
              </a:rPr>
            </a:br>
            <a:r>
              <a:rPr lang="en-IN" sz="1800" dirty="0">
                <a:latin typeface="Arial" panose="020B0604020202020204" pitchFamily="34" charset="0"/>
                <a:cs typeface="Arial" panose="020B0604020202020204" pitchFamily="34" charset="0"/>
                <a:sym typeface="Wingdings" panose="05000000000000000000" pitchFamily="2" charset="2"/>
              </a:rPr>
              <a:t> Select the repository and open the view push commands then copy the required commands and paste the commands on the pipeline and run the pipeline</a:t>
            </a: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6" y="750544"/>
            <a:ext cx="7772799" cy="2039790"/>
          </a:xfrm>
          <a:prstGeom prst="rect">
            <a:avLst/>
          </a:prstGeom>
        </p:spPr>
      </p:pic>
      <p:pic>
        <p:nvPicPr>
          <p:cNvPr id="5" name="Picture 4"/>
          <p:cNvPicPr>
            <a:picLocks noChangeAspect="1"/>
          </p:cNvPicPr>
          <p:nvPr/>
        </p:nvPicPr>
        <p:blipFill>
          <a:blip r:embed="rId3"/>
          <a:stretch>
            <a:fillRect/>
          </a:stretch>
        </p:blipFill>
        <p:spPr>
          <a:xfrm>
            <a:off x="603316" y="3502056"/>
            <a:ext cx="7772799" cy="1211346"/>
          </a:xfrm>
          <a:prstGeom prst="rect">
            <a:avLst/>
          </a:prstGeom>
        </p:spPr>
      </p:pic>
    </p:spTree>
    <p:extLst>
      <p:ext uri="{BB962C8B-B14F-4D97-AF65-F5344CB8AC3E}">
        <p14:creationId xmlns:p14="http://schemas.microsoft.com/office/powerpoint/2010/main" val="929659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a:spLocks noGrp="1"/>
          </p:cNvSpPr>
          <p:nvPr>
            <p:ph type="title"/>
          </p:nvPr>
        </p:nvSpPr>
        <p:spPr>
          <a:xfrm>
            <a:off x="368300" y="160338"/>
            <a:ext cx="11349038" cy="6589712"/>
          </a:xfrm>
        </p:spPr>
        <p:txBody>
          <a:bodyPr/>
          <a:lstStyle/>
          <a:p>
            <a:r>
              <a:rPr lang="en-IN" sz="1800" dirty="0">
                <a:latin typeface="Arial" panose="020B0604020202020204" pitchFamily="34" charset="0"/>
                <a:cs typeface="Arial" panose="020B0604020202020204" pitchFamily="34" charset="0"/>
              </a:rPr>
              <a:t>pipeline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agent any</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tools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maven "Maven3"</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environment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registry = '038462767593.dkr.ecr.us-east-1.amazonaws.com/demo/repo-sample'</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  // Closing the environment block here</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stage('Checkout')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checkout </a:t>
            </a:r>
            <a:r>
              <a:rPr lang="en-IN" sz="1800" dirty="0" err="1">
                <a:latin typeface="Arial" panose="020B0604020202020204" pitchFamily="34" charset="0"/>
                <a:cs typeface="Arial" panose="020B0604020202020204" pitchFamily="34" charset="0"/>
              </a:rPr>
              <a:t>scmGit</a:t>
            </a:r>
            <a:r>
              <a:rPr lang="en-IN" sz="1800" dirty="0">
                <a:latin typeface="Arial" panose="020B0604020202020204" pitchFamily="34" charset="0"/>
                <a:cs typeface="Arial" panose="020B0604020202020204" pitchFamily="34" charset="0"/>
              </a:rPr>
              <a:t>(branches: [[name: '*/main']], extensions: [], </a:t>
            </a:r>
            <a:r>
              <a:rPr lang="en-IN" sz="1800" dirty="0" err="1">
                <a:latin typeface="Arial" panose="020B0604020202020204" pitchFamily="34" charset="0"/>
                <a:cs typeface="Arial" panose="020B0604020202020204" pitchFamily="34" charset="0"/>
              </a:rPr>
              <a:t>userRemoteConfigs</a:t>
            </a:r>
            <a:r>
              <a:rPr lang="en-IN" sz="1800" dirty="0">
                <a:latin typeface="Arial" panose="020B0604020202020204" pitchFamily="34" charset="0"/>
                <a:cs typeface="Arial" panose="020B0604020202020204" pitchFamily="34" charset="0"/>
              </a:rPr>
              <a:t>: [[url: 'https://github.com/akannan1087/</a:t>
            </a:r>
            <a:r>
              <a:rPr lang="en-IN" sz="1800" dirty="0" err="1">
                <a:latin typeface="Arial" panose="020B0604020202020204" pitchFamily="34" charset="0"/>
                <a:cs typeface="Arial" panose="020B0604020202020204" pitchFamily="34" charset="0"/>
              </a:rPr>
              <a:t>springboot-app.git</a:t>
            </a:r>
            <a:r>
              <a:rPr lang="en-IN" sz="1800" dirty="0">
                <a:latin typeface="Arial" panose="020B0604020202020204" pitchFamily="34" charset="0"/>
                <a:cs typeface="Arial" panose="020B0604020202020204" pitchFamily="34" charset="0"/>
              </a:rPr>
              <a:t>']])</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stage('Build Jar')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steps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sh</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mvn</a:t>
            </a:r>
            <a:r>
              <a:rPr lang="en-IN" sz="1800" dirty="0">
                <a:latin typeface="Arial" panose="020B0604020202020204" pitchFamily="34" charset="0"/>
                <a:cs typeface="Arial" panose="020B0604020202020204" pitchFamily="34" charset="0"/>
              </a:rPr>
              <a:t> clean install"</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br>
              <a:rPr lang="en-IN" sz="1800"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77631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64" y="235670"/>
            <a:ext cx="10812544" cy="6381946"/>
          </a:xfrm>
        </p:spPr>
        <p:txBody>
          <a:bodyPr/>
          <a:lstStyle/>
          <a:p>
            <a:r>
              <a:rPr lang="en-IN" sz="1600" dirty="0">
                <a:latin typeface="Arial" panose="020B0604020202020204" pitchFamily="34" charset="0"/>
                <a:cs typeface="Arial" panose="020B0604020202020204" pitchFamily="34" charset="0"/>
              </a:rPr>
              <a:t> stage('Build Image')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steps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script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docker.build</a:t>
            </a:r>
            <a:r>
              <a:rPr lang="en-IN" sz="1600" dirty="0">
                <a:latin typeface="Arial" panose="020B0604020202020204" pitchFamily="34" charset="0"/>
                <a:cs typeface="Arial" panose="020B0604020202020204" pitchFamily="34" charset="0"/>
              </a:rPr>
              <a:t>(registry)</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stage ("Push into ECR")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steps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aws</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ecr</a:t>
            </a:r>
            <a:r>
              <a:rPr lang="en-IN" sz="1600" dirty="0">
                <a:latin typeface="Arial" panose="020B0604020202020204" pitchFamily="34" charset="0"/>
                <a:cs typeface="Arial" panose="020B0604020202020204" pitchFamily="34" charset="0"/>
              </a:rPr>
              <a:t> get-login-password --region us-east-1 | </a:t>
            </a:r>
            <a:r>
              <a:rPr lang="en-IN" sz="1600" dirty="0" err="1">
                <a:latin typeface="Arial" panose="020B0604020202020204" pitchFamily="34" charset="0"/>
                <a:cs typeface="Arial" panose="020B0604020202020204" pitchFamily="34" charset="0"/>
              </a:rPr>
              <a:t>docker</a:t>
            </a:r>
            <a:r>
              <a:rPr lang="en-IN" sz="1600" dirty="0">
                <a:latin typeface="Arial" panose="020B0604020202020204" pitchFamily="34" charset="0"/>
                <a:cs typeface="Arial" panose="020B0604020202020204" pitchFamily="34" charset="0"/>
              </a:rPr>
              <a:t> login --username AWS --password-</a:t>
            </a:r>
            <a:r>
              <a:rPr lang="en-IN" sz="1600" dirty="0" err="1">
                <a:latin typeface="Arial" panose="020B0604020202020204" pitchFamily="34" charset="0"/>
                <a:cs typeface="Arial" panose="020B0604020202020204" pitchFamily="34" charset="0"/>
              </a:rPr>
              <a:t>stdin</a:t>
            </a:r>
            <a:r>
              <a:rPr lang="en-IN" sz="1600" dirty="0">
                <a:latin typeface="Arial" panose="020B0604020202020204" pitchFamily="34" charset="0"/>
                <a:cs typeface="Arial" panose="020B0604020202020204" pitchFamily="34" charset="0"/>
              </a:rPr>
              <a:t> 038462767593.dkr.ecr.us-east-1.amazonaws.com"</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docker</a:t>
            </a:r>
            <a:r>
              <a:rPr lang="en-IN" sz="1600" dirty="0">
                <a:latin typeface="Arial" panose="020B0604020202020204" pitchFamily="34" charset="0"/>
                <a:cs typeface="Arial" panose="020B0604020202020204" pitchFamily="34" charset="0"/>
              </a:rPr>
              <a:t> push 038462767593.dkr.ecr.us-east-1.amazonaws.com/demo/</a:t>
            </a:r>
            <a:r>
              <a:rPr lang="en-IN" sz="1600" dirty="0" err="1">
                <a:latin typeface="Arial" panose="020B0604020202020204" pitchFamily="34" charset="0"/>
                <a:cs typeface="Arial" panose="020B0604020202020204" pitchFamily="34" charset="0"/>
              </a:rPr>
              <a:t>repo-sample:latest</a:t>
            </a:r>
            <a:r>
              <a:rPr lang="en-IN" sz="1600" dirty="0">
                <a:latin typeface="Arial" panose="020B0604020202020204" pitchFamily="34" charset="0"/>
                <a:cs typeface="Arial" panose="020B0604020202020204" pitchFamily="34" charset="0"/>
              </a:rPr>
              <a:t>"</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stage("EKS Deploy"){</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steps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withKubeConfig</a:t>
            </a:r>
            <a:r>
              <a:rPr lang="en-IN" sz="1600" dirty="0">
                <a:latin typeface="Arial" panose="020B0604020202020204" pitchFamily="34" charset="0"/>
                <a:cs typeface="Arial" panose="020B0604020202020204" pitchFamily="34" charset="0"/>
              </a:rPr>
              <a:t>(</a:t>
            </a:r>
            <a:r>
              <a:rPr lang="en-IN" sz="1600" dirty="0" err="1">
                <a:latin typeface="Arial" panose="020B0604020202020204" pitchFamily="34" charset="0"/>
                <a:cs typeface="Arial" panose="020B0604020202020204" pitchFamily="34" charset="0"/>
              </a:rPr>
              <a:t>caCertificate</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clusterName</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contextName</a:t>
            </a:r>
            <a:r>
              <a:rPr lang="en-IN" sz="1600" dirty="0">
                <a:latin typeface="Arial" panose="020B0604020202020204" pitchFamily="34" charset="0"/>
                <a:cs typeface="Arial" panose="020B0604020202020204" pitchFamily="34" charset="0"/>
              </a:rPr>
              <a:t>: '', </a:t>
            </a:r>
            <a:r>
              <a:rPr lang="en-IN" sz="1600" dirty="0" err="1">
                <a:latin typeface="Arial" panose="020B0604020202020204" pitchFamily="34" charset="0"/>
                <a:cs typeface="Arial" panose="020B0604020202020204" pitchFamily="34" charset="0"/>
              </a:rPr>
              <a:t>credentialsId</a:t>
            </a:r>
            <a:r>
              <a:rPr lang="en-IN" sz="1600" dirty="0">
                <a:latin typeface="Arial" panose="020B0604020202020204" pitchFamily="34" charset="0"/>
                <a:cs typeface="Arial" panose="020B0604020202020204" pitchFamily="34" charset="0"/>
              </a:rPr>
              <a:t>: 'EKS', namespace: '', </a:t>
            </a:r>
            <a:r>
              <a:rPr lang="en-IN" sz="1600" dirty="0" err="1">
                <a:latin typeface="Arial" panose="020B0604020202020204" pitchFamily="34" charset="0"/>
                <a:cs typeface="Arial" panose="020B0604020202020204" pitchFamily="34" charset="0"/>
              </a:rPr>
              <a:t>restrictKubeConfigAccess</a:t>
            </a:r>
            <a:r>
              <a:rPr lang="en-IN" sz="1600" dirty="0">
                <a:latin typeface="Arial" panose="020B0604020202020204" pitchFamily="34" charset="0"/>
                <a:cs typeface="Arial" panose="020B0604020202020204" pitchFamily="34" charset="0"/>
              </a:rPr>
              <a:t>: false, </a:t>
            </a:r>
            <a:r>
              <a:rPr lang="en-IN" sz="1600" dirty="0" err="1">
                <a:latin typeface="Arial" panose="020B0604020202020204" pitchFamily="34" charset="0"/>
                <a:cs typeface="Arial" panose="020B0604020202020204" pitchFamily="34" charset="0"/>
              </a:rPr>
              <a:t>serverUrl</a:t>
            </a:r>
            <a:r>
              <a:rPr lang="en-IN" sz="1600" dirty="0">
                <a:latin typeface="Arial" panose="020B0604020202020204" pitchFamily="34" charset="0"/>
                <a:cs typeface="Arial" panose="020B0604020202020204" pitchFamily="34" charset="0"/>
              </a:rPr>
              <a:t>: '')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sh</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kubectl</a:t>
            </a:r>
            <a:r>
              <a:rPr lang="en-IN" sz="1600" dirty="0">
                <a:latin typeface="Arial" panose="020B0604020202020204" pitchFamily="34" charset="0"/>
                <a:cs typeface="Arial" panose="020B0604020202020204" pitchFamily="34" charset="0"/>
              </a:rPr>
              <a:t> apply -f eks-deploy-k8s.yaml"</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stage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    }</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a:t>
            </a:r>
            <a:br>
              <a:rPr lang="en-IN"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592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438" y="509047"/>
            <a:ext cx="10812544" cy="6070861"/>
          </a:xfrm>
        </p:spPr>
        <p:txBody>
          <a:bodyPr/>
          <a:lstStyle/>
          <a:p>
            <a:r>
              <a:rPr lang="en-IN" sz="1800" dirty="0">
                <a:latin typeface="Arial" panose="020B0604020202020204" pitchFamily="34" charset="0"/>
                <a:cs typeface="Arial" panose="020B0604020202020204" pitchFamily="34" charset="0"/>
              </a:rPr>
              <a:t>After the build got success the console output will be shown like below</a:t>
            </a: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br>
              <a:rPr lang="en-IN" sz="1800" dirty="0">
                <a:latin typeface="Arial" panose="020B0604020202020204" pitchFamily="34" charset="0"/>
                <a:cs typeface="Arial" panose="020B0604020202020204" pitchFamily="34" charset="0"/>
              </a:rPr>
            </a:br>
            <a:r>
              <a:rPr lang="en-IN" sz="1800" b="1" dirty="0">
                <a:latin typeface="Arial" panose="020B0604020202020204" pitchFamily="34" charset="0"/>
                <a:cs typeface="Arial" panose="020B0604020202020204" pitchFamily="34" charset="0"/>
              </a:rPr>
              <a:t>Now the last step is connecting to the cluster </a:t>
            </a:r>
            <a:br>
              <a:rPr lang="en-IN" sz="1800" b="1" dirty="0">
                <a:latin typeface="Arial" panose="020B0604020202020204" pitchFamily="34" charset="0"/>
                <a:cs typeface="Arial" panose="020B0604020202020204" pitchFamily="34" charset="0"/>
              </a:rPr>
            </a:br>
            <a:br>
              <a:rPr lang="en-IN" sz="1800" b="1" dirty="0">
                <a:latin typeface="Arial" panose="020B0604020202020204" pitchFamily="34" charset="0"/>
                <a:cs typeface="Arial" panose="020B0604020202020204" pitchFamily="34" charset="0"/>
              </a:rPr>
            </a:br>
            <a:r>
              <a:rPr lang="en-IN" sz="1800" dirty="0">
                <a:latin typeface="Arial" panose="020B0604020202020204" pitchFamily="34" charset="0"/>
                <a:cs typeface="Arial" panose="020B0604020202020204" pitchFamily="34" charset="0"/>
              </a:rPr>
              <a:t>To check the cluster is running we use the command like</a:t>
            </a:r>
            <a:br>
              <a:rPr lang="en-IN" sz="1800" dirty="0">
                <a:latin typeface="Arial" panose="020B0604020202020204" pitchFamily="34" charset="0"/>
                <a:cs typeface="Arial" panose="020B0604020202020204" pitchFamily="34" charset="0"/>
              </a:rPr>
            </a:br>
            <a:r>
              <a:rPr lang="en-US" sz="1800" b="1" dirty="0" err="1">
                <a:latin typeface="Arial" panose="020B0604020202020204" pitchFamily="34" charset="0"/>
                <a:cs typeface="Arial" panose="020B0604020202020204" pitchFamily="34" charset="0"/>
              </a:rPr>
              <a:t>eksctl</a:t>
            </a:r>
            <a:r>
              <a:rPr lang="en-US" sz="1800" b="1" dirty="0">
                <a:latin typeface="Arial" panose="020B0604020202020204" pitchFamily="34" charset="0"/>
                <a:cs typeface="Arial" panose="020B0604020202020204" pitchFamily="34" charset="0"/>
              </a:rPr>
              <a:t> get cluster --name demo-</a:t>
            </a:r>
            <a:r>
              <a:rPr lang="en-US" sz="1800" b="1" dirty="0" err="1">
                <a:latin typeface="Arial" panose="020B0604020202020204" pitchFamily="34" charset="0"/>
                <a:cs typeface="Arial" panose="020B0604020202020204" pitchFamily="34" charset="0"/>
              </a:rPr>
              <a:t>eks</a:t>
            </a:r>
            <a:r>
              <a:rPr lang="en-US" sz="1800" b="1" dirty="0">
                <a:latin typeface="Arial" panose="020B0604020202020204" pitchFamily="34" charset="0"/>
                <a:cs typeface="Arial" panose="020B0604020202020204" pitchFamily="34" charset="0"/>
              </a:rPr>
              <a:t> --region us-east-1 </a:t>
            </a:r>
            <a:r>
              <a:rPr lang="en-US" sz="1800" dirty="0">
                <a:latin typeface="Arial" panose="020B0604020202020204" pitchFamily="34" charset="0"/>
                <a:cs typeface="Arial" panose="020B0604020202020204" pitchFamily="34" charset="0"/>
              </a:rPr>
              <a:t>(cluster name and region should be add as per requirement)</a:t>
            </a:r>
            <a:br>
              <a:rPr lang="en-US" sz="1800" dirty="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438" y="1008110"/>
            <a:ext cx="5872898" cy="3113954"/>
          </a:xfrm>
          <a:prstGeom prst="rect">
            <a:avLst/>
          </a:prstGeom>
        </p:spPr>
      </p:pic>
    </p:spTree>
    <p:extLst>
      <p:ext uri="{BB962C8B-B14F-4D97-AF65-F5344CB8AC3E}">
        <p14:creationId xmlns:p14="http://schemas.microsoft.com/office/powerpoint/2010/main" val="824655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r>
              <a:rPr lang="en-US" sz="2400" dirty="0">
                <a:effectLst/>
                <a:latin typeface="Arial Black" panose="020B0A04020102020204" pitchFamily="34" charset="0"/>
              </a:rPr>
              <a:t>Two types of scaling</a:t>
            </a:r>
          </a:p>
          <a:p>
            <a:r>
              <a:rPr lang="en-US" sz="2400" dirty="0">
                <a:effectLst/>
                <a:latin typeface="Arial Black" panose="020B0A04020102020204" pitchFamily="34" charset="0"/>
              </a:rPr>
              <a:t>Horizontal and Vertical scaling</a:t>
            </a:r>
          </a:p>
          <a:p>
            <a:r>
              <a:rPr lang="en-US" b="1" dirty="0">
                <a:effectLst/>
                <a:latin typeface="Arial Black" panose="020B0A04020102020204" pitchFamily="34" charset="0"/>
              </a:rPr>
              <a:t>Horizontal scaling</a:t>
            </a:r>
            <a:r>
              <a:rPr lang="en-US" b="1" dirty="0">
                <a:effectLst/>
              </a:rPr>
              <a:t>:</a:t>
            </a:r>
            <a:r>
              <a:rPr lang="en-US" dirty="0">
                <a:effectLst/>
              </a:rPr>
              <a:t> </a:t>
            </a:r>
          </a:p>
          <a:p>
            <a:r>
              <a:rPr lang="en-US" dirty="0">
                <a:effectLst/>
                <a:latin typeface="Arial" panose="020B0604020202020204" pitchFamily="34" charset="0"/>
                <a:cs typeface="Arial" panose="020B0604020202020204" pitchFamily="34" charset="0"/>
              </a:rPr>
              <a:t>The increasing or decreasing the number of VM instances. It auto-scales horizontally and sometimes called as Scale-out or Scale in scaling.</a:t>
            </a:r>
          </a:p>
          <a:p>
            <a:r>
              <a:rPr lang="en-US" b="1" dirty="0">
                <a:effectLst/>
                <a:latin typeface="Arial Black" panose="020B0A04020102020204" pitchFamily="34" charset="0"/>
              </a:rPr>
              <a:t>Vertical scaling:</a:t>
            </a:r>
            <a:r>
              <a:rPr lang="en-US" dirty="0">
                <a:effectLst/>
              </a:rPr>
              <a:t> </a:t>
            </a:r>
          </a:p>
          <a:p>
            <a:r>
              <a:rPr lang="en-US" dirty="0">
                <a:effectLst/>
                <a:latin typeface="Arial" panose="020B0604020202020204" pitchFamily="34" charset="0"/>
                <a:cs typeface="Arial" panose="020B0604020202020204" pitchFamily="34" charset="0"/>
              </a:rPr>
              <a:t>In this, we keep the same numbers of VMs but make VM more or less powerful. Power is measured as memory, CPU speed, disk space, etc. It is limited by the availability of larger hardware within the same region and usually requires a VM to start and stop. This is sometimes called Scale up or scale downscaling. Below are the steps to achieve vertical scaling.</a:t>
            </a:r>
          </a:p>
          <a:p>
            <a:pPr lvl="1"/>
            <a:r>
              <a:rPr lang="en-US" sz="2000" dirty="0">
                <a:effectLst/>
                <a:latin typeface="Arial" panose="020B0604020202020204" pitchFamily="34" charset="0"/>
                <a:cs typeface="Arial" panose="020B0604020202020204" pitchFamily="34" charset="0"/>
              </a:rPr>
              <a:t>Setup Azure automation account</a:t>
            </a:r>
          </a:p>
          <a:p>
            <a:pPr lvl="1"/>
            <a:r>
              <a:rPr lang="en-US" sz="2000" dirty="0">
                <a:effectLst/>
                <a:latin typeface="Arial" panose="020B0604020202020204" pitchFamily="34" charset="0"/>
                <a:cs typeface="Arial" panose="020B0604020202020204" pitchFamily="34" charset="0"/>
              </a:rPr>
              <a:t>Import the Azure Automation Vertical scale </a:t>
            </a:r>
            <a:r>
              <a:rPr lang="en-US" sz="2000" dirty="0" err="1">
                <a:effectLst/>
                <a:latin typeface="Arial" panose="020B0604020202020204" pitchFamily="34" charset="0"/>
                <a:cs typeface="Arial" panose="020B0604020202020204" pitchFamily="34" charset="0"/>
              </a:rPr>
              <a:t>runbooks</a:t>
            </a:r>
            <a:r>
              <a:rPr lang="en-US" sz="2000" dirty="0">
                <a:effectLst/>
                <a:latin typeface="Arial" panose="020B0604020202020204" pitchFamily="34" charset="0"/>
                <a:cs typeface="Arial" panose="020B0604020202020204" pitchFamily="34" charset="0"/>
              </a:rPr>
              <a:t> into our subscriptions.</a:t>
            </a:r>
          </a:p>
          <a:p>
            <a:pPr lvl="1"/>
            <a:r>
              <a:rPr lang="en-US" sz="2000" dirty="0">
                <a:effectLst/>
                <a:latin typeface="Arial" panose="020B0604020202020204" pitchFamily="34" charset="0"/>
                <a:cs typeface="Arial" panose="020B0604020202020204" pitchFamily="34" charset="0"/>
              </a:rPr>
              <a:t>Add a </a:t>
            </a:r>
            <a:r>
              <a:rPr lang="en-US" sz="2000" dirty="0" err="1">
                <a:effectLst/>
                <a:latin typeface="Arial" panose="020B0604020202020204" pitchFamily="34" charset="0"/>
                <a:cs typeface="Arial" panose="020B0604020202020204" pitchFamily="34" charset="0"/>
              </a:rPr>
              <a:t>webhook</a:t>
            </a:r>
            <a:r>
              <a:rPr lang="en-US" sz="2000" dirty="0">
                <a:effectLst/>
                <a:latin typeface="Arial" panose="020B0604020202020204" pitchFamily="34" charset="0"/>
                <a:cs typeface="Arial" panose="020B0604020202020204" pitchFamily="34" charset="0"/>
              </a:rPr>
              <a:t> to our network.</a:t>
            </a:r>
          </a:p>
          <a:p>
            <a:pPr lvl="1"/>
            <a:r>
              <a:rPr lang="en-US" sz="2000" dirty="0">
                <a:effectLst/>
                <a:latin typeface="Arial" panose="020B0604020202020204" pitchFamily="34" charset="0"/>
                <a:cs typeface="Arial" panose="020B0604020202020204" pitchFamily="34" charset="0"/>
              </a:rPr>
              <a:t>Add an alert to our Virtual Machine.</a:t>
            </a:r>
          </a:p>
          <a:p>
            <a:endParaRPr lang="en-IN" dirty="0"/>
          </a:p>
        </p:txBody>
      </p:sp>
    </p:spTree>
    <p:extLst>
      <p:ext uri="{BB962C8B-B14F-4D97-AF65-F5344CB8AC3E}">
        <p14:creationId xmlns:p14="http://schemas.microsoft.com/office/powerpoint/2010/main" val="4097947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469F6B-25B8-128C-6B89-C3FC5A5F5946}"/>
              </a:ext>
            </a:extLst>
          </p:cNvPr>
          <p:cNvSpPr>
            <a:spLocks noGrp="1"/>
          </p:cNvSpPr>
          <p:nvPr>
            <p:ph type="body" sz="half" idx="2"/>
          </p:nvPr>
        </p:nvSpPr>
        <p:spPr>
          <a:xfrm>
            <a:off x="-3703" y="4176"/>
            <a:ext cx="12197247" cy="6840254"/>
          </a:xfrm>
        </p:spPr>
        <p:txBody>
          <a:bodyPr/>
          <a:lstStyle/>
          <a:p>
            <a:r>
              <a:rPr lang="en-US" sz="2400" b="1" dirty="0">
                <a:ea typeface="+mj-lt"/>
                <a:cs typeface="+mj-lt"/>
              </a:rPr>
              <a:t>Conclusion :</a:t>
            </a:r>
          </a:p>
          <a:p>
            <a:endParaRPr lang="en-US" sz="2400" b="1" dirty="0">
              <a:ea typeface="+mj-lt"/>
              <a:cs typeface="+mj-lt"/>
            </a:endParaRPr>
          </a:p>
          <a:p>
            <a:r>
              <a:rPr lang="en-US" dirty="0">
                <a:ea typeface="+mj-lt"/>
                <a:cs typeface="+mj-lt"/>
              </a:rPr>
              <a:t> In conclusion, implementing auto-scaling policies for microservices is essential for ensuring that applications remain responsive, efficient, and cost-effective under varying loads. By defining clear scaling metrics, choosing appropriate scaling mechanisms, and leveraging tools like container orchestration (e.g., Kubernetes), organizations can achieve seamless scalability without manual intervention. Auto-scaling helps maintain optimal resource utilization, improves system reliability, and supports fault tolerance, while minimizing costs by only scaling when necessary. With the right policies and monitoring in place, businesses can ensure their microservices architecture is agile, scalable, and able to handle dynamic traffic demands effectively.</a:t>
            </a:r>
            <a:endParaRPr lang="en-US"/>
          </a:p>
        </p:txBody>
      </p:sp>
    </p:spTree>
    <p:extLst>
      <p:ext uri="{BB962C8B-B14F-4D97-AF65-F5344CB8AC3E}">
        <p14:creationId xmlns:p14="http://schemas.microsoft.com/office/powerpoint/2010/main" val="2825148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6856BE-3C9E-5644-A258-8E964969D34C}"/>
              </a:ext>
            </a:extLst>
          </p:cNvPr>
          <p:cNvSpPr>
            <a:spLocks noGrp="1"/>
          </p:cNvSpPr>
          <p:nvPr>
            <p:ph type="body" sz="half" idx="2"/>
          </p:nvPr>
        </p:nvSpPr>
        <p:spPr>
          <a:xfrm>
            <a:off x="-3703" y="4176"/>
            <a:ext cx="12186809" cy="6819377"/>
          </a:xfrm>
        </p:spPr>
        <p:txBody>
          <a:bodyPr/>
          <a:lstStyle/>
          <a:p>
            <a:endParaRPr lang="en-US"/>
          </a:p>
        </p:txBody>
      </p:sp>
      <p:pic>
        <p:nvPicPr>
          <p:cNvPr id="4" name="Picture 3" descr="620+ 3d Thank You Word Stock Photos, Pictures &amp; Royalty-Free Images - iStock">
            <a:extLst>
              <a:ext uri="{FF2B5EF4-FFF2-40B4-BE49-F238E27FC236}">
                <a16:creationId xmlns:a16="http://schemas.microsoft.com/office/drawing/2014/main" id="{BB1A5A0E-D9B7-EED5-CCF4-464776394376}"/>
              </a:ext>
            </a:extLst>
          </p:cNvPr>
          <p:cNvPicPr>
            <a:picLocks noChangeAspect="1"/>
          </p:cNvPicPr>
          <p:nvPr/>
        </p:nvPicPr>
        <p:blipFill>
          <a:blip r:embed="rId2"/>
          <a:stretch>
            <a:fillRect/>
          </a:stretch>
        </p:blipFill>
        <p:spPr>
          <a:xfrm>
            <a:off x="-2348" y="11287"/>
            <a:ext cx="12207134" cy="6981563"/>
          </a:xfrm>
          <a:prstGeom prst="rect">
            <a:avLst/>
          </a:prstGeom>
        </p:spPr>
      </p:pic>
    </p:spTree>
    <p:extLst>
      <p:ext uri="{BB962C8B-B14F-4D97-AF65-F5344CB8AC3E}">
        <p14:creationId xmlns:p14="http://schemas.microsoft.com/office/powerpoint/2010/main" val="339402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48" y="22166"/>
            <a:ext cx="12173751" cy="6835833"/>
          </a:xfrm>
        </p:spPr>
        <p:txBody>
          <a:bodyPr/>
          <a:lstStyle/>
          <a:p>
            <a:pPr marL="0" indent="0" fontAlgn="base">
              <a:buNone/>
            </a:pPr>
            <a:r>
              <a:rPr lang="en-US" sz="2400" b="1" dirty="0">
                <a:effectLst/>
                <a:latin typeface="Arial Black" panose="020B0A04020102020204" pitchFamily="34" charset="0"/>
              </a:rPr>
              <a:t>Key Components of Auto Scaling:</a:t>
            </a:r>
          </a:p>
          <a:p>
            <a:pPr fontAlgn="base"/>
            <a:r>
              <a:rPr lang="en-US" sz="2400" b="1" dirty="0">
                <a:effectLst/>
                <a:latin typeface="Arial Black" panose="020B0A04020102020204" pitchFamily="34" charset="0"/>
              </a:rPr>
              <a:t>Launch Configuration</a:t>
            </a:r>
            <a:r>
              <a:rPr lang="en-US" sz="2400" dirty="0">
                <a:effectLst/>
                <a:latin typeface="Arial Black" panose="020B0A04020102020204" pitchFamily="34" charset="0"/>
              </a:rPr>
              <a:t>:</a:t>
            </a:r>
            <a:r>
              <a:rPr lang="en-US" dirty="0">
                <a:effectLst/>
              </a:rPr>
              <a:t> </a:t>
            </a:r>
            <a:r>
              <a:rPr lang="en-US" dirty="0">
                <a:effectLst/>
                <a:latin typeface="Arial" panose="020B0604020202020204" pitchFamily="34" charset="0"/>
                <a:cs typeface="Arial" panose="020B0604020202020204" pitchFamily="34" charset="0"/>
              </a:rPr>
              <a:t>This sets the guidelines for the instances that Auto Scaling will launch. It includes details like the Amazon Machine Image (AMI), instance type, key pair, security groups, and block device mapping.</a:t>
            </a:r>
          </a:p>
          <a:p>
            <a:pPr fontAlgn="base"/>
            <a:r>
              <a:rPr lang="en-US" sz="2400" b="1" dirty="0">
                <a:effectLst/>
                <a:latin typeface="Arial Black" panose="020B0A04020102020204" pitchFamily="34" charset="0"/>
              </a:rPr>
              <a:t>Auto Scaling Groups (ASG)</a:t>
            </a:r>
            <a:r>
              <a:rPr lang="en-US" sz="2400" dirty="0">
                <a:effectLst/>
                <a:latin typeface="Arial Black" panose="020B0A04020102020204" pitchFamily="34" charset="0"/>
              </a:rPr>
              <a:t>: </a:t>
            </a:r>
            <a:r>
              <a:rPr lang="en-US" dirty="0">
                <a:effectLst/>
                <a:latin typeface="Arial" panose="020B0604020202020204" pitchFamily="34" charset="0"/>
                <a:cs typeface="Arial" panose="020B0604020202020204" pitchFamily="34" charset="0"/>
              </a:rPr>
              <a:t>ASGs are groups of instances that Auto Scaling manages together. They specify the minimum, maximum, and desired number of instances, along with the scaling policies that dictate how to adjust the number of instances</a:t>
            </a:r>
            <a:r>
              <a:rPr lang="en-US" dirty="0">
                <a:effectLst/>
              </a:rPr>
              <a:t>.</a:t>
            </a:r>
          </a:p>
          <a:p>
            <a:pPr fontAlgn="base"/>
            <a:r>
              <a:rPr lang="en-US" sz="2400" b="1" dirty="0">
                <a:effectLst/>
                <a:latin typeface="Arial Black" panose="020B0A04020102020204" pitchFamily="34" charset="0"/>
              </a:rPr>
              <a:t>Scaling Policies</a:t>
            </a:r>
            <a:r>
              <a:rPr lang="en-US" sz="2400" dirty="0">
                <a:effectLst/>
                <a:latin typeface="Arial Black" panose="020B0A04020102020204" pitchFamily="34" charset="0"/>
              </a:rPr>
              <a:t>: </a:t>
            </a:r>
            <a:r>
              <a:rPr lang="en-US" dirty="0">
                <a:effectLst/>
                <a:latin typeface="Arial" panose="020B0604020202020204" pitchFamily="34" charset="0"/>
                <a:cs typeface="Arial" panose="020B0604020202020204" pitchFamily="34" charset="0"/>
              </a:rPr>
              <a:t>These rules determine when and how Auto Scaling should add or remove instances in an ASG based on certain metrics, such as CPU usage, network traffic, or custom metrics from </a:t>
            </a:r>
            <a:r>
              <a:rPr lang="en-US" dirty="0" err="1">
                <a:effectLst/>
                <a:latin typeface="Arial" panose="020B0604020202020204" pitchFamily="34" charset="0"/>
                <a:cs typeface="Arial" panose="020B0604020202020204" pitchFamily="34" charset="0"/>
              </a:rPr>
              <a:t>CloudWatch</a:t>
            </a:r>
            <a:r>
              <a:rPr lang="en-US" dirty="0">
                <a:effectLst/>
                <a:latin typeface="Arial" panose="020B0604020202020204" pitchFamily="34" charset="0"/>
                <a:cs typeface="Arial" panose="020B0604020202020204" pitchFamily="34" charset="0"/>
              </a:rPr>
              <a:t>.</a:t>
            </a:r>
          </a:p>
          <a:p>
            <a:pPr fontAlgn="base"/>
            <a:r>
              <a:rPr lang="en-US" b="1" dirty="0">
                <a:effectLst/>
                <a:latin typeface="Arial Black" panose="020B0A04020102020204" pitchFamily="34" charset="0"/>
              </a:rPr>
              <a:t>Scaling </a:t>
            </a:r>
            <a:r>
              <a:rPr lang="en-US" b="1" dirty="0" err="1">
                <a:effectLst/>
                <a:latin typeface="Arial Black" panose="020B0A04020102020204" pitchFamily="34" charset="0"/>
              </a:rPr>
              <a:t>Cooldowns</a:t>
            </a:r>
            <a:r>
              <a:rPr lang="en-US" dirty="0">
                <a:effectLst/>
                <a:latin typeface="Arial Black" panose="020B0A04020102020204" pitchFamily="34" charset="0"/>
              </a:rPr>
              <a:t>: </a:t>
            </a:r>
            <a:r>
              <a:rPr lang="en-US" dirty="0" err="1">
                <a:effectLst/>
                <a:latin typeface="Arial" panose="020B0604020202020204" pitchFamily="34" charset="0"/>
                <a:cs typeface="Arial" panose="020B0604020202020204" pitchFamily="34" charset="0"/>
              </a:rPr>
              <a:t>Cooldown</a:t>
            </a:r>
            <a:r>
              <a:rPr lang="en-US" dirty="0">
                <a:effectLst/>
                <a:latin typeface="Arial" panose="020B0604020202020204" pitchFamily="34" charset="0"/>
                <a:cs typeface="Arial" panose="020B0604020202020204" pitchFamily="34" charset="0"/>
              </a:rPr>
              <a:t> periods help prevent sudden changes in the number of instances by imposing a waiting period between scaling actions. This stabilizes the system and minimizes unnecessary adjustments</a:t>
            </a:r>
            <a:r>
              <a:rPr lang="en-US" dirty="0">
                <a:effectLst/>
              </a:rPr>
              <a:t>.</a:t>
            </a:r>
          </a:p>
          <a:p>
            <a:pPr fontAlgn="base"/>
            <a:r>
              <a:rPr lang="en-US" b="1" dirty="0">
                <a:effectLst/>
                <a:latin typeface="Arial Black" panose="020B0A04020102020204" pitchFamily="34" charset="0"/>
              </a:rPr>
              <a:t>Health Checks</a:t>
            </a:r>
            <a:r>
              <a:rPr lang="en-US" dirty="0">
                <a:effectLst/>
              </a:rPr>
              <a:t>: </a:t>
            </a:r>
            <a:r>
              <a:rPr lang="en-US" dirty="0">
                <a:effectLst/>
                <a:latin typeface="Arial" panose="020B0604020202020204" pitchFamily="34" charset="0"/>
                <a:cs typeface="Arial" panose="020B0604020202020204" pitchFamily="34" charset="0"/>
              </a:rPr>
              <a:t>Auto Scaling conducts health checks on instances to make sure they are operating correctly. If an instance fails a health check, it is terminated and replaced with a functioning one.</a:t>
            </a:r>
          </a:p>
        </p:txBody>
      </p:sp>
    </p:spTree>
    <p:extLst>
      <p:ext uri="{BB962C8B-B14F-4D97-AF65-F5344CB8AC3E}">
        <p14:creationId xmlns:p14="http://schemas.microsoft.com/office/powerpoint/2010/main" val="200353590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26B21-EA4D-1DC9-006B-8F11C1DCCB14}"/>
              </a:ext>
            </a:extLst>
          </p:cNvPr>
          <p:cNvSpPr>
            <a:spLocks noGrp="1"/>
          </p:cNvSpPr>
          <p:nvPr>
            <p:ph idx="1"/>
          </p:nvPr>
        </p:nvSpPr>
        <p:spPr>
          <a:xfrm>
            <a:off x="-3154" y="-3438"/>
            <a:ext cx="12213746" cy="6867700"/>
          </a:xfrm>
        </p:spPr>
        <p:txBody>
          <a:bodyPr vert="horz" lIns="91440" tIns="45720" rIns="91440" bIns="45720" rtlCol="0" anchor="t">
            <a:normAutofit/>
          </a:bodyPr>
          <a:lstStyle/>
          <a:p>
            <a:r>
              <a:rPr lang="en-US" sz="2400" b="1" dirty="0"/>
              <a:t>What are Microservices?</a:t>
            </a:r>
          </a:p>
          <a:p>
            <a:pPr>
              <a:buClr>
                <a:srgbClr val="8AD0D6"/>
              </a:buClr>
            </a:pPr>
            <a:r>
              <a:rPr lang="en-US" sz="2400" dirty="0">
                <a:latin typeface="Nunito"/>
              </a:rPr>
              <a:t>Microservices are an architectural approach to developing software applications as a collection of small, independent services that communicate with each other over a network. Instead of building a monolithic application where all the functionality is tightly integrated into a single codebase, microservices break down the application into smaller, loosely coupled services.</a:t>
            </a:r>
          </a:p>
          <a:p>
            <a:pPr>
              <a:buClr>
                <a:srgbClr val="8AD0D6"/>
              </a:buClr>
            </a:pPr>
            <a:endParaRPr lang="en-US" sz="2400" dirty="0">
              <a:latin typeface="Nunito"/>
            </a:endParaRPr>
          </a:p>
        </p:txBody>
      </p:sp>
      <p:pic>
        <p:nvPicPr>
          <p:cNvPr id="4" name="Picture 3">
            <a:extLst>
              <a:ext uri="{FF2B5EF4-FFF2-40B4-BE49-F238E27FC236}">
                <a16:creationId xmlns:a16="http://schemas.microsoft.com/office/drawing/2014/main" id="{CE3F723C-5CA4-A20F-13DF-F4C4D81EABE8}"/>
              </a:ext>
            </a:extLst>
          </p:cNvPr>
          <p:cNvPicPr>
            <a:picLocks noChangeAspect="1"/>
          </p:cNvPicPr>
          <p:nvPr/>
        </p:nvPicPr>
        <p:blipFill>
          <a:blip r:embed="rId2"/>
          <a:stretch>
            <a:fillRect/>
          </a:stretch>
        </p:blipFill>
        <p:spPr>
          <a:xfrm>
            <a:off x="0" y="2480561"/>
            <a:ext cx="12192000" cy="4381206"/>
          </a:xfrm>
          <a:prstGeom prst="rect">
            <a:avLst/>
          </a:prstGeom>
        </p:spPr>
      </p:pic>
    </p:spTree>
    <p:extLst>
      <p:ext uri="{BB962C8B-B14F-4D97-AF65-F5344CB8AC3E}">
        <p14:creationId xmlns:p14="http://schemas.microsoft.com/office/powerpoint/2010/main" val="3628806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A29EC-C629-6DC2-4D7E-49E423F15F1E}"/>
              </a:ext>
            </a:extLst>
          </p:cNvPr>
          <p:cNvSpPr>
            <a:spLocks noGrp="1"/>
          </p:cNvSpPr>
          <p:nvPr>
            <p:ph idx="1"/>
          </p:nvPr>
        </p:nvSpPr>
        <p:spPr>
          <a:xfrm>
            <a:off x="4033" y="4262"/>
            <a:ext cx="12156934" cy="6843743"/>
          </a:xfrm>
        </p:spPr>
        <p:txBody>
          <a:bodyPr vert="horz" lIns="91440" tIns="45720" rIns="91440" bIns="45720" rtlCol="0" anchor="t">
            <a:normAutofit/>
          </a:bodyPr>
          <a:lstStyle/>
          <a:p>
            <a:r>
              <a:rPr lang="en-US" sz="2400" b="1" dirty="0">
                <a:latin typeface="Nunito"/>
              </a:rPr>
              <a:t>How do Microservices work?</a:t>
            </a:r>
            <a:endParaRPr lang="en-US" sz="2400" b="1" dirty="0"/>
          </a:p>
          <a:p>
            <a:pPr>
              <a:buClr>
                <a:srgbClr val="8AD0D6"/>
              </a:buClr>
            </a:pPr>
            <a:r>
              <a:rPr lang="en-US" sz="2400" dirty="0">
                <a:latin typeface="Nunito"/>
              </a:rPr>
              <a:t>Microservices break complex applications into smaller, independent services that work together, enhancing scalability, and maintenance. Below is how </a:t>
            </a:r>
            <a:r>
              <a:rPr lang="en-US" sz="2400" err="1">
                <a:latin typeface="Nunito"/>
              </a:rPr>
              <a:t>microservixes</a:t>
            </a:r>
            <a:r>
              <a:rPr lang="en-US" sz="2400" dirty="0">
                <a:latin typeface="Nunito"/>
              </a:rPr>
              <a:t> work:</a:t>
            </a:r>
            <a:endParaRPr lang="en-US" sz="2400"/>
          </a:p>
          <a:p>
            <a:pPr>
              <a:buClr>
                <a:srgbClr val="8AD0D6"/>
              </a:buClr>
            </a:pPr>
            <a:r>
              <a:rPr lang="en-US" sz="2400" dirty="0">
                <a:latin typeface="Nunito"/>
              </a:rPr>
              <a:t>Applications are divided into self-contained services, each focused on a specific function, simplifying development and maintenance.</a:t>
            </a:r>
            <a:endParaRPr lang="en-US" sz="2400"/>
          </a:p>
          <a:p>
            <a:pPr>
              <a:buClr>
                <a:srgbClr val="8AD0D6"/>
              </a:buClr>
            </a:pPr>
            <a:r>
              <a:rPr lang="en-US" sz="2400" dirty="0">
                <a:latin typeface="Nunito"/>
              </a:rPr>
              <a:t>Each microservice handles a particular business feature, like user authentication or product management, allowing for specialized development.</a:t>
            </a:r>
            <a:endParaRPr lang="en-US" sz="2400"/>
          </a:p>
          <a:p>
            <a:pPr>
              <a:buClr>
                <a:srgbClr val="8AD0D6"/>
              </a:buClr>
            </a:pPr>
            <a:r>
              <a:rPr lang="en-US" sz="2400" dirty="0">
                <a:latin typeface="Nunito"/>
              </a:rPr>
              <a:t>Services interact via APIs, facilitating standardized information exchange and integration.</a:t>
            </a:r>
            <a:endParaRPr lang="en-US" sz="2400"/>
          </a:p>
          <a:p>
            <a:pPr>
              <a:buClr>
                <a:srgbClr val="8AD0D6"/>
              </a:buClr>
            </a:pPr>
            <a:r>
              <a:rPr lang="en-US" sz="2400" dirty="0">
                <a:latin typeface="Nunito"/>
              </a:rPr>
              <a:t>Different technologies can be used for each service, enabling teams to select the best tools for their needs.</a:t>
            </a:r>
            <a:endParaRPr lang="en-US" sz="2400"/>
          </a:p>
          <a:p>
            <a:pPr>
              <a:buClr>
                <a:srgbClr val="8AD0D6"/>
              </a:buClr>
            </a:pPr>
            <a:r>
              <a:rPr lang="en-US" sz="2400" dirty="0">
                <a:latin typeface="Nunito"/>
              </a:rPr>
              <a:t>Microservices can be updated independently, reducing risks during changes and enhancing system resilience.</a:t>
            </a:r>
            <a:endParaRPr lang="en-US" sz="2400"/>
          </a:p>
          <a:p>
            <a:pPr>
              <a:buClr>
                <a:srgbClr val="8AD0D6"/>
              </a:buClr>
            </a:pPr>
            <a:endParaRPr lang="en-US" dirty="0"/>
          </a:p>
        </p:txBody>
      </p:sp>
    </p:spTree>
    <p:extLst>
      <p:ext uri="{BB962C8B-B14F-4D97-AF65-F5344CB8AC3E}">
        <p14:creationId xmlns:p14="http://schemas.microsoft.com/office/powerpoint/2010/main" val="386101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740"/>
            <a:ext cx="12192000" cy="6845260"/>
          </a:xfrm>
        </p:spPr>
        <p:txBody>
          <a:bodyPr/>
          <a:lstStyle/>
          <a:p>
            <a:pPr marL="0" indent="0">
              <a:buNone/>
            </a:pPr>
            <a:r>
              <a:rPr lang="en-IN" sz="2800" dirty="0" err="1">
                <a:latin typeface="Arial Black" panose="020B0A04020102020204" pitchFamily="34" charset="0"/>
              </a:rPr>
              <a:t>Awscli</a:t>
            </a:r>
            <a:r>
              <a:rPr lang="en-IN" sz="2800" dirty="0">
                <a:latin typeface="Arial Black" panose="020B0A04020102020204" pitchFamily="34" charset="0"/>
              </a:rPr>
              <a:t>:</a:t>
            </a:r>
          </a:p>
          <a:p>
            <a:pPr marL="0" indent="0">
              <a:buNone/>
            </a:pPr>
            <a:r>
              <a:rPr lang="en-US" sz="1800" b="1" dirty="0">
                <a:latin typeface="Arial" panose="020B0604020202020204" pitchFamily="34" charset="0"/>
                <a:cs typeface="Arial" panose="020B0604020202020204" pitchFamily="34" charset="0"/>
              </a:rPr>
              <a:t>    AWS CLI (Amazon Web Services Command Line Interface)</a:t>
            </a:r>
            <a:r>
              <a:rPr lang="en-US" sz="1800" dirty="0">
                <a:latin typeface="Arial" panose="020B0604020202020204" pitchFamily="34" charset="0"/>
                <a:cs typeface="Arial" panose="020B0604020202020204" pitchFamily="34" charset="0"/>
              </a:rPr>
              <a:t> is a unified tool provided by Amazon Web Services (AWS) to manage AWS services and resources from the command line. It allows users to interact with AWS services directly through their terminal or command prompt, providing a powerful alternative to the AWS Management Console for performing various tasks.</a:t>
            </a:r>
          </a:p>
          <a:p>
            <a:pPr marL="0" indent="0">
              <a:buNone/>
            </a:pPr>
            <a:r>
              <a:rPr lang="en-US" b="1" dirty="0">
                <a:latin typeface="Arial Black" panose="020B0A04020102020204" pitchFamily="34" charset="0"/>
              </a:rPr>
              <a:t>Key Features of AWS CLI:</a:t>
            </a:r>
          </a:p>
          <a:p>
            <a:r>
              <a:rPr lang="en-US" b="1" dirty="0">
                <a:latin typeface="Arial Black" panose="020B0A04020102020204" pitchFamily="34" charset="0"/>
              </a:rPr>
              <a:t>Command-Line Access</a:t>
            </a:r>
            <a:r>
              <a:rPr lang="en-US" dirty="0">
                <a:latin typeface="Arial Black" panose="020B0A04020102020204" pitchFamily="34" charset="0"/>
              </a:rPr>
              <a:t>:</a:t>
            </a:r>
            <a:r>
              <a:rPr lang="en-US" sz="1800" dirty="0"/>
              <a:t> </a:t>
            </a:r>
          </a:p>
          <a:p>
            <a:pPr marL="0" indent="0">
              <a:buNone/>
            </a:pPr>
            <a:r>
              <a:rPr lang="en-US" sz="1800" dirty="0">
                <a:latin typeface="Arial" panose="020B0604020202020204" pitchFamily="34" charset="0"/>
                <a:cs typeface="Arial" panose="020B0604020202020204" pitchFamily="34" charset="0"/>
              </a:rPr>
              <a:t>   AWS CLI provides command-line tools for managing and interacting with various AWS services such as EC2 (Elastic Compute Cloud), S3 (Simple Storage Service), IAM (Identity and Access Management), Lambda, and more.</a:t>
            </a:r>
          </a:p>
          <a:p>
            <a:r>
              <a:rPr lang="en-US" b="1" dirty="0">
                <a:latin typeface="Arial Black" panose="020B0A04020102020204" pitchFamily="34" charset="0"/>
              </a:rPr>
              <a:t>Automation</a:t>
            </a:r>
            <a:r>
              <a:rPr lang="en-US" dirty="0">
                <a:latin typeface="Arial Black" panose="020B0A04020102020204" pitchFamily="34" charset="0"/>
              </a:rPr>
              <a:t>:</a:t>
            </a:r>
          </a:p>
          <a:p>
            <a:pPr marL="0" indent="0">
              <a:buNone/>
            </a:pPr>
            <a:r>
              <a:rPr lang="en-US" sz="1800" dirty="0"/>
              <a:t>    </a:t>
            </a:r>
            <a:r>
              <a:rPr lang="en-US" sz="1800" dirty="0">
                <a:latin typeface="Arial" panose="020B0604020202020204" pitchFamily="34" charset="0"/>
                <a:cs typeface="Arial" panose="020B0604020202020204" pitchFamily="34" charset="0"/>
              </a:rPr>
              <a:t>It helps automate AWS service management by scripting commands and integrating AWS actions into CI/CD pipelines. For example, you can create, manage, and terminate instances, upload files to S3, or manage IAM users and policies—all using simple CLI commands.</a:t>
            </a:r>
          </a:p>
          <a:p>
            <a:r>
              <a:rPr lang="en-US" b="1" dirty="0">
                <a:latin typeface="Arial Black" panose="020B0A04020102020204" pitchFamily="34" charset="0"/>
              </a:rPr>
              <a:t>Cross-Platform</a:t>
            </a:r>
            <a:r>
              <a:rPr lang="en-US" sz="1800" dirty="0"/>
              <a:t>:</a:t>
            </a:r>
          </a:p>
          <a:p>
            <a:pPr marL="0" indent="0">
              <a:buNone/>
            </a:pPr>
            <a:r>
              <a:rPr lang="en-US" sz="1800" dirty="0"/>
              <a:t>    </a:t>
            </a:r>
            <a:r>
              <a:rPr lang="en-US" sz="1800" dirty="0">
                <a:latin typeface="Arial" panose="020B0604020202020204" pitchFamily="34" charset="0"/>
                <a:cs typeface="Arial" panose="020B0604020202020204" pitchFamily="34" charset="0"/>
              </a:rPr>
              <a:t>AWS CLI is available for multiple platforms, including </a:t>
            </a:r>
            <a:r>
              <a:rPr lang="en-US" sz="1800" dirty="0" err="1">
                <a:latin typeface="Arial" panose="020B0604020202020204" pitchFamily="34" charset="0"/>
                <a:cs typeface="Arial" panose="020B0604020202020204" pitchFamily="34" charset="0"/>
              </a:rPr>
              <a:t>macOS</a:t>
            </a:r>
            <a:r>
              <a:rPr lang="en-US" sz="1800" dirty="0">
                <a:latin typeface="Arial" panose="020B0604020202020204" pitchFamily="34" charset="0"/>
                <a:cs typeface="Arial" panose="020B0604020202020204" pitchFamily="34" charset="0"/>
              </a:rPr>
              <a:t>, Linux, and Windows, making it widely accessible.</a:t>
            </a:r>
          </a:p>
        </p:txBody>
      </p:sp>
    </p:spTree>
    <p:extLst>
      <p:ext uri="{BB962C8B-B14F-4D97-AF65-F5344CB8AC3E}">
        <p14:creationId xmlns:p14="http://schemas.microsoft.com/office/powerpoint/2010/main" val="15652932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lnSpcReduction="10000"/>
          </a:bodyPr>
          <a:lstStyle/>
          <a:p>
            <a:pPr marL="0" indent="0">
              <a:buNone/>
            </a:pPr>
            <a:r>
              <a:rPr lang="en-US" dirty="0">
                <a:latin typeface="Arial Black" panose="020B0A04020102020204" pitchFamily="34" charset="0"/>
              </a:rPr>
              <a:t>EKS(ELASTIC KUBERNETES SERVICE)</a:t>
            </a:r>
          </a:p>
          <a:p>
            <a:r>
              <a:rPr lang="en-US" sz="1800" dirty="0">
                <a:latin typeface="Arial" panose="020B0604020202020204" pitchFamily="34" charset="0"/>
                <a:cs typeface="Arial" panose="020B0604020202020204" pitchFamily="34" charset="0"/>
              </a:rPr>
              <a:t>Amazon EKS (Elastic Kubernetes Service) is a fully managed service by AWS (Amazon Web Services) that makes it easy to run Kubernetes clusters on AWS without needing to install and operate your own Kubernetes control plane or nodes. EKS handles tasks like the provisioning, management, and scaling of Kubernetes clusters, making it easier to focus on deploying and managing containerized applications.</a:t>
            </a:r>
          </a:p>
          <a:p>
            <a:pPr marL="0" indent="0">
              <a:buNone/>
            </a:pPr>
            <a:r>
              <a:rPr lang="en-US" sz="2200" b="1" dirty="0">
                <a:latin typeface="Arial Black" panose="020B0A04020102020204" pitchFamily="34" charset="0"/>
              </a:rPr>
              <a:t>Key Features of Amazon EKS:</a:t>
            </a:r>
          </a:p>
          <a:p>
            <a:r>
              <a:rPr lang="en-US" sz="2200" b="1" dirty="0">
                <a:latin typeface="Arial Black" panose="020B0A04020102020204" pitchFamily="34" charset="0"/>
              </a:rPr>
              <a:t>Fully Managed Kubernetes Control Plane</a:t>
            </a:r>
            <a:r>
              <a:rPr lang="en-US" sz="1900" dirty="0">
                <a:latin typeface="Arial" panose="020B0604020202020204" pitchFamily="34" charset="0"/>
                <a:cs typeface="Arial" panose="020B0604020202020204" pitchFamily="34" charset="0"/>
              </a:rPr>
              <a:t>: EKS automatically manages the Kubernetes control plane, including the API server, </a:t>
            </a:r>
            <a:r>
              <a:rPr lang="en-US" sz="1900" dirty="0" err="1">
                <a:latin typeface="Arial" panose="020B0604020202020204" pitchFamily="34" charset="0"/>
                <a:cs typeface="Arial" panose="020B0604020202020204" pitchFamily="34" charset="0"/>
              </a:rPr>
              <a:t>etcd</a:t>
            </a:r>
            <a:r>
              <a:rPr lang="en-US" sz="1900" dirty="0">
                <a:latin typeface="Arial" panose="020B0604020202020204" pitchFamily="34" charset="0"/>
                <a:cs typeface="Arial" panose="020B0604020202020204" pitchFamily="34" charset="0"/>
              </a:rPr>
              <a:t> (the key-value store), and scheduler. This means you don’t have to worry about setting up or maintaining the Kubernetes master nodes.</a:t>
            </a:r>
          </a:p>
          <a:p>
            <a:r>
              <a:rPr lang="en-US" sz="2200" b="1" dirty="0">
                <a:latin typeface="Arial Black" panose="020B0A04020102020204" pitchFamily="34" charset="0"/>
              </a:rPr>
              <a:t>Highly Available and Scalable</a:t>
            </a:r>
            <a:r>
              <a:rPr lang="en-US" sz="2200" dirty="0">
                <a:latin typeface="Arial Black" panose="020B0A04020102020204" pitchFamily="34" charset="0"/>
              </a:rPr>
              <a:t>: </a:t>
            </a:r>
            <a:r>
              <a:rPr lang="en-US" sz="1900" dirty="0">
                <a:latin typeface="Arial" panose="020B0604020202020204" pitchFamily="34" charset="0"/>
                <a:cs typeface="Arial" panose="020B0604020202020204" pitchFamily="34" charset="0"/>
              </a:rPr>
              <a:t>EKS is designed to be highly available, with automatic distribution of the control plane across multiple availability zones (AZs). It also supports scaling, allowing you to easily add or remove worker nodes to match your application’s needs.</a:t>
            </a:r>
          </a:p>
          <a:p>
            <a:r>
              <a:rPr lang="en-US" sz="2200" b="1" dirty="0">
                <a:latin typeface="Arial Black" panose="020B0A04020102020204" pitchFamily="34" charset="0"/>
              </a:rPr>
              <a:t>Integration with AWS Services</a:t>
            </a:r>
            <a:r>
              <a:rPr lang="en-US" sz="2200" dirty="0">
                <a:latin typeface="Arial Black" panose="020B0A04020102020204" pitchFamily="34" charset="0"/>
              </a:rPr>
              <a:t>: </a:t>
            </a:r>
            <a:r>
              <a:rPr lang="en-US" sz="1900" dirty="0">
                <a:latin typeface="Arial" panose="020B0604020202020204" pitchFamily="34" charset="0"/>
                <a:cs typeface="Arial" panose="020B0604020202020204" pitchFamily="34" charset="0"/>
              </a:rPr>
              <a:t>EKS integrates seamlessly with a wide range of AWS services, including:</a:t>
            </a:r>
          </a:p>
          <a:p>
            <a:pPr lvl="1"/>
            <a:r>
              <a:rPr lang="en-US" b="1" dirty="0">
                <a:latin typeface="Arial Black" panose="020B0A04020102020204" pitchFamily="34" charset="0"/>
              </a:rPr>
              <a:t>IAM (Identity and Access Management)</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for secure authentication and authorization.</a:t>
            </a:r>
          </a:p>
          <a:p>
            <a:pPr lvl="1"/>
            <a:r>
              <a:rPr lang="en-US" b="1" dirty="0">
                <a:latin typeface="Arial Black" panose="020B0A04020102020204" pitchFamily="34" charset="0"/>
              </a:rPr>
              <a:t>ELB (Elastic Load Balancer</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for load balancing across your pods.</a:t>
            </a:r>
          </a:p>
          <a:p>
            <a:pPr lvl="1"/>
            <a:r>
              <a:rPr lang="en-US" b="1" dirty="0">
                <a:latin typeface="Arial Black" panose="020B0A04020102020204" pitchFamily="34" charset="0"/>
              </a:rPr>
              <a:t>ECR (Elastic Container Registry)</a:t>
            </a:r>
            <a:r>
              <a:rPr lang="en-US" dirty="0"/>
              <a:t> </a:t>
            </a:r>
            <a:r>
              <a:rPr lang="en-US" dirty="0">
                <a:latin typeface="Arial" panose="020B0604020202020204" pitchFamily="34" charset="0"/>
                <a:cs typeface="Arial" panose="020B0604020202020204" pitchFamily="34" charset="0"/>
              </a:rPr>
              <a:t>for storing Docker container images</a:t>
            </a:r>
            <a:r>
              <a:rPr lang="en-US" dirty="0"/>
              <a:t>.</a:t>
            </a:r>
          </a:p>
          <a:p>
            <a:pPr lvl="1"/>
            <a:r>
              <a:rPr lang="en-US" b="1" dirty="0" err="1">
                <a:latin typeface="Arial Black" panose="020B0A04020102020204" pitchFamily="34" charset="0"/>
              </a:rPr>
              <a:t>CloudWatch</a:t>
            </a:r>
            <a:r>
              <a:rPr lang="en-US" dirty="0"/>
              <a:t> </a:t>
            </a:r>
            <a:r>
              <a:rPr lang="en-US" dirty="0">
                <a:latin typeface="Arial" panose="020B0604020202020204" pitchFamily="34" charset="0"/>
                <a:cs typeface="Arial" panose="020B0604020202020204" pitchFamily="34" charset="0"/>
              </a:rPr>
              <a:t>for monitoring logs and metrics.</a:t>
            </a:r>
          </a:p>
          <a:p>
            <a:pPr lvl="1"/>
            <a:r>
              <a:rPr lang="en-US" b="1" dirty="0">
                <a:latin typeface="Arial Black" panose="020B0A04020102020204" pitchFamily="34" charset="0"/>
              </a:rPr>
              <a:t>Auto Scaling</a:t>
            </a:r>
            <a:r>
              <a:rPr lang="en-US" dirty="0">
                <a:latin typeface="Arial Black" panose="020B0A04020102020204" pitchFamily="34" charset="0"/>
              </a:rPr>
              <a:t> </a:t>
            </a:r>
            <a:r>
              <a:rPr lang="en-US" dirty="0">
                <a:latin typeface="Arial" panose="020B0604020202020204" pitchFamily="34" charset="0"/>
                <a:cs typeface="Arial" panose="020B0604020202020204" pitchFamily="34" charset="0"/>
              </a:rPr>
              <a:t>to dynamically scale your node groups based on resource requirements.</a:t>
            </a:r>
          </a:p>
          <a:p>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62590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Ion</vt:lpstr>
      <vt:lpstr>TASK-8 Implement Auto-Scaling Policies for Microservices done  by O.Varaprasad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Control Plane:-  Amazon EKS ensures every cluster has its own unique Kubernetes control plane. This design keeps each cluster’s infrastructure separate, with no overlaps between clusters or AWS accounts.  Control Plane Managed by EKS, it consists of Kubernetes API server nodes and an etcd cluster.  Worker Nodes:-  Worker nodes in EKS are the EC2 instances that run the Kubernetes Pods. A Pod is the smallest deployable unit in Kubernetes and can contain one or more containers.  These nodes are part of the EKS Cluster and communicate with the control plane to receive instructions on which containers to run and where to run them.     </vt:lpstr>
      <vt:lpstr>PowerPoint Presentation</vt:lpstr>
      <vt:lpstr>PowerPoint Presentation</vt:lpstr>
      <vt:lpstr>PowerPoint Presentation</vt:lpstr>
      <vt:lpstr>PowerPoint Presentation</vt:lpstr>
      <vt:lpstr>Instance Creation:-  ec2 instance has been created using Ubuntu its shown below and connect the instance to git bash            Install the necessary tools in gitbash like Install the Jenkins :-     Change Host Name to Jenkins sudo hostname jenkins  Perform update first sudo apt update  </vt:lpstr>
      <vt:lpstr>Install Java 11   sudo apt install default-jdk –y  Verify Java Version   java -version    Install Maven   sudo apt install maven -y   you can type mvn --version   you should see the below output.  Now lets start the Jenkins installation    Add Repository key to the system    curl -fsSL https://pkg.jenkins.io/debian/jenkins.io-2023.key | sudo tee \   /usr/share/keyrings/jenkins-keyring.asc &gt; /dev/null    Append debian package repo address to the system   echo deb [signed-by=/usr/share/keyrings/jenkins-keyring.asc] \   https://pkg.jenkins.io/debian binary/ | sudo tee \   /etc/apt/sources.list.d/jenkins.list &gt; /dev/null</vt:lpstr>
      <vt:lpstr>Update Ubuntu package sudo apt update  Install Jenkins sudo apt install jenkins -y  Access Jenkins in web browser  Now copy the public ID with the Jenkins port no 8080 and paste the ID in Google to access the Jenkins Dashboard           To get the initial password from the below file sudo cat /var/lib/jenkins/secrets/initialAdminPassword  </vt:lpstr>
      <vt:lpstr>Copy the password and paste in the browser Then click on install suggested plug-ins.               Also create user name and password. enter everything as admin. at least user name as admin password as admin  Now Install AWS CLI:-   curl "https://awscli.amazonaws.com/awscli-exe-linux-x86_64.zip" -o "awscliv2.zip"    sudo apt install unzip  </vt:lpstr>
      <vt:lpstr>sudo unzip awscliv2.zip   sudo ./aws/install aws –version     Now Install Install eksctl:- Download and extract the latest release of eksctl with the following command.     curl --silent --location "https://github.com/weaveworks/eksctl/releases/latest/download/eksctl_$(uname -s)_amd64.tar.gz" | tar xz -C /tmp  Move the extracted binary to /usr/local/bin.  sudo mv /tmp/eksctl /usr/local/bin eksctl version</vt:lpstr>
      <vt:lpstr>Now Install kubectl on Ubuntu Instance:-  Kubernetes uses a command line utility called kubectl for communicating with the cluster API server. It is tool for controlling Kubernetes clusters  sudo curl --silent --location -o /usr/local/bin/kubectl   https://s3.us-west-2.amazonaws.com/amazon-eks/1.22.6/2022-03-09/bin/linux/amd64/kubectl  sudo chmod +x /usr/local/bin/kubectl   Verify if kubectl got installed  kubectl version --short –client   Now Create IAM Role and Attach it to the running Instance </vt:lpstr>
      <vt:lpstr>PowerPoint Presentation</vt:lpstr>
      <vt:lpstr>Now switch to Jenkins user  sudo su – Jenkins  Now create EKS Cluster with two worker nodes using eksctl command  eksctl create cluster --name demo-eks --region us-east-1 --nodegroup-name my-nodes --node-type t3.small --managed --nodes 2    the above command should create a EKS cluster in AWS it might take 15 to 20 mins. The eksctl tool uses  CloudFormation under the hood, creating one stack for  the EKS master control plane and another stack for the  worker nodes.   </vt:lpstr>
      <vt:lpstr>eksctl get cluster --name demo-eks --region us-east-1 This should confirm that EKS cluster is up and running. Update Kube config by entering below command: aws eks update-kubeconfig --name demo-eks --region us-east-1 kubeconfig file be updated under /var/lib/jenkins/.kube folder. you can view the kubeconfig file by entering the below command: cat  /var/lib/jenkins/.kube/config Connect to EKS cluster using kubectl commands To view the list of worker nodes as part of EKS cluster. kubectl get nodes </vt:lpstr>
      <vt:lpstr>kubectl get ns      Now Create repo in ecr:-  Search for ECR in amazon console          Create the repository and copy the URL </vt:lpstr>
      <vt:lpstr>Now install Docker:-  Docker installation steps using default repository from Ubuntu Update local packages by executing below command: sudo apt update  Install the below packages sudo apt install gnupg2 pass -y  gnupg2 is tool for secure communication and data storage. It can be used to encrypt data and to create digital signatures   Install docker sudo apt install docker.io -y  Add Ubuntu user to Docker group sudo usermod -aG docker $USER   We need to reload shell in order to have new group settings applied. Now you need to logout and log back in command line or execute the below command: newgrp docker  </vt:lpstr>
      <vt:lpstr>The Docker service needs to be setup to run at startup. To do so, type in each command followed by enter:  sudo systemctl start docker sudo systemctl enable docker sudo systemctl status docker          Docker Jenkins Integration | Building Docker Images using Jenkins  - Every time developer makes code changes, you would want to Jenkins to automate Docker       images creation and pushing into Docker registry. </vt:lpstr>
      <vt:lpstr> Pre-requisites: Jenkins is up and running Docker is installed in Jenkins machine  Install necessary plugins in Jenkins machine  Docker plugin installed in Jenkins. Docker pipeline plugin installed in Jenkins. Kubernetes CLI plugin installed in Jenkins   Now Login to Jenkins EC2 instance, execute below commands:  Add jenkins user to Docker group sudo usermod -a -G docker jenkins  Restart Jenkins service sudo service jenkins restart </vt:lpstr>
      <vt:lpstr>Reload system daemon files sudo systemctl daemon-reload  Restart Docker service as well  sudo service docker stop sudo service docker start  Create Maven Variable under Global and credentials in Jenkins dashboard:-   Add the maven in tools   Add the maven name and version (Latest version)  </vt:lpstr>
      <vt:lpstr>Now create a project in Jenkins dashboard   Select the new item and enter the name of the project  Select the Pipeline and click on OK            </vt:lpstr>
      <vt:lpstr>Select the pipeline script and enter the required pipeline data   pipeline {     agent any      stages {         stage('Checkout') {             steps {                  checkout scmGit(branches: [[name: '*/main']], extensions: [], userRemoteConfigs: [[credentialsId: 'dockerhub_ID', url: 'https://github.com/sunildev03/MicroService-Core-Deploy.git']])              }         }     } }  Click Apply and save then Build the code Pipeline</vt:lpstr>
      <vt:lpstr>When Build get success it shows like below             </vt:lpstr>
      <vt:lpstr>Here the next stage is go back to the code and we have to add the jar files in the code so we have to configure the code to build the jar   pipeline{     agent any          tools {         maven "Maven3"     }     stages {         stage('checkout') {             steps {                 checkout scmGit(branches: [[name: '*/main']], extensions: [], userRemoteConfigs: [[url: 'https://github.com/akannan1087/springboot-app.git']])             }         }         stage ('Build Jar') {             steps {                 sh "mvn clean install"             }         }     } }</vt:lpstr>
      <vt:lpstr>Now the next stage is we have to build the docker image:-  Here we need to add the environment registry to the pipeline  To add the registry link search the ECR in Aws console and select the repository and open the view push commands         Now copy the Docker registry link on the console  </vt:lpstr>
      <vt:lpstr>Now paste the URL in the pipeline to add the docker image  pipeline{     agent any          tools {         maven "Maven3"     }          environment {          registry = 038462767593.dkr.ecr.us-east-1.amazonaws.com/demo/repo-sample          stages {         stage('checkout') {             steps {                 checkout scmGit(branches: [[name: '*/main']], extensions: [], userRemoteConfigs: [[url: 'https://github.com/akannan1087/springboot-app.git']])             }         }         stage ('Build Jar') {             steps {                 sh "mvn clean install"             }         }         stage ("Build Image") {             steps {                 script {                     docker.build registry                 }             }         }     } }</vt:lpstr>
      <vt:lpstr>Click apply and save to build the pipeline          Now check weather the docker image is created or not      Now the another step is we have to push the docker image into ECR  Add the required pipeline data to push the docker image into ecr Cop we can find the commands from the view push commands in ecr repository  Select the repository and open the view push commands then copy the required commands and paste the commands on the pipeline and run the pipeline</vt:lpstr>
      <vt:lpstr>pipeline {     agent any          tools {         maven "Maven3"     }          environment {         registry = '038462767593.dkr.ecr.us-east-1.amazonaws.com/demo/repo-sample'     }  // Closing the environment block here          stages {         stage('Checkout') {             steps {                 checkout scmGit(branches: [[name: '*/main']], extensions: [], userRemoteConfigs: [[url: 'https://github.com/akannan1087/springboot-app.git']])             }         }         stage('Build Jar') {             steps {                 sh "mvn clean install"             }         }         </vt:lpstr>
      <vt:lpstr> stage('Build Image') {             steps {                 script {                     docker.build(registry)                 }             }         }         stage ("Push into ECR") {             steps {                 sh "aws ecr get-login-password --region us-east-1 | docker login --username AWS --password-stdin 038462767593.dkr.ecr.us-east-1.amazonaws.com"                 sh "docker push 038462767593.dkr.ecr.us-east-1.amazonaws.com/demo/repo-sample:latest"                       stage("EKS Deploy"){             steps {                 withKubeConfig(caCertificate: '', clusterName: '', contextName: '', credentialsId: 'EKS', namespace: '', restrictKubeConfigAccess: false, serverUrl: '') {                 sh  "kubectl apply -f eks-deploy-k8s.yaml" }             }         }         stage       } } </vt:lpstr>
      <vt:lpstr>After the build got success the console output will be shown like below              Now the last step is connecting to the cluster   To check the cluster is running we use the command like eksctl get cluster --name demo-eks --region us-east-1 (cluster name and region should be add as per requirement)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72</cp:revision>
  <dcterms:created xsi:type="dcterms:W3CDTF">2025-02-17T10:00:32Z</dcterms:created>
  <dcterms:modified xsi:type="dcterms:W3CDTF">2025-02-17T10:17:46Z</dcterms:modified>
</cp:coreProperties>
</file>