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D86-3826-85F4-47E9-905575E1B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9B80FC-AB0A-B875-C0BF-03DC01A5A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8D590C-1007-347E-A0AF-0CDA232040B1}"/>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5E9C8792-0A3D-1F34-BEC8-AE4FA28B4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06E47-D391-BC39-DDF6-C4F46684E08C}"/>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409344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A3BC-5309-62E8-519D-0C168CD73A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EABF72-B46E-AE13-BCCC-48EAFCF2A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A6F05-31B4-5149-9A70-3B478E474523}"/>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D4989333-D0F5-6372-5C78-DB6243856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C88FEF-2BA6-A9BB-4D59-1400BE3D8B17}"/>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28656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59972-3302-D2C1-9C22-605AF6464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D38C4F-3909-E95A-3D2C-A2886CB51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DD7B7-7525-3D24-8BE3-9136FE2D7013}"/>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E6A6411F-FFD4-ECAD-C67B-D7E72B92B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A7AB3-907C-00FF-8766-5AE25AECBD9C}"/>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105958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757F-EEB8-62AC-7D68-6822D320B5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4D8197-0AD9-9644-D564-694AEA635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B1DE9-B447-4B0F-9C33-59A68BC8709F}"/>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2037AE0E-A87B-4C0D-73DF-8720CBCF7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3ADB0-31D3-FE81-C382-F42D943BAE17}"/>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427433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FC79-8E08-2500-AA93-3891C8E54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9E0567-4E52-2FCE-C885-E561E5140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C3B55-2CEF-0165-3603-0CC8385F0D02}"/>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6A526404-E9BC-73CD-4168-FA92DB122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0C8E7-D481-86D8-DB07-5FC10029BD1C}"/>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15906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A304-8526-0F02-E59D-89455C233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5FDA26-4A1D-3BB5-4669-26A5A5A0F7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2B8189-6E2E-289C-7E3B-C626126F1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0364B9-015B-3029-7100-7953F554C8D9}"/>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6" name="Footer Placeholder 5">
            <a:extLst>
              <a:ext uri="{FF2B5EF4-FFF2-40B4-BE49-F238E27FC236}">
                <a16:creationId xmlns:a16="http://schemas.microsoft.com/office/drawing/2014/main" id="{FE4E54AF-C2B8-FE21-0D39-3EDB4DAA6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249AA8-DC6C-D64C-98D7-9B5667EA9B1A}"/>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78721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C7CD-A560-145F-938C-9E0DBE7160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71DD9A-C40D-0827-1FF4-834A013FB3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85001-09B4-6097-7905-77BA50C19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C57C0F-2E08-88D5-EBFA-F0AA47951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A1250-D325-DCCD-347E-84375E042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D32710-71CE-C3CD-8C4C-1C5EDEAC5A23}"/>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8" name="Footer Placeholder 7">
            <a:extLst>
              <a:ext uri="{FF2B5EF4-FFF2-40B4-BE49-F238E27FC236}">
                <a16:creationId xmlns:a16="http://schemas.microsoft.com/office/drawing/2014/main" id="{D07B2EE1-F7F8-7D96-5D79-FD1DB33B43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C9409C-606C-8E5C-F96B-6BC344CCE934}"/>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424570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DA07-85CC-549B-95C2-2EBFDFFA70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58D142-E432-81EF-CC07-EB106A1AB2AB}"/>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4" name="Footer Placeholder 3">
            <a:extLst>
              <a:ext uri="{FF2B5EF4-FFF2-40B4-BE49-F238E27FC236}">
                <a16:creationId xmlns:a16="http://schemas.microsoft.com/office/drawing/2014/main" id="{93D12FC2-212C-1AFB-96CE-43488AC86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998B75-DA73-5E74-621D-C5F70A8934A3}"/>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203888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055EA-D959-4878-5E94-1785D1AF0220}"/>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3" name="Footer Placeholder 2">
            <a:extLst>
              <a:ext uri="{FF2B5EF4-FFF2-40B4-BE49-F238E27FC236}">
                <a16:creationId xmlns:a16="http://schemas.microsoft.com/office/drawing/2014/main" id="{26E2A9A1-427E-3368-EEF1-7E662989B0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6CEA67-0B9B-967A-F63F-3B7EC69F239F}"/>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3011187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FC00-9A4E-E60E-A110-B15C4F60F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4F6C28-0EF6-62C9-B029-9A040FF06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FE8FA7-98BA-535D-D0E2-0F9CBE0E5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9B289-9700-0376-4EC4-EEAA0DF6844A}"/>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6" name="Footer Placeholder 5">
            <a:extLst>
              <a:ext uri="{FF2B5EF4-FFF2-40B4-BE49-F238E27FC236}">
                <a16:creationId xmlns:a16="http://schemas.microsoft.com/office/drawing/2014/main" id="{3580CCD0-F7DD-A4D4-2109-E2BB512DA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087B68-E1DF-377E-00A5-1A9BD0750AF3}"/>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120522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6557-A9AE-98D2-13B3-4B976534C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65624-E48C-219E-DBF3-8D64C9ED7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4EF3C6-FD25-30F9-72B0-E2C6CECDB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D8240-726D-FFDC-F2E9-599504BB289A}"/>
              </a:ext>
            </a:extLst>
          </p:cNvPr>
          <p:cNvSpPr>
            <a:spLocks noGrp="1"/>
          </p:cNvSpPr>
          <p:nvPr>
            <p:ph type="dt" sz="half" idx="10"/>
          </p:nvPr>
        </p:nvSpPr>
        <p:spPr/>
        <p:txBody>
          <a:bodyPr/>
          <a:lstStyle/>
          <a:p>
            <a:fld id="{7478CB6C-78E4-4FE0-912B-BC6CDA9B2539}" type="datetimeFigureOut">
              <a:rPr lang="en-IN" smtClean="0"/>
              <a:t>22-01-2025</a:t>
            </a:fld>
            <a:endParaRPr lang="en-IN"/>
          </a:p>
        </p:txBody>
      </p:sp>
      <p:sp>
        <p:nvSpPr>
          <p:cNvPr id="6" name="Footer Placeholder 5">
            <a:extLst>
              <a:ext uri="{FF2B5EF4-FFF2-40B4-BE49-F238E27FC236}">
                <a16:creationId xmlns:a16="http://schemas.microsoft.com/office/drawing/2014/main" id="{B905DD81-86A8-3F39-0D1A-03EDB4E260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9F61F-56D8-93A2-FF9A-37EFA04C5778}"/>
              </a:ext>
            </a:extLst>
          </p:cNvPr>
          <p:cNvSpPr>
            <a:spLocks noGrp="1"/>
          </p:cNvSpPr>
          <p:nvPr>
            <p:ph type="sldNum" sz="quarter" idx="12"/>
          </p:nvPr>
        </p:nvSpPr>
        <p:spPr/>
        <p:txBody>
          <a:bodyPr/>
          <a:lstStyle/>
          <a:p>
            <a:fld id="{CFD7133C-35F4-4730-B3DB-722FADC61B24}" type="slidenum">
              <a:rPr lang="en-IN" smtClean="0"/>
              <a:t>‹#›</a:t>
            </a:fld>
            <a:endParaRPr lang="en-IN"/>
          </a:p>
        </p:txBody>
      </p:sp>
    </p:spTree>
    <p:extLst>
      <p:ext uri="{BB962C8B-B14F-4D97-AF65-F5344CB8AC3E}">
        <p14:creationId xmlns:p14="http://schemas.microsoft.com/office/powerpoint/2010/main" val="257413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8A3B4-DEC7-1016-DEFD-FCF99CF3A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7DFDB0-2B44-E211-7DC1-0D5739359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9F7BB5-4314-06DB-DB79-7A195A4DD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8CB6C-78E4-4FE0-912B-BC6CDA9B2539}" type="datetimeFigureOut">
              <a:rPr lang="en-IN" smtClean="0"/>
              <a:t>22-01-2025</a:t>
            </a:fld>
            <a:endParaRPr lang="en-IN"/>
          </a:p>
        </p:txBody>
      </p:sp>
      <p:sp>
        <p:nvSpPr>
          <p:cNvPr id="5" name="Footer Placeholder 4">
            <a:extLst>
              <a:ext uri="{FF2B5EF4-FFF2-40B4-BE49-F238E27FC236}">
                <a16:creationId xmlns:a16="http://schemas.microsoft.com/office/drawing/2014/main" id="{412E4484-0325-DB2F-9AAB-CE74313C3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093E38-6A42-3E46-FBDB-7709A1E09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7133C-35F4-4730-B3DB-722FADC61B24}" type="slidenum">
              <a:rPr lang="en-IN" smtClean="0"/>
              <a:t>‹#›</a:t>
            </a:fld>
            <a:endParaRPr lang="en-IN"/>
          </a:p>
        </p:txBody>
      </p:sp>
    </p:spTree>
    <p:extLst>
      <p:ext uri="{BB962C8B-B14F-4D97-AF65-F5344CB8AC3E}">
        <p14:creationId xmlns:p14="http://schemas.microsoft.com/office/powerpoint/2010/main" val="315258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0186-B486-903D-B69A-35E2AD6B5E09}"/>
              </a:ext>
            </a:extLst>
          </p:cNvPr>
          <p:cNvSpPr>
            <a:spLocks noGrp="1"/>
          </p:cNvSpPr>
          <p:nvPr>
            <p:ph type="ctrTitle"/>
          </p:nvPr>
        </p:nvSpPr>
        <p:spPr>
          <a:xfrm>
            <a:off x="936171" y="478971"/>
            <a:ext cx="9144000" cy="5083629"/>
          </a:xfrm>
        </p:spPr>
        <p:txBody>
          <a:bodyPr anchor="ctr">
            <a:noAutofit/>
          </a:bodyPr>
          <a:lstStyle/>
          <a:p>
            <a:r>
              <a:rPr lang="en-IN" sz="3000" b="1" dirty="0"/>
              <a:t>TASK-4 </a:t>
            </a:r>
            <a:br>
              <a:rPr lang="en-IN" sz="3000" b="1" dirty="0"/>
            </a:br>
            <a:r>
              <a:rPr lang="en-US" sz="3000" b="1" dirty="0"/>
              <a:t>Configure Kubernetes Namespaces and RBAC</a:t>
            </a:r>
            <a:br>
              <a:rPr lang="en-US" sz="3000" b="1" dirty="0"/>
            </a:br>
            <a:r>
              <a:rPr lang="en-US" sz="3000" b="1" dirty="0"/>
              <a:t> OBJECTIVE: Set up namespaces and Role-Based Access Control (RBAC) for workload segmentation and security.</a:t>
            </a:r>
            <a:br>
              <a:rPr lang="en-US" sz="3000" b="1" dirty="0"/>
            </a:br>
            <a:r>
              <a:rPr lang="en-US" sz="3000" b="1" dirty="0"/>
              <a:t>   OUTCOME: Kubernetes namespaces and RBAC configured</a:t>
            </a:r>
            <a:br>
              <a:rPr lang="en-US" sz="3000" b="1" dirty="0"/>
            </a:br>
            <a:endParaRPr lang="en-IN" sz="3000" b="1" dirty="0"/>
          </a:p>
        </p:txBody>
      </p:sp>
    </p:spTree>
    <p:extLst>
      <p:ext uri="{BB962C8B-B14F-4D97-AF65-F5344CB8AC3E}">
        <p14:creationId xmlns:p14="http://schemas.microsoft.com/office/powerpoint/2010/main" val="365000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295FB-EC09-3638-4743-7F699509578E}"/>
              </a:ext>
            </a:extLst>
          </p:cNvPr>
          <p:cNvSpPr>
            <a:spLocks noGrp="1"/>
          </p:cNvSpPr>
          <p:nvPr>
            <p:ph idx="1"/>
          </p:nvPr>
        </p:nvSpPr>
        <p:spPr>
          <a:xfrm>
            <a:off x="838200" y="119743"/>
            <a:ext cx="10515600" cy="6553200"/>
          </a:xfrm>
        </p:spPr>
        <p:txBody>
          <a:bodyPr>
            <a:normAutofit/>
          </a:bodyPr>
          <a:lstStyle/>
          <a:p>
            <a:pPr marL="0" indent="0">
              <a:buNone/>
            </a:pPr>
            <a:r>
              <a:rPr lang="en-IN" sz="2400" dirty="0"/>
              <a:t>STEP6: </a:t>
            </a:r>
            <a:r>
              <a:rPr lang="en-US" sz="2400" dirty="0"/>
              <a:t>CREATE ROLES FOR OTHER NAMESPACES (i.e.,PRODUCTION):</a:t>
            </a:r>
          </a:p>
          <a:p>
            <a:pPr marL="0" indent="0">
              <a:buNone/>
            </a:pPr>
            <a:r>
              <a:rPr lang="en-US" sz="2400" dirty="0"/>
              <a:t>Here we can repeat the same process to create different roles for other namespaces (like staging and production), depending on what permissions each namespace needs.</a:t>
            </a:r>
          </a:p>
          <a:p>
            <a:pPr marL="0" indent="0">
              <a:buNone/>
            </a:pPr>
            <a:r>
              <a:rPr lang="en-US" sz="2400" dirty="0"/>
              <a:t>For example, in the production namespace, we may want to create an admin role:</a:t>
            </a:r>
          </a:p>
          <a:p>
            <a:r>
              <a:rPr lang="en-US" sz="2400" dirty="0"/>
              <a:t>vi prod-role.yaml</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kubectl apply -f prod-role.yaml</a:t>
            </a:r>
          </a:p>
          <a:p>
            <a:pPr marL="0" indent="0">
              <a:buNone/>
            </a:pPr>
            <a:endParaRPr lang="en-US" sz="2400" dirty="0"/>
          </a:p>
        </p:txBody>
      </p:sp>
      <p:sp>
        <p:nvSpPr>
          <p:cNvPr id="4" name="Rectangle 3">
            <a:extLst>
              <a:ext uri="{FF2B5EF4-FFF2-40B4-BE49-F238E27FC236}">
                <a16:creationId xmlns:a16="http://schemas.microsoft.com/office/drawing/2014/main" id="{44EB884B-1957-486A-5204-017548B89842}"/>
              </a:ext>
            </a:extLst>
          </p:cNvPr>
          <p:cNvSpPr/>
          <p:nvPr/>
        </p:nvSpPr>
        <p:spPr>
          <a:xfrm>
            <a:off x="1230086" y="2590800"/>
            <a:ext cx="2917371" cy="35596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err="1"/>
              <a:t>apiVersion</a:t>
            </a:r>
            <a:r>
              <a:rPr lang="en-IN" sz="1600" dirty="0"/>
              <a:t>: rbac.authorization.k8s.io/v1</a:t>
            </a:r>
          </a:p>
          <a:p>
            <a:pPr algn="ctr"/>
            <a:r>
              <a:rPr lang="en-IN" sz="1600" dirty="0"/>
              <a:t>kind: Role</a:t>
            </a:r>
          </a:p>
          <a:p>
            <a:pPr algn="ctr"/>
            <a:r>
              <a:rPr lang="en-IN" sz="1600" dirty="0"/>
              <a:t>metadata:</a:t>
            </a:r>
          </a:p>
          <a:p>
            <a:pPr algn="ctr"/>
            <a:r>
              <a:rPr lang="en-IN" sz="1600" dirty="0"/>
              <a:t>  namespace: production</a:t>
            </a:r>
          </a:p>
          <a:p>
            <a:pPr algn="ctr"/>
            <a:r>
              <a:rPr lang="en-IN" sz="1600" dirty="0"/>
              <a:t>  name: admin</a:t>
            </a:r>
          </a:p>
          <a:p>
            <a:pPr algn="ctr"/>
            <a:r>
              <a:rPr lang="en-IN" sz="1600" dirty="0"/>
              <a:t>rules:</a:t>
            </a:r>
          </a:p>
          <a:p>
            <a:pPr algn="ctr"/>
            <a:r>
              <a:rPr lang="en-IN" sz="1600" dirty="0"/>
              <a:t>- </a:t>
            </a:r>
            <a:r>
              <a:rPr lang="en-IN" sz="1600" dirty="0" err="1"/>
              <a:t>apiGroups</a:t>
            </a:r>
            <a:r>
              <a:rPr lang="en-IN" sz="1600" dirty="0"/>
              <a:t>: [""]</a:t>
            </a:r>
          </a:p>
          <a:p>
            <a:pPr algn="ctr"/>
            <a:r>
              <a:rPr lang="en-IN" sz="1600" dirty="0"/>
              <a:t>  resources: ["pods", "deployments", "services", "</a:t>
            </a:r>
            <a:r>
              <a:rPr lang="en-IN" sz="1600" dirty="0" err="1"/>
              <a:t>configmaps</a:t>
            </a:r>
            <a:r>
              <a:rPr lang="en-IN" sz="1600" dirty="0"/>
              <a:t>"]</a:t>
            </a:r>
          </a:p>
          <a:p>
            <a:pPr algn="ctr"/>
            <a:r>
              <a:rPr lang="en-IN" sz="1600" dirty="0"/>
              <a:t>  verbs: ["create", "delete", "update", "list", "get"]</a:t>
            </a:r>
          </a:p>
        </p:txBody>
      </p:sp>
    </p:spTree>
    <p:extLst>
      <p:ext uri="{BB962C8B-B14F-4D97-AF65-F5344CB8AC3E}">
        <p14:creationId xmlns:p14="http://schemas.microsoft.com/office/powerpoint/2010/main" val="286965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3A2E6-5816-BF4A-F7B1-9DB671808EBD}"/>
              </a:ext>
            </a:extLst>
          </p:cNvPr>
          <p:cNvSpPr>
            <a:spLocks noGrp="1"/>
          </p:cNvSpPr>
          <p:nvPr>
            <p:ph idx="1"/>
          </p:nvPr>
        </p:nvSpPr>
        <p:spPr>
          <a:xfrm>
            <a:off x="838200" y="239486"/>
            <a:ext cx="10515600" cy="6259285"/>
          </a:xfrm>
        </p:spPr>
        <p:txBody>
          <a:bodyPr>
            <a:normAutofit/>
          </a:bodyPr>
          <a:lstStyle/>
          <a:p>
            <a:pPr marL="0" indent="0">
              <a:buNone/>
            </a:pPr>
            <a:r>
              <a:rPr lang="en-IN" sz="2400" dirty="0"/>
              <a:t>STEP7: CHECK ROLE AND ROLE-BINDING STATUS:</a:t>
            </a:r>
          </a:p>
          <a:p>
            <a:pPr marL="0" indent="0">
              <a:buNone/>
            </a:pPr>
            <a:r>
              <a:rPr lang="en-IN" sz="2400" dirty="0"/>
              <a:t>We can list roles and role-bindings to verify that they are correctly configured or not.</a:t>
            </a:r>
          </a:p>
          <a:p>
            <a:r>
              <a:rPr lang="en-US" sz="2400" dirty="0"/>
              <a:t>kubectl get roles --namespace dev</a:t>
            </a:r>
            <a:endParaRPr lang="en-IN" sz="2400" dirty="0"/>
          </a:p>
          <a:p>
            <a:pPr marL="0" indent="0">
              <a:buNone/>
            </a:pPr>
            <a:endParaRPr lang="en-IN" sz="2400" dirty="0"/>
          </a:p>
          <a:p>
            <a:pPr marL="0" indent="0">
              <a:buNone/>
            </a:pPr>
            <a:endParaRPr lang="en-IN" sz="2400" dirty="0"/>
          </a:p>
          <a:p>
            <a:r>
              <a:rPr lang="en-US" sz="2400" dirty="0"/>
              <a:t>kubectl get </a:t>
            </a:r>
            <a:r>
              <a:rPr lang="en-US" sz="2400" dirty="0" err="1"/>
              <a:t>rolebindings</a:t>
            </a:r>
            <a:r>
              <a:rPr lang="en-US" sz="2400" dirty="0"/>
              <a:t> --namespace dev</a:t>
            </a:r>
          </a:p>
          <a:p>
            <a:pPr marL="0" indent="0">
              <a:buNone/>
            </a:pPr>
            <a:endParaRPr lang="en-IN" sz="2400" dirty="0"/>
          </a:p>
          <a:p>
            <a:pPr marL="0" indent="0">
              <a:buNone/>
            </a:pPr>
            <a:endParaRPr lang="en-IN" sz="2400" dirty="0"/>
          </a:p>
          <a:p>
            <a:r>
              <a:rPr lang="en-US" sz="2400" dirty="0"/>
              <a:t>kubectl get roles –namespace production</a:t>
            </a:r>
          </a:p>
          <a:p>
            <a:pPr marL="0" indent="0">
              <a:buNone/>
            </a:pPr>
            <a:endParaRPr lang="en-IN" sz="2400" dirty="0"/>
          </a:p>
        </p:txBody>
      </p:sp>
      <p:pic>
        <p:nvPicPr>
          <p:cNvPr id="5" name="Picture 4">
            <a:extLst>
              <a:ext uri="{FF2B5EF4-FFF2-40B4-BE49-F238E27FC236}">
                <a16:creationId xmlns:a16="http://schemas.microsoft.com/office/drawing/2014/main" id="{BBB5AF77-D291-4640-F552-2864A0889BA3}"/>
              </a:ext>
            </a:extLst>
          </p:cNvPr>
          <p:cNvPicPr>
            <a:picLocks noChangeAspect="1"/>
          </p:cNvPicPr>
          <p:nvPr/>
        </p:nvPicPr>
        <p:blipFill>
          <a:blip r:embed="rId2"/>
          <a:stretch>
            <a:fillRect/>
          </a:stretch>
        </p:blipFill>
        <p:spPr>
          <a:xfrm>
            <a:off x="1010445" y="1983457"/>
            <a:ext cx="5368583" cy="629113"/>
          </a:xfrm>
          <a:prstGeom prst="rect">
            <a:avLst/>
          </a:prstGeom>
        </p:spPr>
      </p:pic>
      <p:pic>
        <p:nvPicPr>
          <p:cNvPr id="7" name="Picture 6">
            <a:extLst>
              <a:ext uri="{FF2B5EF4-FFF2-40B4-BE49-F238E27FC236}">
                <a16:creationId xmlns:a16="http://schemas.microsoft.com/office/drawing/2014/main" id="{5CC8D12E-E341-21E5-EF10-71B3925E50B8}"/>
              </a:ext>
            </a:extLst>
          </p:cNvPr>
          <p:cNvPicPr>
            <a:picLocks noChangeAspect="1"/>
          </p:cNvPicPr>
          <p:nvPr/>
        </p:nvPicPr>
        <p:blipFill>
          <a:blip r:embed="rId3"/>
          <a:stretch>
            <a:fillRect/>
          </a:stretch>
        </p:blipFill>
        <p:spPr>
          <a:xfrm>
            <a:off x="1097531" y="3369128"/>
            <a:ext cx="5368582" cy="718458"/>
          </a:xfrm>
          <a:prstGeom prst="rect">
            <a:avLst/>
          </a:prstGeom>
        </p:spPr>
      </p:pic>
      <p:pic>
        <p:nvPicPr>
          <p:cNvPr id="9" name="Picture 8">
            <a:extLst>
              <a:ext uri="{FF2B5EF4-FFF2-40B4-BE49-F238E27FC236}">
                <a16:creationId xmlns:a16="http://schemas.microsoft.com/office/drawing/2014/main" id="{CC6B6A7B-1FBA-C208-7308-319357FA72D9}"/>
              </a:ext>
            </a:extLst>
          </p:cNvPr>
          <p:cNvPicPr>
            <a:picLocks noChangeAspect="1"/>
          </p:cNvPicPr>
          <p:nvPr/>
        </p:nvPicPr>
        <p:blipFill>
          <a:blip r:embed="rId4"/>
          <a:stretch>
            <a:fillRect/>
          </a:stretch>
        </p:blipFill>
        <p:spPr>
          <a:xfrm>
            <a:off x="1097530" y="4721648"/>
            <a:ext cx="5368581" cy="718458"/>
          </a:xfrm>
          <a:prstGeom prst="rect">
            <a:avLst/>
          </a:prstGeom>
        </p:spPr>
      </p:pic>
    </p:spTree>
    <p:extLst>
      <p:ext uri="{BB962C8B-B14F-4D97-AF65-F5344CB8AC3E}">
        <p14:creationId xmlns:p14="http://schemas.microsoft.com/office/powerpoint/2010/main" val="42511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BBAB1-B10A-15B5-6F37-BCF1B86539B1}"/>
              </a:ext>
            </a:extLst>
          </p:cNvPr>
          <p:cNvSpPr>
            <a:spLocks noGrp="1"/>
          </p:cNvSpPr>
          <p:nvPr>
            <p:ph idx="1"/>
          </p:nvPr>
        </p:nvSpPr>
        <p:spPr>
          <a:xfrm>
            <a:off x="512715" y="381000"/>
            <a:ext cx="11352713" cy="6128657"/>
          </a:xfrm>
        </p:spPr>
        <p:txBody>
          <a:bodyPr>
            <a:normAutofit/>
          </a:bodyPr>
          <a:lstStyle/>
          <a:p>
            <a:r>
              <a:rPr lang="en-IN" sz="2400" dirty="0"/>
              <a:t>kubectl get clusterrolebindings</a:t>
            </a:r>
          </a:p>
          <a:p>
            <a:endParaRPr lang="en-IN" sz="2400" dirty="0"/>
          </a:p>
          <a:p>
            <a:endParaRPr lang="en-IN" sz="2400" dirty="0"/>
          </a:p>
          <a:p>
            <a:endParaRPr lang="en-IN" sz="2400" dirty="0"/>
          </a:p>
          <a:p>
            <a:endParaRPr lang="en-IN" sz="2400" dirty="0"/>
          </a:p>
          <a:p>
            <a:pPr marL="0" indent="0">
              <a:buNone/>
            </a:pPr>
            <a:r>
              <a:rPr lang="en-IN" sz="2400" dirty="0"/>
              <a:t>Conclusion:</a:t>
            </a:r>
          </a:p>
          <a:p>
            <a:pPr marL="0" indent="0">
              <a:buNone/>
            </a:pPr>
            <a:r>
              <a:rPr lang="en-US" sz="2400" dirty="0"/>
              <a:t>Here we have created multiple Kubernetes namespaces (dev, staging, production) and we have set up RBAC by defining roles and binding them to users, ensuring that users have the appropriate permissions in each namespace.</a:t>
            </a:r>
            <a:endParaRPr lang="en-IN" sz="2400" dirty="0"/>
          </a:p>
          <a:p>
            <a:pPr marL="0" indent="0">
              <a:buNone/>
            </a:pPr>
            <a:endParaRPr lang="en-IN" sz="2400" dirty="0"/>
          </a:p>
        </p:txBody>
      </p:sp>
      <p:pic>
        <p:nvPicPr>
          <p:cNvPr id="5" name="Picture 4">
            <a:extLst>
              <a:ext uri="{FF2B5EF4-FFF2-40B4-BE49-F238E27FC236}">
                <a16:creationId xmlns:a16="http://schemas.microsoft.com/office/drawing/2014/main" id="{EAE35B2F-A5FE-0DDF-62C6-47F3B584BA4E}"/>
              </a:ext>
            </a:extLst>
          </p:cNvPr>
          <p:cNvPicPr>
            <a:picLocks noChangeAspect="1"/>
          </p:cNvPicPr>
          <p:nvPr/>
        </p:nvPicPr>
        <p:blipFill>
          <a:blip r:embed="rId2"/>
          <a:stretch>
            <a:fillRect/>
          </a:stretch>
        </p:blipFill>
        <p:spPr>
          <a:xfrm>
            <a:off x="676000" y="922529"/>
            <a:ext cx="10687599" cy="1333569"/>
          </a:xfrm>
          <a:prstGeom prst="rect">
            <a:avLst/>
          </a:prstGeom>
        </p:spPr>
      </p:pic>
    </p:spTree>
    <p:extLst>
      <p:ext uri="{BB962C8B-B14F-4D97-AF65-F5344CB8AC3E}">
        <p14:creationId xmlns:p14="http://schemas.microsoft.com/office/powerpoint/2010/main" val="230188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E577-6C4F-7755-EBD4-B0D9A27B5C3E}"/>
              </a:ext>
            </a:extLst>
          </p:cNvPr>
          <p:cNvSpPr>
            <a:spLocks noGrp="1"/>
          </p:cNvSpPr>
          <p:nvPr>
            <p:ph type="title"/>
          </p:nvPr>
        </p:nvSpPr>
        <p:spPr>
          <a:xfrm>
            <a:off x="674914" y="253999"/>
            <a:ext cx="10515600" cy="854075"/>
          </a:xfrm>
        </p:spPr>
        <p:txBody>
          <a:bodyPr/>
          <a:lstStyle/>
          <a:p>
            <a:r>
              <a:rPr lang="en-IN" dirty="0"/>
              <a:t>KUBERNETES NAMESPACES</a:t>
            </a:r>
          </a:p>
        </p:txBody>
      </p:sp>
      <p:sp>
        <p:nvSpPr>
          <p:cNvPr id="3" name="Content Placeholder 2">
            <a:extLst>
              <a:ext uri="{FF2B5EF4-FFF2-40B4-BE49-F238E27FC236}">
                <a16:creationId xmlns:a16="http://schemas.microsoft.com/office/drawing/2014/main" id="{7A8FF467-23B7-33BC-C4B1-5123A501CB4F}"/>
              </a:ext>
            </a:extLst>
          </p:cNvPr>
          <p:cNvSpPr>
            <a:spLocks noGrp="1"/>
          </p:cNvSpPr>
          <p:nvPr>
            <p:ph idx="1"/>
          </p:nvPr>
        </p:nvSpPr>
        <p:spPr>
          <a:xfrm>
            <a:off x="674914" y="1219199"/>
            <a:ext cx="10678886" cy="4811487"/>
          </a:xfrm>
        </p:spPr>
        <p:txBody>
          <a:bodyPr/>
          <a:lstStyle/>
          <a:p>
            <a:pPr marL="0" indent="0">
              <a:buNone/>
            </a:pPr>
            <a:r>
              <a:rPr lang="en-US" sz="2400" dirty="0"/>
              <a:t>Think of a namespace in Kubernetes as a "folder" or "container" inside a larger Kubernetes cluster, where you can group resources (like pods, services, deployments) together. It helps you organize and manage resources more easily, especially in a large </a:t>
            </a:r>
            <a:r>
              <a:rPr lang="en-US" sz="2400" dirty="0" err="1"/>
              <a:t>cluster.Just</a:t>
            </a:r>
            <a:r>
              <a:rPr lang="en-US" sz="2400" dirty="0"/>
              <a:t> like you have folders on your computer to organize files, Kubernetes uses namespaces to organize resources within a cluster.</a:t>
            </a:r>
          </a:p>
          <a:p>
            <a:pPr marL="0" indent="0">
              <a:buNone/>
            </a:pPr>
            <a:r>
              <a:rPr lang="en-US" sz="2400" dirty="0"/>
              <a:t>Namespaces are useful for:</a:t>
            </a:r>
          </a:p>
          <a:p>
            <a:pPr marL="0" indent="0">
              <a:buNone/>
            </a:pPr>
            <a:r>
              <a:rPr lang="en-US" sz="2400" dirty="0"/>
              <a:t>Separation: You can create different namespaces for different environments, such as dev (development), staging (testing), and production (live environment). This way, each environment is isolated, and resources won’t clash with each other.</a:t>
            </a:r>
          </a:p>
          <a:p>
            <a:pPr marL="0" indent="0">
              <a:buNone/>
            </a:pPr>
            <a:r>
              <a:rPr lang="en-US" sz="2400" dirty="0"/>
              <a:t>Access Control: You can use namespaces to apply different levels of access control. For example, you may want developers to have access only to the dev namespace and not to production.</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24338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CEB0-9184-DECE-37D4-AFCE9CBAB2EA}"/>
              </a:ext>
            </a:extLst>
          </p:cNvPr>
          <p:cNvSpPr>
            <a:spLocks noGrp="1"/>
          </p:cNvSpPr>
          <p:nvPr>
            <p:ph type="title"/>
          </p:nvPr>
        </p:nvSpPr>
        <p:spPr>
          <a:xfrm>
            <a:off x="838200" y="130630"/>
            <a:ext cx="10515600" cy="1121228"/>
          </a:xfrm>
        </p:spPr>
        <p:txBody>
          <a:bodyPr/>
          <a:lstStyle/>
          <a:p>
            <a:r>
              <a:rPr lang="en-IN" dirty="0"/>
              <a:t>RBAC (ROLE-BASED ACCESS CONTROL)</a:t>
            </a:r>
          </a:p>
        </p:txBody>
      </p:sp>
      <p:sp>
        <p:nvSpPr>
          <p:cNvPr id="3" name="Content Placeholder 2">
            <a:extLst>
              <a:ext uri="{FF2B5EF4-FFF2-40B4-BE49-F238E27FC236}">
                <a16:creationId xmlns:a16="http://schemas.microsoft.com/office/drawing/2014/main" id="{AC7288E3-0FB2-56C0-D64B-A5B3256754B3}"/>
              </a:ext>
            </a:extLst>
          </p:cNvPr>
          <p:cNvSpPr>
            <a:spLocks noGrp="1"/>
          </p:cNvSpPr>
          <p:nvPr>
            <p:ph idx="1"/>
          </p:nvPr>
        </p:nvSpPr>
        <p:spPr>
          <a:xfrm>
            <a:off x="838200" y="1121229"/>
            <a:ext cx="10515600" cy="5410200"/>
          </a:xfrm>
        </p:spPr>
        <p:txBody>
          <a:bodyPr/>
          <a:lstStyle/>
          <a:p>
            <a:pPr marL="0" indent="0">
              <a:buNone/>
            </a:pPr>
            <a:r>
              <a:rPr lang="en-US" sz="2400" b="1" dirty="0"/>
              <a:t>RBAC (Role-Based Access Control)</a:t>
            </a:r>
            <a:r>
              <a:rPr lang="en-US" sz="2400" dirty="0"/>
              <a:t> is a security mechanism in Kubernetes that controls </a:t>
            </a:r>
            <a:r>
              <a:rPr lang="en-US" sz="2400" b="1" dirty="0"/>
              <a:t>who can access which resources</a:t>
            </a:r>
            <a:r>
              <a:rPr lang="en-US" sz="2400" dirty="0"/>
              <a:t> and </a:t>
            </a:r>
            <a:r>
              <a:rPr lang="en-US" sz="2400" b="1" dirty="0"/>
              <a:t>what actions they can perform</a:t>
            </a:r>
            <a:r>
              <a:rPr lang="en-US" sz="2400" dirty="0"/>
              <a:t> on those resources. RBAC defines permissions based on the </a:t>
            </a:r>
            <a:r>
              <a:rPr lang="en-US" sz="2400" b="1" dirty="0"/>
              <a:t>role</a:t>
            </a:r>
            <a:r>
              <a:rPr lang="en-US" sz="2400" dirty="0"/>
              <a:t> assigned to a user or service account.</a:t>
            </a:r>
          </a:p>
          <a:p>
            <a:pPr marL="0" indent="0">
              <a:buNone/>
            </a:pPr>
            <a:r>
              <a:rPr lang="en-US" sz="2400" dirty="0">
                <a:sym typeface="Wingdings" panose="05000000000000000000" pitchFamily="2" charset="2"/>
              </a:rPr>
              <a:t></a:t>
            </a:r>
            <a:r>
              <a:rPr lang="en-US" sz="2400" dirty="0"/>
              <a:t>A Role defines the permissions (verbs) on resources within a specific namespace. A role can grant permissions such as get, list, create, delete, etc., for resources like pods, services, and deployments</a:t>
            </a:r>
          </a:p>
          <a:p>
            <a:pPr marL="0" indent="0">
              <a:buNone/>
            </a:pPr>
            <a:r>
              <a:rPr lang="en-US" sz="2400" dirty="0">
                <a:sym typeface="Wingdings" panose="05000000000000000000" pitchFamily="2" charset="2"/>
              </a:rPr>
              <a:t></a:t>
            </a:r>
            <a:r>
              <a:rPr lang="en-US" sz="2400" dirty="0"/>
              <a:t>A ClusterRole is similar to a Role but applies cluster-wide. It grants permissions to resources that are not confined to a namespace (e.g., nodes, persistent volumes).</a:t>
            </a:r>
          </a:p>
          <a:p>
            <a:pPr marL="0" indent="0">
              <a:buNone/>
            </a:pPr>
            <a:r>
              <a:rPr lang="en-US" sz="2400" dirty="0">
                <a:sym typeface="Wingdings" panose="05000000000000000000" pitchFamily="2" charset="2"/>
              </a:rPr>
              <a:t></a:t>
            </a:r>
            <a:r>
              <a:rPr lang="en-US" sz="2400" dirty="0"/>
              <a:t>A RoleBinding grants the permissions defined in a Role to a user or set of users (subjects). It links a Role to one or more users, groups, or service accounts</a:t>
            </a:r>
          </a:p>
          <a:p>
            <a:pPr marL="0" indent="0">
              <a:buNone/>
            </a:pPr>
            <a:r>
              <a:rPr lang="en-US" sz="2400" dirty="0">
                <a:sym typeface="Wingdings" panose="05000000000000000000" pitchFamily="2" charset="2"/>
              </a:rPr>
              <a:t></a:t>
            </a:r>
            <a:r>
              <a:rPr lang="en-US" sz="2400" dirty="0"/>
              <a:t>A ClusterRoleBinding is used to bind a ClusterRole to a user, group, or service account at the cluster level</a:t>
            </a:r>
          </a:p>
        </p:txBody>
      </p:sp>
    </p:spTree>
    <p:extLst>
      <p:ext uri="{BB962C8B-B14F-4D97-AF65-F5344CB8AC3E}">
        <p14:creationId xmlns:p14="http://schemas.microsoft.com/office/powerpoint/2010/main" val="23131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4EA1-5776-3B9D-F52E-7EF3A8CAB116}"/>
              </a:ext>
            </a:extLst>
          </p:cNvPr>
          <p:cNvSpPr>
            <a:spLocks noGrp="1"/>
          </p:cNvSpPr>
          <p:nvPr>
            <p:ph type="title"/>
          </p:nvPr>
        </p:nvSpPr>
        <p:spPr>
          <a:xfrm>
            <a:off x="250371" y="365125"/>
            <a:ext cx="11103429" cy="1325563"/>
          </a:xfrm>
        </p:spPr>
        <p:txBody>
          <a:bodyPr/>
          <a:lstStyle/>
          <a:p>
            <a:r>
              <a:rPr lang="en-IN" dirty="0"/>
              <a:t>   </a:t>
            </a:r>
            <a:r>
              <a:rPr lang="en-IN" sz="2800" dirty="0"/>
              <a:t>STEP1: MINIKUBE INSTALLATION</a:t>
            </a:r>
          </a:p>
        </p:txBody>
      </p:sp>
      <p:sp>
        <p:nvSpPr>
          <p:cNvPr id="3" name="Content Placeholder 2">
            <a:extLst>
              <a:ext uri="{FF2B5EF4-FFF2-40B4-BE49-F238E27FC236}">
                <a16:creationId xmlns:a16="http://schemas.microsoft.com/office/drawing/2014/main" id="{AB90CD43-BF61-5379-1C5B-A5A2F41146B0}"/>
              </a:ext>
            </a:extLst>
          </p:cNvPr>
          <p:cNvSpPr>
            <a:spLocks noGrp="1"/>
          </p:cNvSpPr>
          <p:nvPr>
            <p:ph idx="1"/>
          </p:nvPr>
        </p:nvSpPr>
        <p:spPr>
          <a:xfrm>
            <a:off x="544286" y="1534886"/>
            <a:ext cx="10809514" cy="5181600"/>
          </a:xfrm>
        </p:spPr>
        <p:txBody>
          <a:bodyPr>
            <a:normAutofit/>
          </a:bodyPr>
          <a:lstStyle/>
          <a:p>
            <a:r>
              <a:rPr lang="en-IN" sz="2400" dirty="0"/>
              <a:t>sudo apt update</a:t>
            </a:r>
          </a:p>
          <a:p>
            <a:r>
              <a:rPr lang="en-IN" sz="2400" dirty="0"/>
              <a:t>curl -Lo minikube https://storage.googleapis.com/minikube/releases/latest/minikube-linux-amd64</a:t>
            </a:r>
          </a:p>
          <a:p>
            <a:r>
              <a:rPr lang="en-IN" sz="2400" dirty="0"/>
              <a:t>chmod +x minikube</a:t>
            </a:r>
          </a:p>
          <a:p>
            <a:r>
              <a:rPr lang="en-IN" sz="2400" dirty="0"/>
              <a:t>sudo mv minikube /usr/local/bin/</a:t>
            </a:r>
          </a:p>
          <a:p>
            <a:r>
              <a:rPr lang="en-IN" sz="2400" dirty="0"/>
              <a:t>minikube version</a:t>
            </a:r>
          </a:p>
          <a:p>
            <a:r>
              <a:rPr lang="en-IN" sz="2400" dirty="0"/>
              <a:t>sudo apt update</a:t>
            </a:r>
          </a:p>
          <a:p>
            <a:r>
              <a:rPr lang="en-IN" sz="2400" dirty="0"/>
              <a:t>sudo apt install -y apt-transport-https ca-certificates curl software-properties-common</a:t>
            </a:r>
          </a:p>
          <a:p>
            <a:r>
              <a:rPr lang="en-IN" sz="2400" dirty="0"/>
              <a:t>curl -fsSL https://download.docker.com/linux/ubuntu/gpg | sudo apt-key add -</a:t>
            </a:r>
          </a:p>
          <a:p>
            <a:r>
              <a:rPr lang="en-IN" sz="2400" dirty="0"/>
              <a:t>sudo add-apt-repository "deb [arch=amd64] https://download.docker.com/linux/ubuntu $(</a:t>
            </a:r>
            <a:r>
              <a:rPr lang="en-IN" sz="2400" dirty="0" err="1"/>
              <a:t>lsb_release</a:t>
            </a:r>
            <a:r>
              <a:rPr lang="en-IN" sz="2400" dirty="0"/>
              <a:t> -cs) stable"</a:t>
            </a:r>
          </a:p>
          <a:p>
            <a:endParaRPr lang="en-IN" sz="2400" dirty="0"/>
          </a:p>
          <a:p>
            <a:endParaRPr lang="en-IN" sz="2400" dirty="0"/>
          </a:p>
          <a:p>
            <a:endParaRPr lang="en-IN" sz="2400" dirty="0"/>
          </a:p>
          <a:p>
            <a:endParaRPr lang="en-IN" sz="2400" dirty="0"/>
          </a:p>
          <a:p>
            <a:endParaRPr lang="en-IN" sz="2400" dirty="0"/>
          </a:p>
          <a:p>
            <a:endParaRPr lang="en-IN" sz="2400" dirty="0"/>
          </a:p>
          <a:p>
            <a:pPr marL="0" indent="0">
              <a:buNone/>
            </a:pPr>
            <a:endParaRPr lang="en-IN" dirty="0"/>
          </a:p>
        </p:txBody>
      </p:sp>
    </p:spTree>
    <p:extLst>
      <p:ext uri="{BB962C8B-B14F-4D97-AF65-F5344CB8AC3E}">
        <p14:creationId xmlns:p14="http://schemas.microsoft.com/office/powerpoint/2010/main" val="10902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8982A6-E633-1BA5-03B0-4A585A1417C6}"/>
              </a:ext>
            </a:extLst>
          </p:cNvPr>
          <p:cNvSpPr>
            <a:spLocks noGrp="1"/>
          </p:cNvSpPr>
          <p:nvPr>
            <p:ph idx="1"/>
          </p:nvPr>
        </p:nvSpPr>
        <p:spPr>
          <a:xfrm>
            <a:off x="838200" y="290739"/>
            <a:ext cx="10515600" cy="6327775"/>
          </a:xfrm>
        </p:spPr>
        <p:txBody>
          <a:bodyPr>
            <a:noAutofit/>
          </a:bodyPr>
          <a:lstStyle/>
          <a:p>
            <a:r>
              <a:rPr lang="en-IN" sz="2400" dirty="0"/>
              <a:t>sudo apt update</a:t>
            </a:r>
          </a:p>
          <a:p>
            <a:r>
              <a:rPr lang="en-IN" sz="2400" dirty="0"/>
              <a:t>sudo apt install docker-ce docker-ce-cli containerd.io</a:t>
            </a:r>
          </a:p>
          <a:p>
            <a:r>
              <a:rPr lang="en-IN" sz="2400" dirty="0"/>
              <a:t>docker --version</a:t>
            </a:r>
          </a:p>
          <a:p>
            <a:r>
              <a:rPr lang="en-IN" sz="2400" dirty="0"/>
              <a:t>sudo usermod -aG docker $USER</a:t>
            </a:r>
          </a:p>
          <a:p>
            <a:r>
              <a:rPr lang="en-IN" sz="2400" dirty="0"/>
              <a:t>newgrp docker</a:t>
            </a:r>
          </a:p>
          <a:p>
            <a:r>
              <a:rPr lang="en-IN" sz="2400" dirty="0"/>
              <a:t>minikube start --driver=docker</a:t>
            </a:r>
          </a:p>
          <a:p>
            <a:r>
              <a:rPr lang="en-IN" sz="2400" dirty="0"/>
              <a:t>minikube kubectl -- get pods -A</a:t>
            </a:r>
          </a:p>
          <a:p>
            <a:r>
              <a:rPr lang="en-IN" sz="2400" dirty="0"/>
              <a:t>sudo snap install kubectl --classic</a:t>
            </a:r>
          </a:p>
          <a:p>
            <a:r>
              <a:rPr lang="en-IN" sz="2400" dirty="0"/>
              <a:t>kubectl get namespaces </a:t>
            </a:r>
          </a:p>
          <a:p>
            <a:endParaRPr lang="en-IN" sz="2400" dirty="0"/>
          </a:p>
          <a:p>
            <a:endParaRPr lang="en-IN" sz="2400" dirty="0"/>
          </a:p>
        </p:txBody>
      </p:sp>
    </p:spTree>
    <p:extLst>
      <p:ext uri="{BB962C8B-B14F-4D97-AF65-F5344CB8AC3E}">
        <p14:creationId xmlns:p14="http://schemas.microsoft.com/office/powerpoint/2010/main" val="1528066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7458D-66CE-127B-2B32-FA0B1859569A}"/>
              </a:ext>
            </a:extLst>
          </p:cNvPr>
          <p:cNvSpPr>
            <a:spLocks noGrp="1"/>
          </p:cNvSpPr>
          <p:nvPr>
            <p:ph idx="1"/>
          </p:nvPr>
        </p:nvSpPr>
        <p:spPr>
          <a:xfrm>
            <a:off x="838200" y="108857"/>
            <a:ext cx="10515600" cy="6607629"/>
          </a:xfrm>
        </p:spPr>
        <p:txBody>
          <a:bodyPr/>
          <a:lstStyle/>
          <a:p>
            <a:pPr marL="0" indent="0">
              <a:buNone/>
            </a:pPr>
            <a:r>
              <a:rPr lang="en-IN" sz="2400" dirty="0"/>
              <a:t>STEP2: CREATE KUBERNETES NAMESPACES:</a:t>
            </a:r>
          </a:p>
          <a:p>
            <a:pPr marL="0" indent="0">
              <a:buNone/>
            </a:pPr>
            <a:r>
              <a:rPr lang="en-US" sz="2400" dirty="0"/>
              <a:t>You can create a new namespace using the following command:</a:t>
            </a:r>
          </a:p>
          <a:p>
            <a:r>
              <a:rPr lang="en-US" sz="2400" dirty="0"/>
              <a:t>kubectl create namespace &lt;namespace-name&gt;</a:t>
            </a:r>
          </a:p>
          <a:p>
            <a:pPr marL="0" indent="0">
              <a:buNone/>
            </a:pPr>
            <a:r>
              <a:rPr lang="en-US" sz="2400" dirty="0"/>
              <a:t>FOR EXAMPLE:</a:t>
            </a:r>
          </a:p>
          <a:p>
            <a:r>
              <a:rPr lang="en-US" sz="2400" dirty="0"/>
              <a:t>kubectl create namespace dev</a:t>
            </a:r>
          </a:p>
          <a:p>
            <a:r>
              <a:rPr lang="en-US" sz="2400" dirty="0"/>
              <a:t>kubectl create namespace staging</a:t>
            </a:r>
          </a:p>
          <a:p>
            <a:r>
              <a:rPr lang="en-US" sz="2400" dirty="0"/>
              <a:t>kubectl create namespace production</a:t>
            </a:r>
          </a:p>
          <a:p>
            <a:pPr marL="0" indent="0">
              <a:buNone/>
            </a:pPr>
            <a:endParaRPr lang="en-US" sz="2400" dirty="0"/>
          </a:p>
          <a:p>
            <a:pPr marL="0" indent="0">
              <a:buNone/>
            </a:pPr>
            <a:r>
              <a:rPr lang="en-US" sz="2400" dirty="0"/>
              <a:t>STEP3: CREATING AND DEFINING NAMESPACES IN A YAML FILE:</a:t>
            </a:r>
          </a:p>
          <a:p>
            <a:r>
              <a:rPr lang="en-US" sz="2400" dirty="0"/>
              <a:t>vi namespace.yaml </a:t>
            </a:r>
          </a:p>
          <a:p>
            <a:pPr marL="0" indent="0">
              <a:buNone/>
            </a:pPr>
            <a:endParaRPr lang="en-US" sz="2400" dirty="0"/>
          </a:p>
          <a:p>
            <a:pPr marL="0" indent="0">
              <a:buNone/>
            </a:pPr>
            <a:endParaRPr lang="en-IN" sz="2400" dirty="0"/>
          </a:p>
          <a:p>
            <a:endParaRPr lang="en-IN" sz="2400" dirty="0"/>
          </a:p>
        </p:txBody>
      </p:sp>
      <p:sp>
        <p:nvSpPr>
          <p:cNvPr id="4" name="Rectangle 3">
            <a:extLst>
              <a:ext uri="{FF2B5EF4-FFF2-40B4-BE49-F238E27FC236}">
                <a16:creationId xmlns:a16="http://schemas.microsoft.com/office/drawing/2014/main" id="{46200B63-2B84-AC04-27F8-38834BD598D9}"/>
              </a:ext>
            </a:extLst>
          </p:cNvPr>
          <p:cNvSpPr/>
          <p:nvPr/>
        </p:nvSpPr>
        <p:spPr>
          <a:xfrm>
            <a:off x="1164772" y="4637315"/>
            <a:ext cx="2623457" cy="19594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apiVersion: v1</a:t>
            </a:r>
          </a:p>
          <a:p>
            <a:pPr algn="ctr"/>
            <a:r>
              <a:rPr lang="en-US"/>
              <a:t>kind: Namespace</a:t>
            </a:r>
          </a:p>
          <a:p>
            <a:pPr algn="ctr"/>
            <a:r>
              <a:rPr lang="en-US"/>
              <a:t>metadata:</a:t>
            </a:r>
          </a:p>
          <a:p>
            <a:pPr algn="ctr"/>
            <a:r>
              <a:rPr lang="en-US"/>
              <a:t>  name: dev</a:t>
            </a:r>
            <a:endParaRPr lang="en-US" dirty="0"/>
          </a:p>
        </p:txBody>
      </p:sp>
    </p:spTree>
    <p:extLst>
      <p:ext uri="{BB962C8B-B14F-4D97-AF65-F5344CB8AC3E}">
        <p14:creationId xmlns:p14="http://schemas.microsoft.com/office/powerpoint/2010/main" val="7293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3890C-3356-277B-A15F-E9F063B85C32}"/>
              </a:ext>
            </a:extLst>
          </p:cNvPr>
          <p:cNvSpPr>
            <a:spLocks noGrp="1"/>
          </p:cNvSpPr>
          <p:nvPr>
            <p:ph idx="1"/>
          </p:nvPr>
        </p:nvSpPr>
        <p:spPr>
          <a:xfrm>
            <a:off x="511629" y="217714"/>
            <a:ext cx="10842171" cy="6106886"/>
          </a:xfrm>
        </p:spPr>
        <p:txBody>
          <a:bodyPr>
            <a:normAutofit/>
          </a:bodyPr>
          <a:lstStyle/>
          <a:p>
            <a:pPr marL="0" indent="0">
              <a:buNone/>
            </a:pPr>
            <a:r>
              <a:rPr lang="en-US" sz="2400" dirty="0"/>
              <a:t>To create the namespace from the YAML:</a:t>
            </a:r>
          </a:p>
          <a:p>
            <a:r>
              <a:rPr lang="en-US" sz="2400" dirty="0"/>
              <a:t>kubectl apply -f namespace.yaml</a:t>
            </a:r>
          </a:p>
          <a:p>
            <a:endParaRPr lang="en-US" sz="2400" dirty="0"/>
          </a:p>
          <a:p>
            <a:pPr marL="0" indent="0">
              <a:buNone/>
            </a:pPr>
            <a:r>
              <a:rPr lang="en-US" sz="2400" dirty="0"/>
              <a:t>STEP4: CREATE A ROLE OR CLUSTERROLE:</a:t>
            </a:r>
          </a:p>
          <a:p>
            <a:pPr marL="0" indent="0">
              <a:buNone/>
            </a:pPr>
            <a:r>
              <a:rPr lang="en-US" sz="2400" dirty="0"/>
              <a:t>A Role defines permissions within a specific namespace, while a ClusterRole is for cluster-wide permissions.</a:t>
            </a:r>
          </a:p>
          <a:p>
            <a:r>
              <a:rPr lang="en-US" sz="2400" dirty="0"/>
              <a:t>vi role.yaml </a:t>
            </a:r>
          </a:p>
          <a:p>
            <a:pPr marL="0" indent="0">
              <a:buNone/>
            </a:pPr>
            <a:endParaRPr lang="en-US" sz="2400" dirty="0"/>
          </a:p>
          <a:p>
            <a:pPr marL="0" indent="0">
              <a:buNone/>
            </a:pPr>
            <a:endParaRPr lang="en-US" sz="2400" dirty="0"/>
          </a:p>
          <a:p>
            <a:pPr marL="0" indent="0">
              <a:buNone/>
            </a:pPr>
            <a:endParaRPr lang="en-IN" sz="2400" dirty="0"/>
          </a:p>
        </p:txBody>
      </p:sp>
      <p:sp>
        <p:nvSpPr>
          <p:cNvPr id="4" name="Rectangle 3">
            <a:extLst>
              <a:ext uri="{FF2B5EF4-FFF2-40B4-BE49-F238E27FC236}">
                <a16:creationId xmlns:a16="http://schemas.microsoft.com/office/drawing/2014/main" id="{7FDCBE5D-3BAE-8C64-7F29-5098721BE042}"/>
              </a:ext>
            </a:extLst>
          </p:cNvPr>
          <p:cNvSpPr/>
          <p:nvPr/>
        </p:nvSpPr>
        <p:spPr>
          <a:xfrm>
            <a:off x="696686" y="3352799"/>
            <a:ext cx="4953000" cy="2754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apiVersion</a:t>
            </a:r>
            <a:r>
              <a:rPr lang="en-IN" dirty="0"/>
              <a:t>: rbac.authorization.k8s.io/v1</a:t>
            </a:r>
          </a:p>
          <a:p>
            <a:pPr algn="ctr"/>
            <a:r>
              <a:rPr lang="en-IN" dirty="0"/>
              <a:t>kind: Role</a:t>
            </a:r>
          </a:p>
          <a:p>
            <a:pPr algn="ctr"/>
            <a:r>
              <a:rPr lang="en-IN" dirty="0"/>
              <a:t>metadata:</a:t>
            </a:r>
          </a:p>
          <a:p>
            <a:pPr algn="ctr"/>
            <a:r>
              <a:rPr lang="en-IN" dirty="0"/>
              <a:t>  namespace: dev</a:t>
            </a:r>
          </a:p>
          <a:p>
            <a:pPr algn="ctr"/>
            <a:r>
              <a:rPr lang="en-IN" dirty="0"/>
              <a:t>  name: dev-role</a:t>
            </a:r>
          </a:p>
          <a:p>
            <a:pPr algn="ctr"/>
            <a:r>
              <a:rPr lang="en-IN" dirty="0"/>
              <a:t>rules:</a:t>
            </a:r>
          </a:p>
          <a:p>
            <a:pPr algn="ctr"/>
            <a:r>
              <a:rPr lang="en-IN" dirty="0"/>
              <a:t>  - </a:t>
            </a:r>
            <a:r>
              <a:rPr lang="en-IN" dirty="0" err="1"/>
              <a:t>apiGroups</a:t>
            </a:r>
            <a:r>
              <a:rPr lang="en-IN" dirty="0"/>
              <a:t>: [""]</a:t>
            </a:r>
          </a:p>
          <a:p>
            <a:pPr algn="ctr"/>
            <a:r>
              <a:rPr lang="en-IN" dirty="0"/>
              <a:t>    resources: ["pods"]</a:t>
            </a:r>
          </a:p>
          <a:p>
            <a:pPr algn="ctr"/>
            <a:r>
              <a:rPr lang="en-IN" dirty="0"/>
              <a:t>    verbs: ["get", "list", "create", "delete"]</a:t>
            </a:r>
          </a:p>
        </p:txBody>
      </p:sp>
    </p:spTree>
    <p:extLst>
      <p:ext uri="{BB962C8B-B14F-4D97-AF65-F5344CB8AC3E}">
        <p14:creationId xmlns:p14="http://schemas.microsoft.com/office/powerpoint/2010/main" val="97919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A3100-77AA-3F98-05FF-C686823E9138}"/>
              </a:ext>
            </a:extLst>
          </p:cNvPr>
          <p:cNvSpPr>
            <a:spLocks noGrp="1"/>
          </p:cNvSpPr>
          <p:nvPr>
            <p:ph idx="1"/>
          </p:nvPr>
        </p:nvSpPr>
        <p:spPr>
          <a:xfrm>
            <a:off x="838200" y="239486"/>
            <a:ext cx="10515600" cy="6466114"/>
          </a:xfrm>
        </p:spPr>
        <p:txBody>
          <a:bodyPr/>
          <a:lstStyle/>
          <a:p>
            <a:r>
              <a:rPr lang="en-IN" sz="2400" dirty="0"/>
              <a:t>vi clusterrole.yaml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sz="2400" dirty="0"/>
              <a:t>kubectl apply -f role.yaml</a:t>
            </a:r>
          </a:p>
          <a:p>
            <a:r>
              <a:rPr lang="en-IN" sz="2400" dirty="0"/>
              <a:t>kubectl apply -f clusterrole.yaml</a:t>
            </a:r>
          </a:p>
          <a:p>
            <a:endParaRPr lang="en-IN" sz="2400" dirty="0"/>
          </a:p>
          <a:p>
            <a:pPr marL="0" indent="0">
              <a:buNone/>
            </a:pPr>
            <a:r>
              <a:rPr lang="en-IN" sz="2400" dirty="0"/>
              <a:t>STEP5: </a:t>
            </a:r>
            <a:r>
              <a:rPr lang="en-US" sz="2400" dirty="0"/>
              <a:t>CREATE A ROLEBINDING OR CLUSTERROLEBINDING FOR DEV NAMESPACE:</a:t>
            </a:r>
          </a:p>
          <a:p>
            <a:pPr marL="0" indent="0">
              <a:buNone/>
            </a:pPr>
            <a:r>
              <a:rPr lang="en-US" sz="2400" dirty="0"/>
              <a:t>A RoleBinding binds a Role to a specific user or service account within a namespace, while a ClusterRoleBinding binds a ClusterRole to a user or service account at the cluster level.</a:t>
            </a:r>
            <a:endParaRPr lang="en-IN" sz="2400" dirty="0"/>
          </a:p>
        </p:txBody>
      </p:sp>
      <p:sp>
        <p:nvSpPr>
          <p:cNvPr id="4" name="Rectangle 3">
            <a:extLst>
              <a:ext uri="{FF2B5EF4-FFF2-40B4-BE49-F238E27FC236}">
                <a16:creationId xmlns:a16="http://schemas.microsoft.com/office/drawing/2014/main" id="{2E87BA15-A139-0643-A156-1915785DEAB4}"/>
              </a:ext>
            </a:extLst>
          </p:cNvPr>
          <p:cNvSpPr/>
          <p:nvPr/>
        </p:nvSpPr>
        <p:spPr>
          <a:xfrm>
            <a:off x="1121229" y="762001"/>
            <a:ext cx="3559628" cy="2830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apiVersion</a:t>
            </a:r>
            <a:r>
              <a:rPr lang="en-IN" dirty="0"/>
              <a:t>: rbac.authorization.k8s.io/v1</a:t>
            </a:r>
          </a:p>
          <a:p>
            <a:pPr algn="ctr"/>
            <a:r>
              <a:rPr lang="en-IN" dirty="0"/>
              <a:t>kind: </a:t>
            </a:r>
            <a:r>
              <a:rPr lang="en-IN" dirty="0" err="1"/>
              <a:t>ClusterRole</a:t>
            </a:r>
            <a:endParaRPr lang="en-IN" dirty="0"/>
          </a:p>
          <a:p>
            <a:pPr algn="ctr"/>
            <a:r>
              <a:rPr lang="en-IN" dirty="0"/>
              <a:t>metadata:</a:t>
            </a:r>
          </a:p>
          <a:p>
            <a:pPr algn="ctr"/>
            <a:r>
              <a:rPr lang="en-IN" dirty="0"/>
              <a:t>  name: admin</a:t>
            </a:r>
          </a:p>
          <a:p>
            <a:pPr algn="ctr"/>
            <a:r>
              <a:rPr lang="en-IN" dirty="0"/>
              <a:t>rules:</a:t>
            </a:r>
          </a:p>
          <a:p>
            <a:pPr algn="ctr"/>
            <a:r>
              <a:rPr lang="en-IN" dirty="0"/>
              <a:t>  - </a:t>
            </a:r>
            <a:r>
              <a:rPr lang="en-IN" dirty="0" err="1"/>
              <a:t>apiGroups</a:t>
            </a:r>
            <a:r>
              <a:rPr lang="en-IN" dirty="0"/>
              <a:t>: [""]</a:t>
            </a:r>
          </a:p>
          <a:p>
            <a:pPr algn="ctr"/>
            <a:r>
              <a:rPr lang="en-IN" dirty="0"/>
              <a:t>    resources: ["pods", "services"]</a:t>
            </a:r>
          </a:p>
          <a:p>
            <a:pPr algn="ctr"/>
            <a:r>
              <a:rPr lang="en-IN" dirty="0"/>
              <a:t>    verbs: ["get", "list", "create", "delete"]</a:t>
            </a:r>
          </a:p>
        </p:txBody>
      </p:sp>
    </p:spTree>
    <p:extLst>
      <p:ext uri="{BB962C8B-B14F-4D97-AF65-F5344CB8AC3E}">
        <p14:creationId xmlns:p14="http://schemas.microsoft.com/office/powerpoint/2010/main" val="822602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062C6-E704-4641-4CA0-F010BC253BB0}"/>
              </a:ext>
            </a:extLst>
          </p:cNvPr>
          <p:cNvSpPr>
            <a:spLocks noGrp="1"/>
          </p:cNvSpPr>
          <p:nvPr>
            <p:ph idx="1"/>
          </p:nvPr>
        </p:nvSpPr>
        <p:spPr>
          <a:xfrm>
            <a:off x="762000" y="366939"/>
            <a:ext cx="10515600" cy="5914118"/>
          </a:xfrm>
        </p:spPr>
        <p:txBody>
          <a:bodyPr>
            <a:normAutofit/>
          </a:bodyPr>
          <a:lstStyle/>
          <a:p>
            <a:r>
              <a:rPr lang="en-IN" sz="2400" dirty="0"/>
              <a:t>vi rolebinding.yaml</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kubectl apply -f rolebinding.yaml</a:t>
            </a:r>
          </a:p>
          <a:p>
            <a:endParaRPr lang="en-IN" sz="2400" dirty="0"/>
          </a:p>
          <a:p>
            <a:pPr marL="0" indent="0">
              <a:buNone/>
            </a:pPr>
            <a:endParaRPr lang="en-IN" sz="2400" dirty="0"/>
          </a:p>
        </p:txBody>
      </p:sp>
      <p:sp>
        <p:nvSpPr>
          <p:cNvPr id="4" name="Rectangle 3">
            <a:extLst>
              <a:ext uri="{FF2B5EF4-FFF2-40B4-BE49-F238E27FC236}">
                <a16:creationId xmlns:a16="http://schemas.microsoft.com/office/drawing/2014/main" id="{F7842305-A607-15C2-CBFB-FF62071E57EE}"/>
              </a:ext>
            </a:extLst>
          </p:cNvPr>
          <p:cNvSpPr/>
          <p:nvPr/>
        </p:nvSpPr>
        <p:spPr>
          <a:xfrm>
            <a:off x="1045028" y="881742"/>
            <a:ext cx="3374571" cy="42454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err="1"/>
              <a:t>apiVersion</a:t>
            </a:r>
            <a:r>
              <a:rPr lang="en-IN" sz="1600" dirty="0"/>
              <a:t>: rbac.authorization.k8s.io/v1</a:t>
            </a:r>
          </a:p>
          <a:p>
            <a:pPr algn="ctr"/>
            <a:r>
              <a:rPr lang="en-IN" sz="1600" dirty="0"/>
              <a:t>kind: </a:t>
            </a:r>
            <a:r>
              <a:rPr lang="en-IN" sz="1600" dirty="0" err="1"/>
              <a:t>RoleBinding</a:t>
            </a:r>
            <a:endParaRPr lang="en-IN" sz="1600" dirty="0"/>
          </a:p>
          <a:p>
            <a:pPr algn="ctr"/>
            <a:r>
              <a:rPr lang="en-IN" sz="1600" dirty="0"/>
              <a:t>metadata:</a:t>
            </a:r>
          </a:p>
          <a:p>
            <a:pPr algn="ctr"/>
            <a:r>
              <a:rPr lang="en-IN" sz="1600" dirty="0"/>
              <a:t>  name: dev-role-binding</a:t>
            </a:r>
          </a:p>
          <a:p>
            <a:pPr algn="ctr"/>
            <a:r>
              <a:rPr lang="en-IN" sz="1600" dirty="0"/>
              <a:t>  namespace: dev</a:t>
            </a:r>
          </a:p>
          <a:p>
            <a:pPr algn="ctr"/>
            <a:r>
              <a:rPr lang="en-IN" sz="1600" dirty="0"/>
              <a:t>subjects:</a:t>
            </a:r>
          </a:p>
          <a:p>
            <a:pPr algn="ctr"/>
            <a:r>
              <a:rPr lang="en-IN" sz="1600" dirty="0"/>
              <a:t>  - kind: User</a:t>
            </a:r>
          </a:p>
          <a:p>
            <a:pPr algn="ctr"/>
            <a:r>
              <a:rPr lang="en-IN" sz="1600" dirty="0"/>
              <a:t>    name: "developer@example.com"</a:t>
            </a:r>
          </a:p>
          <a:p>
            <a:pPr algn="ctr"/>
            <a:r>
              <a:rPr lang="en-IN" sz="1600" dirty="0"/>
              <a:t>    </a:t>
            </a:r>
            <a:r>
              <a:rPr lang="en-IN" sz="1600" dirty="0" err="1"/>
              <a:t>apiGroup</a:t>
            </a:r>
            <a:r>
              <a:rPr lang="en-IN" sz="1600" dirty="0"/>
              <a:t>: rbac.authorization.k8s.io</a:t>
            </a:r>
          </a:p>
          <a:p>
            <a:pPr algn="ctr"/>
            <a:r>
              <a:rPr lang="en-IN" sz="1600" dirty="0" err="1"/>
              <a:t>roleRef</a:t>
            </a:r>
            <a:r>
              <a:rPr lang="en-IN" sz="1600" dirty="0"/>
              <a:t>:</a:t>
            </a:r>
          </a:p>
          <a:p>
            <a:pPr algn="ctr"/>
            <a:r>
              <a:rPr lang="en-IN" sz="1600" dirty="0"/>
              <a:t>  kind: Role</a:t>
            </a:r>
          </a:p>
          <a:p>
            <a:pPr algn="ctr"/>
            <a:r>
              <a:rPr lang="en-IN" sz="1600" dirty="0"/>
              <a:t>  name: dev-role</a:t>
            </a:r>
          </a:p>
          <a:p>
            <a:pPr algn="ctr"/>
            <a:r>
              <a:rPr lang="en-IN" sz="1600" dirty="0"/>
              <a:t>  </a:t>
            </a:r>
            <a:r>
              <a:rPr lang="en-IN" sz="1600" dirty="0" err="1"/>
              <a:t>apiGroup</a:t>
            </a:r>
            <a:r>
              <a:rPr lang="en-IN" sz="1600" dirty="0"/>
              <a:t>: rbac.authorization.k8s.io</a:t>
            </a:r>
          </a:p>
        </p:txBody>
      </p:sp>
    </p:spTree>
    <p:extLst>
      <p:ext uri="{BB962C8B-B14F-4D97-AF65-F5344CB8AC3E}">
        <p14:creationId xmlns:p14="http://schemas.microsoft.com/office/powerpoint/2010/main" val="127076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1105</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TASK-4  Configure Kubernetes Namespaces and RBAC  OBJECTIVE: Set up namespaces and Role-Based Access Control (RBAC) for workload segmentation and security.    OUTCOME: Kubernetes namespaces and RBAC configured </vt:lpstr>
      <vt:lpstr>KUBERNETES NAMESPACES</vt:lpstr>
      <vt:lpstr>RBAC (ROLE-BASED ACCESS CONTROL)</vt:lpstr>
      <vt:lpstr>   STEP1: MINIKUBE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Vasavi Pabba</dc:creator>
  <cp:lastModifiedBy>Vasavi Pabba</cp:lastModifiedBy>
  <cp:revision>2</cp:revision>
  <dcterms:created xsi:type="dcterms:W3CDTF">2025-01-21T12:46:47Z</dcterms:created>
  <dcterms:modified xsi:type="dcterms:W3CDTF">2025-01-22T11:56:20Z</dcterms:modified>
</cp:coreProperties>
</file>