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47" r:id="rId3"/>
    <p:sldId id="282" r:id="rId4"/>
    <p:sldId id="283" r:id="rId5"/>
    <p:sldId id="284" r:id="rId6"/>
    <p:sldId id="285" r:id="rId7"/>
    <p:sldId id="286" r:id="rId8"/>
    <p:sldId id="287" r:id="rId9"/>
    <p:sldId id="288" r:id="rId10"/>
    <p:sldId id="289" r:id="rId11"/>
    <p:sldId id="290" r:id="rId12"/>
    <p:sldId id="291" r:id="rId13"/>
    <p:sldId id="292" r:id="rId14"/>
    <p:sldId id="29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187758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97C1A-9AFE-4850-A55B-2C2A66560291}"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271074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178444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7985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3802371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296509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339619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2121576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211261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373651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347118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97C1A-9AFE-4850-A55B-2C2A66560291}"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225224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97C1A-9AFE-4850-A55B-2C2A66560291}"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22565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102373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79390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8097C1A-9AFE-4850-A55B-2C2A66560291}" type="datetimeFigureOut">
              <a:rPr lang="en-IN" smtClean="0"/>
              <a:t>20-02-2025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310732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97C1A-9AFE-4850-A55B-2C2A66560291}"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673E83-74A3-4497-AC2A-CA48A48CB50F}" type="slidenum">
              <a:rPr lang="en-IN" smtClean="0"/>
              <a:t>‹#›</a:t>
            </a:fld>
            <a:endParaRPr lang="en-IN"/>
          </a:p>
        </p:txBody>
      </p:sp>
    </p:spTree>
    <p:extLst>
      <p:ext uri="{BB962C8B-B14F-4D97-AF65-F5344CB8AC3E}">
        <p14:creationId xmlns:p14="http://schemas.microsoft.com/office/powerpoint/2010/main" val="268422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8097C1A-9AFE-4850-A55B-2C2A66560291}" type="datetimeFigureOut">
              <a:rPr lang="en-IN" smtClean="0"/>
              <a:t>20-02-2025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8673E83-74A3-4497-AC2A-CA48A48CB50F}" type="slidenum">
              <a:rPr lang="en-IN" smtClean="0"/>
              <a:t>‹#›</a:t>
            </a:fld>
            <a:endParaRPr lang="en-IN"/>
          </a:p>
        </p:txBody>
      </p:sp>
    </p:spTree>
    <p:extLst>
      <p:ext uri="{BB962C8B-B14F-4D97-AF65-F5344CB8AC3E}">
        <p14:creationId xmlns:p14="http://schemas.microsoft.com/office/powerpoint/2010/main" val="42514992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A6A6-D166-1E14-955D-76BC1FD6D03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BBD84EC-F13F-98BA-03D8-3EC2613768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926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377" y="84841"/>
            <a:ext cx="11312165" cy="6664751"/>
          </a:xfrm>
        </p:spPr>
        <p:txBody>
          <a:bodyPr>
            <a:normAutofit fontScale="62500" lnSpcReduction="20000"/>
          </a:bodyPr>
          <a:lstStyle/>
          <a:p>
            <a:r>
              <a:rPr lang="en-IN" sz="2900"/>
              <a:t>Age INT: A column for employee age which should be an integer.</a:t>
            </a:r>
          </a:p>
          <a:p>
            <a:r>
              <a:rPr lang="en-IN" sz="2900"/>
              <a:t>designation VARCHAR(10): A column to specify employee designation(up to 10 characters)</a:t>
            </a:r>
          </a:p>
          <a:p>
            <a:r>
              <a:rPr lang="en-IN" sz="2900"/>
              <a:t>email VARCHAR(100): A column to specify email (up to 100 characters)</a:t>
            </a:r>
          </a:p>
          <a:p>
            <a:pPr marL="0" indent="0">
              <a:buNone/>
            </a:pPr>
            <a:r>
              <a:rPr lang="en-IN" sz="2900"/>
              <a:t>STEP12</a:t>
            </a:r>
            <a:r>
              <a:rPr lang="en-IN" sz="2900">
                <a:sym typeface="Wingdings" panose="05000000000000000000" pitchFamily="2" charset="2"/>
              </a:rPr>
              <a:t></a:t>
            </a:r>
            <a:r>
              <a:rPr lang="en-IN" sz="2900"/>
              <a:t>Inserting the data in the created table</a:t>
            </a:r>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endParaRPr lang="en-IN" sz="2900"/>
          </a:p>
          <a:p>
            <a:pPr marL="0" indent="0">
              <a:buNone/>
            </a:pPr>
            <a:r>
              <a:rPr lang="en-IN" sz="2900"/>
              <a:t>Here I have inserted all the details of the </a:t>
            </a:r>
            <a:r>
              <a:rPr lang="en-IN" sz="2900" err="1"/>
              <a:t>newly_joined_employees</a:t>
            </a:r>
            <a:r>
              <a:rPr lang="en-IN" sz="2900"/>
              <a:t>.</a:t>
            </a:r>
          </a:p>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017" t="14626" r="17411" b="-1476"/>
          <a:stretch/>
        </p:blipFill>
        <p:spPr>
          <a:xfrm>
            <a:off x="273377" y="1480009"/>
            <a:ext cx="7729979" cy="4435311"/>
          </a:xfrm>
          <a:prstGeom prst="rect">
            <a:avLst/>
          </a:prstGeom>
          <a:ln>
            <a:solidFill>
              <a:schemeClr val="accent1"/>
            </a:solidFill>
          </a:ln>
        </p:spPr>
      </p:pic>
    </p:spTree>
    <p:extLst>
      <p:ext uri="{BB962C8B-B14F-4D97-AF65-F5344CB8AC3E}">
        <p14:creationId xmlns:p14="http://schemas.microsoft.com/office/powerpoint/2010/main" val="170147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072" y="235670"/>
            <a:ext cx="11444140" cy="6419654"/>
          </a:xfrm>
        </p:spPr>
        <p:txBody>
          <a:bodyPr>
            <a:normAutofit/>
          </a:bodyPr>
          <a:lstStyle/>
          <a:p>
            <a:pPr marL="0" indent="0">
              <a:buNone/>
            </a:pPr>
            <a:r>
              <a:rPr lang="en-IN"/>
              <a:t>STEP13</a:t>
            </a:r>
            <a:r>
              <a:rPr lang="en-IN">
                <a:sym typeface="Wingdings" panose="05000000000000000000" pitchFamily="2" charset="2"/>
              </a:rPr>
              <a:t> Fetching the details of employees.</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r>
              <a:rPr lang="en-IN"/>
              <a:t>we can list out all the details of the employees by writing the following query as shown in the figure. </a:t>
            </a:r>
          </a:p>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793" t="13863" r="15937"/>
          <a:stretch/>
        </p:blipFill>
        <p:spPr>
          <a:xfrm>
            <a:off x="377072" y="895547"/>
            <a:ext cx="7107811" cy="4599110"/>
          </a:xfrm>
          <a:prstGeom prst="rect">
            <a:avLst/>
          </a:prstGeom>
          <a:ln>
            <a:solidFill>
              <a:schemeClr val="accent1"/>
            </a:solidFill>
          </a:ln>
        </p:spPr>
      </p:pic>
    </p:spTree>
    <p:extLst>
      <p:ext uri="{BB962C8B-B14F-4D97-AF65-F5344CB8AC3E}">
        <p14:creationId xmlns:p14="http://schemas.microsoft.com/office/powerpoint/2010/main" val="366974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90" y="207390"/>
            <a:ext cx="11783505" cy="6542202"/>
          </a:xfrm>
        </p:spPr>
        <p:txBody>
          <a:bodyPr>
            <a:normAutofit fontScale="92500" lnSpcReduction="20000"/>
          </a:bodyPr>
          <a:lstStyle/>
          <a:p>
            <a:pPr marL="0" indent="0">
              <a:buNone/>
            </a:pPr>
            <a:r>
              <a:rPr lang="en-IN"/>
              <a:t>STEP14</a:t>
            </a:r>
            <a:r>
              <a:rPr lang="en-IN">
                <a:sym typeface="Wingdings" panose="05000000000000000000" pitchFamily="2" charset="2"/>
              </a:rPr>
              <a:t></a:t>
            </a:r>
            <a:r>
              <a:rPr lang="en-IN"/>
              <a:t> We can also fetch the details of single employee by using where </a:t>
            </a:r>
          </a:p>
          <a:p>
            <a:pPr marL="0" indent="0">
              <a:buNone/>
            </a:pPr>
            <a:r>
              <a:rPr lang="en-IN"/>
              <a:t>command.</a:t>
            </a:r>
          </a:p>
          <a:p>
            <a:pPr marL="0" indent="0">
              <a:buNone/>
            </a:pPr>
            <a:r>
              <a:rPr lang="en-IN"/>
              <a:t> </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r>
              <a:rPr lang="en-IN"/>
              <a:t>In this manner we can get, put, post and delete following rows and columns in the database.</a:t>
            </a:r>
          </a:p>
          <a:p>
            <a:pPr marL="0" indent="0">
              <a:buNone/>
            </a:pPr>
            <a:r>
              <a:rPr lang="en-IN">
                <a:sym typeface="Wingdings" panose="05000000000000000000" pitchFamily="2" charset="2"/>
              </a:rPr>
              <a:t></a:t>
            </a:r>
            <a:r>
              <a:rPr lang="en-IN"/>
              <a:t>The main reason for using database is to keep the data safe and make sure only the right people can</a:t>
            </a:r>
          </a:p>
          <a:p>
            <a:pPr marL="0" indent="0">
              <a:buNone/>
            </a:pPr>
            <a:r>
              <a:rPr lang="en-IN"/>
              <a:t>access or change the data.</a:t>
            </a:r>
          </a:p>
          <a:p>
            <a:pPr marL="0" indent="0">
              <a:buNone/>
            </a:pPr>
            <a:r>
              <a:rPr lang="en-IN">
                <a:sym typeface="Wingdings" panose="05000000000000000000" pitchFamily="2" charset="2"/>
              </a:rPr>
              <a:t>Also helps in storing the data, can find the data quickly by executing following queries, easily adds or update new records, also handles multiple users like multiple users can access the data at the same time.</a:t>
            </a:r>
          </a:p>
          <a:p>
            <a:endParaRPr lang="en-IN"/>
          </a:p>
        </p:txBody>
      </p:sp>
      <p:pic>
        <p:nvPicPr>
          <p:cNvPr id="4" name="Picture 3"/>
          <p:cNvPicPr>
            <a:picLocks noChangeAspect="1"/>
          </p:cNvPicPr>
          <p:nvPr/>
        </p:nvPicPr>
        <p:blipFill>
          <a:blip r:embed="rId2"/>
          <a:stretch>
            <a:fillRect/>
          </a:stretch>
        </p:blipFill>
        <p:spPr>
          <a:xfrm>
            <a:off x="207390" y="876693"/>
            <a:ext cx="8350679" cy="3535051"/>
          </a:xfrm>
          <a:prstGeom prst="rect">
            <a:avLst/>
          </a:prstGeom>
          <a:ln>
            <a:solidFill>
              <a:schemeClr val="accent1"/>
            </a:solidFill>
          </a:ln>
        </p:spPr>
      </p:pic>
    </p:spTree>
    <p:extLst>
      <p:ext uri="{BB962C8B-B14F-4D97-AF65-F5344CB8AC3E}">
        <p14:creationId xmlns:p14="http://schemas.microsoft.com/office/powerpoint/2010/main" val="378961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MariaDB</a:t>
            </a:r>
          </a:p>
        </p:txBody>
      </p:sp>
      <p:sp>
        <p:nvSpPr>
          <p:cNvPr id="3" name="Content Placeholder 2"/>
          <p:cNvSpPr>
            <a:spLocks noGrp="1"/>
          </p:cNvSpPr>
          <p:nvPr>
            <p:ph idx="1"/>
          </p:nvPr>
        </p:nvSpPr>
        <p:spPr>
          <a:xfrm>
            <a:off x="646111" y="1216058"/>
            <a:ext cx="9845921" cy="5571241"/>
          </a:xfrm>
        </p:spPr>
        <p:txBody>
          <a:bodyPr>
            <a:normAutofit fontScale="92500" lnSpcReduction="20000"/>
          </a:bodyPr>
          <a:lstStyle/>
          <a:p>
            <a:pPr marL="0" indent="0">
              <a:buNone/>
            </a:pPr>
            <a:r>
              <a:rPr lang="en-IN" sz="2200"/>
              <a:t>We can also create databases in other ways. Other one among them is MariaDB</a:t>
            </a:r>
          </a:p>
          <a:p>
            <a:pPr marL="0" indent="0">
              <a:buNone/>
            </a:pPr>
            <a:r>
              <a:rPr lang="en-US" sz="2200" b="1" err="1"/>
              <a:t>MariaDB</a:t>
            </a:r>
            <a:r>
              <a:rPr lang="en-US" sz="2200"/>
              <a:t> is a </a:t>
            </a:r>
            <a:r>
              <a:rPr lang="en-US" sz="2200" b="1"/>
              <a:t>relational database management system (RDBMS)</a:t>
            </a:r>
            <a:r>
              <a:rPr lang="en-US" sz="2200"/>
              <a:t>. It is used to store, manage, and retrieve data in a structured way. </a:t>
            </a:r>
            <a:r>
              <a:rPr lang="en-US" sz="2200" err="1"/>
              <a:t>MariaDB</a:t>
            </a:r>
            <a:r>
              <a:rPr lang="en-US" sz="2200"/>
              <a:t> is a popular alternative to MySQL and is known for being </a:t>
            </a:r>
            <a:r>
              <a:rPr lang="en-US" sz="2200" b="1"/>
              <a:t>open-source</a:t>
            </a:r>
            <a:r>
              <a:rPr lang="en-US" sz="2200"/>
              <a:t> (free to use) and </a:t>
            </a:r>
            <a:r>
              <a:rPr lang="en-US" sz="2200" b="1"/>
              <a:t>compatible</a:t>
            </a:r>
            <a:r>
              <a:rPr lang="en-US" sz="2200"/>
              <a:t> with MySQL, meaning it can run MySQL databases and queries without major changes.</a:t>
            </a:r>
          </a:p>
          <a:p>
            <a:pPr marL="0" indent="0">
              <a:buNone/>
            </a:pPr>
            <a:endParaRPr lang="en-US" sz="2200"/>
          </a:p>
          <a:p>
            <a:pPr marL="0" indent="0">
              <a:buNone/>
            </a:pPr>
            <a:r>
              <a:rPr lang="en-US" sz="2200" b="1"/>
              <a:t>Creating Database With </a:t>
            </a:r>
            <a:r>
              <a:rPr lang="en-US" sz="2200" b="1" err="1"/>
              <a:t>MariaDB</a:t>
            </a:r>
            <a:r>
              <a:rPr lang="en-US" sz="2200" b="1"/>
              <a:t>: </a:t>
            </a:r>
          </a:p>
          <a:p>
            <a:pPr marL="0" indent="0">
              <a:buNone/>
            </a:pPr>
            <a:r>
              <a:rPr lang="en-US" sz="2200"/>
              <a:t>STEP1: Creating RDS in AWS Console by choosing Engine options as </a:t>
            </a:r>
            <a:r>
              <a:rPr lang="en-US" sz="2200" err="1"/>
              <a:t>MariaDB</a:t>
            </a:r>
            <a:endParaRPr lang="en-US" sz="2200"/>
          </a:p>
          <a:p>
            <a:pPr marL="0" indent="0">
              <a:buNone/>
            </a:pPr>
            <a:r>
              <a:rPr lang="en-US" sz="2200"/>
              <a:t>STEP2: Launch an EC2 Instance and connect Instance with </a:t>
            </a:r>
            <a:r>
              <a:rPr lang="en-US" sz="2200" err="1"/>
              <a:t>Gitbash</a:t>
            </a:r>
            <a:r>
              <a:rPr lang="en-US" sz="2200"/>
              <a:t>, Putty etc..,</a:t>
            </a:r>
          </a:p>
          <a:p>
            <a:pPr marL="0" indent="0">
              <a:buNone/>
            </a:pPr>
            <a:r>
              <a:rPr lang="en-US" sz="2200"/>
              <a:t>STEP3: Run the Following commands:</a:t>
            </a:r>
          </a:p>
          <a:p>
            <a:pPr>
              <a:buFont typeface="Wingdings" panose="05000000000000000000" pitchFamily="2" charset="2"/>
              <a:buChar char="v"/>
            </a:pPr>
            <a:r>
              <a:rPr lang="en-US" sz="2200" err="1"/>
              <a:t>sudo</a:t>
            </a:r>
            <a:r>
              <a:rPr lang="en-US" sz="2200"/>
              <a:t> apt update </a:t>
            </a:r>
            <a:r>
              <a:rPr lang="en-US" sz="2200">
                <a:sym typeface="Wingdings" panose="05000000000000000000" pitchFamily="2" charset="2"/>
              </a:rPr>
              <a:t></a:t>
            </a:r>
            <a:r>
              <a:rPr lang="en-US" sz="2200"/>
              <a:t>To update all the Packages</a:t>
            </a:r>
          </a:p>
          <a:p>
            <a:pPr>
              <a:buFont typeface="Wingdings" panose="05000000000000000000" pitchFamily="2" charset="2"/>
              <a:buChar char="v"/>
            </a:pPr>
            <a:r>
              <a:rPr lang="en-IN" sz="2200"/>
              <a:t>apt install apache2 </a:t>
            </a:r>
            <a:r>
              <a:rPr lang="en-IN" sz="2200" err="1"/>
              <a:t>php</a:t>
            </a:r>
            <a:r>
              <a:rPr lang="en-IN" sz="2200"/>
              <a:t> </a:t>
            </a:r>
            <a:r>
              <a:rPr lang="en-IN" sz="2200" err="1"/>
              <a:t>php-mysql</a:t>
            </a:r>
            <a:r>
              <a:rPr lang="en-IN" sz="2200"/>
              <a:t> </a:t>
            </a:r>
            <a:r>
              <a:rPr lang="en-IN" sz="2200" err="1"/>
              <a:t>mariadb</a:t>
            </a:r>
            <a:r>
              <a:rPr lang="en-IN" sz="2200"/>
              <a:t>-server  -y </a:t>
            </a:r>
            <a:r>
              <a:rPr lang="en-IN" sz="2200">
                <a:sym typeface="Wingdings" panose="05000000000000000000" pitchFamily="2" charset="2"/>
              </a:rPr>
              <a:t></a:t>
            </a:r>
            <a:r>
              <a:rPr lang="en-IN" sz="2200"/>
              <a:t>To install MariaDB</a:t>
            </a:r>
          </a:p>
          <a:p>
            <a:pPr>
              <a:buFont typeface="Wingdings" panose="05000000000000000000" pitchFamily="2" charset="2"/>
              <a:buChar char="v"/>
            </a:pPr>
            <a:r>
              <a:rPr lang="en-IN" sz="2200" err="1"/>
              <a:t>mysql</a:t>
            </a:r>
            <a:r>
              <a:rPr lang="en-IN" sz="2200"/>
              <a:t> -h &lt;Database Endpoint link&gt; -u &lt;username&gt; –p </a:t>
            </a:r>
            <a:r>
              <a:rPr lang="en-IN" sz="2200">
                <a:sym typeface="Wingdings" panose="05000000000000000000" pitchFamily="2" charset="2"/>
              </a:rPr>
              <a:t></a:t>
            </a:r>
            <a:r>
              <a:rPr lang="en-IN" sz="2200"/>
              <a:t>To connect with MariaDB</a:t>
            </a:r>
            <a:endParaRPr lang="en-US" sz="2200"/>
          </a:p>
          <a:p>
            <a:endParaRPr lang="en-IN"/>
          </a:p>
        </p:txBody>
      </p:sp>
    </p:spTree>
    <p:extLst>
      <p:ext uri="{BB962C8B-B14F-4D97-AF65-F5344CB8AC3E}">
        <p14:creationId xmlns:p14="http://schemas.microsoft.com/office/powerpoint/2010/main" val="3963989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085" y="113122"/>
            <a:ext cx="11462993" cy="6617616"/>
          </a:xfrm>
        </p:spPr>
        <p:txBody>
          <a:bodyPr/>
          <a:lstStyle/>
          <a:p>
            <a:r>
              <a:rPr lang="en-IN"/>
              <a:t>CREATE DATABASE employee; </a:t>
            </a:r>
            <a:r>
              <a:rPr lang="en-IN">
                <a:sym typeface="Wingdings" panose="05000000000000000000" pitchFamily="2" charset="2"/>
              </a:rPr>
              <a:t> Here we are creating one database in </a:t>
            </a:r>
          </a:p>
          <a:p>
            <a:pPr marL="0" indent="0">
              <a:buNone/>
            </a:pPr>
            <a:r>
              <a:rPr lang="en-IN">
                <a:sym typeface="Wingdings" panose="05000000000000000000" pitchFamily="2" charset="2"/>
              </a:rPr>
              <a:t>     MariaDB to save the all the details related to the employees</a:t>
            </a:r>
          </a:p>
          <a:p>
            <a:r>
              <a:rPr lang="en-IN"/>
              <a:t>USE employee; </a:t>
            </a:r>
            <a:r>
              <a:rPr lang="en-IN">
                <a:sym typeface="Wingdings" panose="05000000000000000000" pitchFamily="2" charset="2"/>
              </a:rPr>
              <a:t> To Change the Database</a:t>
            </a:r>
          </a:p>
          <a:p>
            <a:r>
              <a:rPr lang="en-US"/>
              <a:t>CREATE TABLE users (id INT AUTO_INCREMENT PRIMARY KEY, name VARCHAR(100), email VARCHAR(100) ); </a:t>
            </a:r>
            <a:r>
              <a:rPr lang="en-US">
                <a:sym typeface="Wingdings" panose="05000000000000000000" pitchFamily="2" charset="2"/>
              </a:rPr>
              <a:t> Created table to save all the necessary details related to employees</a:t>
            </a:r>
          </a:p>
          <a:p>
            <a:r>
              <a:rPr lang="en-US"/>
              <a:t>INSERT INTO users (name, email) VALUES ('John Doe', 'john.doe@example.com'); </a:t>
            </a:r>
            <a:r>
              <a:rPr lang="en-US">
                <a:sym typeface="Wingdings" panose="05000000000000000000" pitchFamily="2" charset="2"/>
              </a:rPr>
              <a:t> To Insert the data of the employees</a:t>
            </a:r>
          </a:p>
          <a:p>
            <a:r>
              <a:rPr lang="en-IN"/>
              <a:t>SELECT * FROM users; </a:t>
            </a:r>
            <a:r>
              <a:rPr lang="en-IN">
                <a:sym typeface="Wingdings" panose="05000000000000000000" pitchFamily="2" charset="2"/>
              </a:rPr>
              <a:t> To fetch the data of all the employees </a:t>
            </a:r>
          </a:p>
          <a:p>
            <a:endParaRPr lang="en-IN">
              <a:sym typeface="Wingdings" panose="05000000000000000000" pitchFamily="2" charset="2"/>
            </a:endParaRPr>
          </a:p>
          <a:p>
            <a:endParaRPr lang="en-IN"/>
          </a:p>
        </p:txBody>
      </p:sp>
      <p:pic>
        <p:nvPicPr>
          <p:cNvPr id="4" name="Picture 3"/>
          <p:cNvPicPr>
            <a:picLocks noChangeAspect="1"/>
          </p:cNvPicPr>
          <p:nvPr/>
        </p:nvPicPr>
        <p:blipFill>
          <a:blip r:embed="rId2"/>
          <a:stretch>
            <a:fillRect/>
          </a:stretch>
        </p:blipFill>
        <p:spPr>
          <a:xfrm>
            <a:off x="744717" y="3327662"/>
            <a:ext cx="9172281" cy="3403076"/>
          </a:xfrm>
          <a:prstGeom prst="rect">
            <a:avLst/>
          </a:prstGeom>
          <a:ln>
            <a:solidFill>
              <a:schemeClr val="bg1"/>
            </a:solidFill>
          </a:ln>
        </p:spPr>
      </p:pic>
    </p:spTree>
    <p:extLst>
      <p:ext uri="{BB962C8B-B14F-4D97-AF65-F5344CB8AC3E}">
        <p14:creationId xmlns:p14="http://schemas.microsoft.com/office/powerpoint/2010/main" val="73571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2FD3-90E3-2C1E-2346-80EAA5D45877}"/>
              </a:ext>
            </a:extLst>
          </p:cNvPr>
          <p:cNvSpPr>
            <a:spLocks noGrp="1"/>
          </p:cNvSpPr>
          <p:nvPr>
            <p:ph type="ctrTitle"/>
          </p:nvPr>
        </p:nvSpPr>
        <p:spPr/>
        <p:txBody>
          <a:bodyPr/>
          <a:lstStyle/>
          <a:p>
            <a:r>
              <a:rPr lang="en-IN"/>
              <a:t>Task-5</a:t>
            </a:r>
          </a:p>
        </p:txBody>
      </p:sp>
      <p:sp>
        <p:nvSpPr>
          <p:cNvPr id="3" name="Subtitle 2">
            <a:extLst>
              <a:ext uri="{FF2B5EF4-FFF2-40B4-BE49-F238E27FC236}">
                <a16:creationId xmlns:a16="http://schemas.microsoft.com/office/drawing/2014/main" id="{51BD9F96-49FD-1B95-34E9-890037B31707}"/>
              </a:ext>
            </a:extLst>
          </p:cNvPr>
          <p:cNvSpPr>
            <a:spLocks noGrp="1"/>
          </p:cNvSpPr>
          <p:nvPr>
            <p:ph type="subTitle" idx="1"/>
          </p:nvPr>
        </p:nvSpPr>
        <p:spPr/>
        <p:txBody>
          <a:bodyPr>
            <a:normAutofit/>
          </a:bodyPr>
          <a:lstStyle/>
          <a:p>
            <a:r>
              <a:rPr lang="en-IN" sz="2400" b="1">
                <a:solidFill>
                  <a:schemeClr val="tx1"/>
                </a:solidFill>
              </a:rPr>
              <a:t>DONE BY PABBA VASAVI</a:t>
            </a:r>
          </a:p>
        </p:txBody>
      </p:sp>
    </p:spTree>
    <p:extLst>
      <p:ext uri="{BB962C8B-B14F-4D97-AF65-F5344CB8AC3E}">
        <p14:creationId xmlns:p14="http://schemas.microsoft.com/office/powerpoint/2010/main" val="423271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00520"/>
            <a:ext cx="11061980" cy="4798242"/>
          </a:xfrm>
        </p:spPr>
        <p:txBody>
          <a:bodyPr/>
          <a:lstStyle/>
          <a:p>
            <a:pPr algn="ctr"/>
            <a:r>
              <a:rPr lang="fr-FR" sz="6800" b="1" dirty="0"/>
              <a:t>INFRASTRUCTURE AS CODE (IAC) IMPLEMENTATION</a:t>
            </a:r>
            <a:br>
              <a:rPr lang="fr-FR" sz="6000" dirty="0"/>
            </a:br>
            <a:r>
              <a:rPr lang="en-US" sz="4000" dirty="0"/>
              <a:t>Objective: Implement the cloud infrastructure (networks, security,</a:t>
            </a:r>
            <a:br>
              <a:rPr lang="en-US" sz="4000" dirty="0"/>
            </a:br>
            <a:r>
              <a:rPr lang="en-US" sz="4000" dirty="0"/>
              <a:t>databases) based on the design using Terraform</a:t>
            </a:r>
            <a:endParaRPr lang="en-IN" sz="4000" dirty="0"/>
          </a:p>
        </p:txBody>
      </p:sp>
    </p:spTree>
    <p:extLst>
      <p:ext uri="{BB962C8B-B14F-4D97-AF65-F5344CB8AC3E}">
        <p14:creationId xmlns:p14="http://schemas.microsoft.com/office/powerpoint/2010/main" val="134771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RDS(RELATIONAL DATABASE SERVICE) </a:t>
            </a:r>
            <a:endParaRPr lang="en-IN"/>
          </a:p>
        </p:txBody>
      </p:sp>
      <p:sp>
        <p:nvSpPr>
          <p:cNvPr id="3" name="Content Placeholder 2"/>
          <p:cNvSpPr>
            <a:spLocks noGrp="1"/>
          </p:cNvSpPr>
          <p:nvPr>
            <p:ph idx="1"/>
          </p:nvPr>
        </p:nvSpPr>
        <p:spPr/>
        <p:txBody>
          <a:bodyPr>
            <a:normAutofit lnSpcReduction="10000"/>
          </a:bodyPr>
          <a:lstStyle/>
          <a:p>
            <a:r>
              <a:rPr lang="en-US"/>
              <a:t>In simple terms, </a:t>
            </a:r>
            <a:r>
              <a:rPr lang="en-US" b="1"/>
              <a:t>RDS (Relational Database Service)</a:t>
            </a:r>
            <a:r>
              <a:rPr lang="en-US"/>
              <a:t> is a cloud service that helps you easily set up, manage, and scale databases without having to worry about hardware or complex setup. It's like renting a fully managed database instead of setting it up yourself on your own servers.</a:t>
            </a:r>
          </a:p>
          <a:p>
            <a:r>
              <a:rPr lang="en-US"/>
              <a:t>RDS handles tasks like:</a:t>
            </a:r>
          </a:p>
          <a:p>
            <a:pPr>
              <a:buFont typeface="Arial" panose="020B0604020202020204" pitchFamily="34" charset="0"/>
              <a:buChar char="•"/>
            </a:pPr>
            <a:r>
              <a:rPr lang="en-US" b="1"/>
              <a:t>Creating and maintaining</a:t>
            </a:r>
            <a:r>
              <a:rPr lang="en-US"/>
              <a:t> your database.</a:t>
            </a:r>
          </a:p>
          <a:p>
            <a:pPr>
              <a:buFont typeface="Arial" panose="020B0604020202020204" pitchFamily="34" charset="0"/>
              <a:buChar char="•"/>
            </a:pPr>
            <a:r>
              <a:rPr lang="en-US" b="1"/>
              <a:t>Backing up</a:t>
            </a:r>
            <a:r>
              <a:rPr lang="en-US"/>
              <a:t> your data automatically.</a:t>
            </a:r>
          </a:p>
          <a:p>
            <a:pPr>
              <a:buFont typeface="Arial" panose="020B0604020202020204" pitchFamily="34" charset="0"/>
              <a:buChar char="•"/>
            </a:pPr>
            <a:r>
              <a:rPr lang="en-US" b="1"/>
              <a:t>Scaling</a:t>
            </a:r>
            <a:r>
              <a:rPr lang="en-US"/>
              <a:t> your database when needed (increasing or decreasing its capacity).</a:t>
            </a:r>
          </a:p>
          <a:p>
            <a:r>
              <a:rPr lang="en-US"/>
              <a:t>It supports popular databases like MySQL, PostgreSQL, and SQL Server.</a:t>
            </a:r>
          </a:p>
          <a:p>
            <a:endParaRPr lang="en-IN"/>
          </a:p>
        </p:txBody>
      </p:sp>
    </p:spTree>
    <p:extLst>
      <p:ext uri="{BB962C8B-B14F-4D97-AF65-F5344CB8AC3E}">
        <p14:creationId xmlns:p14="http://schemas.microsoft.com/office/powerpoint/2010/main" val="230019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a:t>CREATING RDS USING TERRAFORM</a:t>
            </a:r>
            <a:endParaRPr lang="en-IN"/>
          </a:p>
        </p:txBody>
      </p:sp>
      <p:sp>
        <p:nvSpPr>
          <p:cNvPr id="3" name="Content Placeholder 2"/>
          <p:cNvSpPr>
            <a:spLocks noGrp="1"/>
          </p:cNvSpPr>
          <p:nvPr>
            <p:ph idx="1"/>
          </p:nvPr>
        </p:nvSpPr>
        <p:spPr>
          <a:xfrm>
            <a:off x="646111" y="1197205"/>
            <a:ext cx="10675481" cy="5420411"/>
          </a:xfrm>
        </p:spPr>
        <p:txBody>
          <a:bodyPr/>
          <a:lstStyle/>
          <a:p>
            <a:pPr marL="0" indent="0">
              <a:buNone/>
            </a:pPr>
            <a:r>
              <a:rPr lang="en-IN"/>
              <a:t>STEP1</a:t>
            </a:r>
            <a:r>
              <a:rPr lang="en-IN">
                <a:sym typeface="Wingdings" panose="05000000000000000000" pitchFamily="2" charset="2"/>
              </a:rPr>
              <a:t></a:t>
            </a:r>
            <a:r>
              <a:rPr lang="en-IN"/>
              <a:t> Open Visual studio code and create new folder or </a:t>
            </a:r>
          </a:p>
          <a:p>
            <a:pPr marL="0" indent="0">
              <a:buNone/>
            </a:pPr>
            <a:r>
              <a:rPr lang="en-IN"/>
              <a:t>select an existing folder.</a:t>
            </a:r>
          </a:p>
          <a:p>
            <a:pPr marL="0" indent="0">
              <a:buNone/>
            </a:pPr>
            <a:r>
              <a:rPr lang="en-IN"/>
              <a:t>STEP2</a:t>
            </a:r>
            <a:r>
              <a:rPr lang="en-IN">
                <a:sym typeface="Wingdings" panose="05000000000000000000" pitchFamily="2" charset="2"/>
              </a:rPr>
              <a:t></a:t>
            </a:r>
            <a:r>
              <a:rPr lang="en-IN"/>
              <a:t> Create a new file. Here I have created a new file and </a:t>
            </a:r>
          </a:p>
          <a:p>
            <a:pPr marL="0" indent="0">
              <a:buNone/>
            </a:pPr>
            <a:r>
              <a:rPr lang="en-IN"/>
              <a:t>Named it as main.tf</a:t>
            </a:r>
          </a:p>
          <a:p>
            <a:pPr marL="0" indent="0">
              <a:buNone/>
            </a:pPr>
            <a:r>
              <a:rPr lang="en-IN"/>
              <a:t>STEP3</a:t>
            </a:r>
            <a:r>
              <a:rPr lang="en-IN">
                <a:sym typeface="Wingdings" panose="05000000000000000000" pitchFamily="2" charset="2"/>
              </a:rPr>
              <a:t></a:t>
            </a:r>
            <a:r>
              <a:rPr lang="en-IN"/>
              <a:t> Then give the below script to create the database as</a:t>
            </a:r>
          </a:p>
          <a:p>
            <a:pPr marL="0" indent="0">
              <a:buNone/>
            </a:pPr>
            <a:r>
              <a:rPr lang="en-IN"/>
              <a:t>shown in the given box.</a:t>
            </a:r>
          </a:p>
          <a:p>
            <a:pPr marL="0" indent="0">
              <a:buNone/>
            </a:pPr>
            <a:r>
              <a:rPr lang="en-IN"/>
              <a:t>STEP4</a:t>
            </a:r>
            <a:r>
              <a:rPr lang="en-IN">
                <a:sym typeface="Wingdings" panose="05000000000000000000" pitchFamily="2" charset="2"/>
              </a:rPr>
              <a:t></a:t>
            </a:r>
            <a:r>
              <a:rPr lang="en-IN"/>
              <a:t> Open the new Terminal</a:t>
            </a:r>
          </a:p>
          <a:p>
            <a:pPr marL="0" indent="0">
              <a:buNone/>
            </a:pPr>
            <a:r>
              <a:rPr lang="en-IN"/>
              <a:t>STEP5</a:t>
            </a:r>
            <a:r>
              <a:rPr lang="en-IN">
                <a:sym typeface="Wingdings" panose="05000000000000000000" pitchFamily="2" charset="2"/>
              </a:rPr>
              <a:t></a:t>
            </a:r>
            <a:r>
              <a:rPr lang="en-IN"/>
              <a:t> AWS configuration:</a:t>
            </a:r>
          </a:p>
          <a:p>
            <a:pPr marL="0" indent="0">
              <a:buNone/>
            </a:pPr>
            <a:r>
              <a:rPr lang="en-IN"/>
              <a:t>Create security credentials and provide access key and </a:t>
            </a:r>
          </a:p>
          <a:p>
            <a:pPr marL="0" indent="0">
              <a:buNone/>
            </a:pPr>
            <a:r>
              <a:rPr lang="en-IN"/>
              <a:t>secrete key. </a:t>
            </a:r>
          </a:p>
          <a:p>
            <a:endParaRPr lang="en-IN"/>
          </a:p>
        </p:txBody>
      </p:sp>
      <p:sp>
        <p:nvSpPr>
          <p:cNvPr id="6" name="Rectangle 5"/>
          <p:cNvSpPr/>
          <p:nvPr/>
        </p:nvSpPr>
        <p:spPr>
          <a:xfrm>
            <a:off x="646111" y="5490328"/>
            <a:ext cx="7334053" cy="1366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600">
                <a:solidFill>
                  <a:prstClr val="white"/>
                </a:solidFill>
              </a:rPr>
              <a:t>AWS Access Key ID [None]: AKIAYS2NTW2ZVCPV7QUB</a:t>
            </a:r>
            <a:br>
              <a:rPr lang="en-IN" sz="1600">
                <a:solidFill>
                  <a:prstClr val="white"/>
                </a:solidFill>
              </a:rPr>
            </a:br>
            <a:r>
              <a:rPr lang="en-IN" sz="1600">
                <a:solidFill>
                  <a:prstClr val="white"/>
                </a:solidFill>
              </a:rPr>
              <a:t>AWS Secret Access Key [None]: VkKkJoQl9h7ZCZnC4/07SMbCTtKsfwPXG1D078qb</a:t>
            </a:r>
            <a:br>
              <a:rPr lang="en-IN" sz="1600">
                <a:solidFill>
                  <a:prstClr val="white"/>
                </a:solidFill>
              </a:rPr>
            </a:br>
            <a:r>
              <a:rPr lang="en-IN" sz="1600">
                <a:solidFill>
                  <a:prstClr val="white"/>
                </a:solidFill>
              </a:rPr>
              <a:t>Default region name [None]: ap-northeast-1</a:t>
            </a:r>
            <a:br>
              <a:rPr lang="en-IN" sz="1600">
                <a:solidFill>
                  <a:prstClr val="white"/>
                </a:solidFill>
              </a:rPr>
            </a:br>
            <a:r>
              <a:rPr lang="en-IN" sz="1600">
                <a:solidFill>
                  <a:prstClr val="white"/>
                </a:solidFill>
              </a:rPr>
              <a:t>Default output format [None]: json</a:t>
            </a:r>
          </a:p>
        </p:txBody>
      </p:sp>
      <p:sp>
        <p:nvSpPr>
          <p:cNvPr id="7" name="Rectangle 6"/>
          <p:cNvSpPr/>
          <p:nvPr/>
        </p:nvSpPr>
        <p:spPr>
          <a:xfrm>
            <a:off x="8657836" y="1269868"/>
            <a:ext cx="3063711" cy="546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a:t>provider "aws" {</a:t>
            </a:r>
          </a:p>
          <a:p>
            <a:r>
              <a:rPr lang="en-IN" sz="1600"/>
              <a:t>  region = "us-east-1"  </a:t>
            </a:r>
          </a:p>
          <a:p>
            <a:r>
              <a:rPr lang="en-IN" sz="1600"/>
              <a:t>}</a:t>
            </a:r>
          </a:p>
          <a:p>
            <a:r>
              <a:rPr lang="en-IN" sz="1600"/>
              <a:t>resource "aws_db_instance" "myinstance12" {</a:t>
            </a:r>
          </a:p>
          <a:p>
            <a:r>
              <a:rPr lang="en-IN" sz="1600"/>
              <a:t>  engine               = "mysql"</a:t>
            </a:r>
          </a:p>
          <a:p>
            <a:r>
              <a:rPr lang="en-IN" sz="1600"/>
              <a:t>  identifier           = "myrdsinstance"</a:t>
            </a:r>
          </a:p>
          <a:p>
            <a:r>
              <a:rPr lang="en-IN" sz="1600"/>
              <a:t>  allocated_storage    =  20</a:t>
            </a:r>
          </a:p>
          <a:p>
            <a:r>
              <a:rPr lang="en-IN" sz="1600"/>
              <a:t>  #db_name = mydb</a:t>
            </a:r>
          </a:p>
          <a:p>
            <a:r>
              <a:rPr lang="en-IN" sz="1600"/>
              <a:t>  engine_version       = "8.0.39"</a:t>
            </a:r>
          </a:p>
          <a:p>
            <a:r>
              <a:rPr lang="en-IN" sz="1600"/>
              <a:t>  instance_class       = "db.t3.micro"</a:t>
            </a:r>
          </a:p>
          <a:p>
            <a:r>
              <a:rPr lang="en-IN" sz="1600"/>
              <a:t>  username             = "myrdsuser"</a:t>
            </a:r>
          </a:p>
          <a:p>
            <a:r>
              <a:rPr lang="en-IN" sz="1600"/>
              <a:t>  password             = "myrdspassword"</a:t>
            </a:r>
          </a:p>
          <a:p>
            <a:r>
              <a:rPr lang="en-IN" sz="1600"/>
              <a:t>  parameter_group_name = "default.mysql8.0"</a:t>
            </a:r>
          </a:p>
          <a:p>
            <a:r>
              <a:rPr lang="en-IN" sz="1600"/>
              <a:t>  skip_final_snapshot  = true</a:t>
            </a:r>
          </a:p>
          <a:p>
            <a:r>
              <a:rPr lang="en-IN" sz="1600"/>
              <a:t>  publicly_accessible    = true</a:t>
            </a:r>
          </a:p>
          <a:p>
            <a:r>
              <a:rPr lang="en-IN" sz="1600"/>
              <a:t>}</a:t>
            </a:r>
          </a:p>
        </p:txBody>
      </p:sp>
    </p:spTree>
    <p:extLst>
      <p:ext uri="{BB962C8B-B14F-4D97-AF65-F5344CB8AC3E}">
        <p14:creationId xmlns:p14="http://schemas.microsoft.com/office/powerpoint/2010/main" val="116695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231" y="103696"/>
            <a:ext cx="11613823" cy="6457360"/>
          </a:xfrm>
        </p:spPr>
        <p:txBody>
          <a:bodyPr>
            <a:normAutofit/>
          </a:bodyPr>
          <a:lstStyle/>
          <a:p>
            <a:pPr marL="0" indent="0">
              <a:lnSpc>
                <a:spcPct val="107000"/>
              </a:lnSpc>
              <a:spcAft>
                <a:spcPts val="800"/>
              </a:spcAft>
              <a:buNone/>
            </a:pPr>
            <a:r>
              <a:rPr lang="en-IN">
                <a:latin typeface="Calibri" panose="020F0502020204030204" pitchFamily="34" charset="0"/>
                <a:ea typeface="Times New Roman" panose="02020603050405020304" pitchFamily="18" charset="0"/>
              </a:rPr>
              <a:t>STEP6</a:t>
            </a:r>
            <a:r>
              <a:rPr lang="en-IN">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IN">
                <a:latin typeface="Calibri" panose="020F0502020204030204" pitchFamily="34" charset="0"/>
                <a:ea typeface="Times New Roman" panose="02020603050405020304" pitchFamily="18" charset="0"/>
              </a:rPr>
              <a:t>Terraform Initialization:</a:t>
            </a:r>
          </a:p>
          <a:p>
            <a:pPr marL="0" indent="0">
              <a:lnSpc>
                <a:spcPct val="107000"/>
              </a:lnSpc>
              <a:spcAft>
                <a:spcPts val="800"/>
              </a:spcAft>
              <a:buNone/>
            </a:pPr>
            <a:endParaRPr lang="en-IN">
              <a:latin typeface="Calibri" panose="020F0502020204030204" pitchFamily="34" charset="0"/>
              <a:ea typeface="Times New Roman" panose="02020603050405020304" pitchFamily="18" charset="0"/>
            </a:endParaRPr>
          </a:p>
          <a:p>
            <a:pPr marL="0" indent="0">
              <a:lnSpc>
                <a:spcPct val="107000"/>
              </a:lnSpc>
              <a:spcAft>
                <a:spcPts val="800"/>
              </a:spcAft>
              <a:buNone/>
            </a:pPr>
            <a:endParaRPr lang="en-IN">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a:t>Terraform has been initialized by using the command :“terraform </a:t>
            </a:r>
            <a:r>
              <a:rPr lang="en-IN" err="1"/>
              <a:t>init</a:t>
            </a:r>
            <a:r>
              <a:rPr lang="en-IN"/>
              <a:t>”</a:t>
            </a:r>
          </a:p>
          <a:p>
            <a:pPr marL="0" indent="0">
              <a:buNone/>
            </a:pPr>
            <a:r>
              <a:rPr lang="en-IN">
                <a:latin typeface="Calibri" panose="020F0502020204030204" pitchFamily="34" charset="0"/>
                <a:ea typeface="Calibri" panose="020F0502020204030204" pitchFamily="34" charset="0"/>
                <a:cs typeface="Times New Roman" panose="02020603050405020304" pitchFamily="18" charset="0"/>
              </a:rPr>
              <a:t>STEP7</a:t>
            </a:r>
            <a:r>
              <a:rPr lang="en-IN">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Terraform plan:</a:t>
            </a:r>
          </a:p>
          <a:p>
            <a:pPr marL="0" indent="0">
              <a:buNone/>
            </a:pPr>
            <a:endParaRPr lang="en-IN">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marL="0" indent="0">
              <a:buNone/>
            </a:pPr>
            <a:endParaRPr lang="en-IN">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a:latin typeface="Calibri" panose="020F0502020204030204" pitchFamily="34" charset="0"/>
                <a:ea typeface="Times New Roman" panose="02020603050405020304" pitchFamily="18" charset="0"/>
                <a:cs typeface="Calibri" panose="020F0502020204030204" pitchFamily="34" charset="0"/>
              </a:rPr>
              <a:t>Terraform planning has been done by using the command </a:t>
            </a:r>
            <a:r>
              <a:rPr lang="en-IN" sz="1400">
                <a:latin typeface="Calibri" panose="020F0502020204030204" pitchFamily="34" charset="0"/>
                <a:ea typeface="Calibri" panose="020F0502020204030204" pitchFamily="34" charset="0"/>
                <a:cs typeface="Times New Roman" panose="02020603050405020304" pitchFamily="18" charset="0"/>
              </a:rPr>
              <a:t>:</a:t>
            </a:r>
            <a:r>
              <a:rPr lang="en-IN">
                <a:latin typeface="Calibri" panose="020F0502020204030204" pitchFamily="34" charset="0"/>
                <a:ea typeface="Times New Roman" panose="02020603050405020304" pitchFamily="18" charset="0"/>
                <a:cs typeface="Calibri" panose="020F0502020204030204" pitchFamily="34" charset="0"/>
              </a:rPr>
              <a:t>“terraform plan”.</a:t>
            </a:r>
            <a:endParaRPr lang="en-IN">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a:latin typeface="Calibri" panose="020F0502020204030204" pitchFamily="34" charset="0"/>
                <a:ea typeface="Calibri" panose="020F0502020204030204" pitchFamily="34" charset="0"/>
                <a:cs typeface="Times New Roman" panose="02020603050405020304" pitchFamily="18" charset="0"/>
              </a:rPr>
              <a:t>STEP8</a:t>
            </a:r>
            <a:r>
              <a:rPr lang="en-IN">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Terraform apply: It has been done by using the command: “terraform apply”.</a:t>
            </a:r>
          </a:p>
          <a:p>
            <a:pPr marL="0" indent="0">
              <a:lnSpc>
                <a:spcPct val="107000"/>
              </a:lnSpc>
              <a:spcAft>
                <a:spcPts val="800"/>
              </a:spcAft>
              <a:buNone/>
            </a:pPr>
            <a:endParaRPr lang="en-IN">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31" y="480769"/>
            <a:ext cx="8402223" cy="13291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31" y="2559378"/>
            <a:ext cx="8755466" cy="15459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231" y="5284594"/>
            <a:ext cx="9341862" cy="1403723"/>
          </a:xfrm>
          <a:prstGeom prst="rect">
            <a:avLst/>
          </a:prstGeom>
        </p:spPr>
      </p:pic>
    </p:spTree>
    <p:extLst>
      <p:ext uri="{BB962C8B-B14F-4D97-AF65-F5344CB8AC3E}">
        <p14:creationId xmlns:p14="http://schemas.microsoft.com/office/powerpoint/2010/main" val="358525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582" y="169682"/>
            <a:ext cx="11500325" cy="6278252"/>
          </a:xfrm>
        </p:spPr>
        <p:txBody>
          <a:bodyPr>
            <a:normAutofit fontScale="92500" lnSpcReduction="10000"/>
          </a:bodyPr>
          <a:lstStyle/>
          <a:p>
            <a:pPr marL="0" indent="0">
              <a:buNone/>
            </a:pPr>
            <a:r>
              <a:rPr lang="en-IN"/>
              <a:t>STEP9</a:t>
            </a:r>
            <a:r>
              <a:rPr lang="en-IN">
                <a:sym typeface="Wingdings" panose="05000000000000000000" pitchFamily="2" charset="2"/>
              </a:rPr>
              <a:t></a:t>
            </a:r>
            <a:r>
              <a:rPr lang="en-IN"/>
              <a:t> Database gets created</a:t>
            </a:r>
          </a:p>
          <a:p>
            <a:pPr marL="0" indent="0">
              <a:buNone/>
            </a:pPr>
            <a:endParaRPr lang="en-IN" sz="1800"/>
          </a:p>
          <a:p>
            <a:pPr marL="0" indent="0">
              <a:buNone/>
            </a:pPr>
            <a:endParaRPr lang="en-IN" sz="1800"/>
          </a:p>
          <a:p>
            <a:pPr marL="0" indent="0">
              <a:buNone/>
            </a:pPr>
            <a:endParaRPr lang="en-IN" sz="1800"/>
          </a:p>
          <a:p>
            <a:pPr marL="0" indent="0">
              <a:lnSpc>
                <a:spcPct val="107000"/>
              </a:lnSpc>
              <a:spcAft>
                <a:spcPts val="800"/>
              </a:spcAft>
              <a:buNone/>
            </a:pPr>
            <a:r>
              <a:rPr lang="en-IN" sz="1800"/>
              <a:t>STEP10</a:t>
            </a:r>
            <a:r>
              <a:rPr lang="en-IN" sz="1800">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IN" sz="1800">
                <a:latin typeface="Calibri" panose="020F0502020204030204" pitchFamily="34" charset="0"/>
                <a:ea typeface="Times New Roman" panose="02020603050405020304" pitchFamily="18" charset="0"/>
                <a:cs typeface="Calibri" panose="020F0502020204030204" pitchFamily="34" charset="0"/>
              </a:rPr>
              <a:t>Connecting to the database</a:t>
            </a:r>
            <a:r>
              <a:rPr lang="en-IN" sz="1800">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p>
          <a:p>
            <a:pPr marL="0" indent="0">
              <a:lnSpc>
                <a:spcPct val="107000"/>
              </a:lnSpc>
              <a:spcAft>
                <a:spcPts val="800"/>
              </a:spcAft>
              <a:buNone/>
            </a:pPr>
            <a:r>
              <a:rPr lang="en-IN">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a)Copy the endpoint and </a:t>
            </a:r>
            <a:r>
              <a:rPr lang="en-IN" err="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endport</a:t>
            </a:r>
            <a:r>
              <a:rPr lang="en-IN">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link:</a:t>
            </a:r>
          </a:p>
          <a:p>
            <a:pPr marL="0" indent="0">
              <a:lnSpc>
                <a:spcPct val="107000"/>
              </a:lnSpc>
              <a:spcAft>
                <a:spcPts val="800"/>
              </a:spcAft>
              <a:buNone/>
            </a:pPr>
            <a:endParaRPr lang="en-IN" sz="120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12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a:p>
          <a:p>
            <a:pPr marL="0" indent="0">
              <a:buNone/>
            </a:pPr>
            <a:endParaRPr lang="en-IN" sz="1800"/>
          </a:p>
          <a:p>
            <a:pPr marL="0" lvl="0" indent="0">
              <a:lnSpc>
                <a:spcPct val="107000"/>
              </a:lnSpc>
              <a:buNone/>
            </a:pPr>
            <a:r>
              <a:rPr lang="en-IN" sz="1800"/>
              <a:t> </a:t>
            </a:r>
          </a:p>
          <a:p>
            <a:pPr marL="0" lvl="0" indent="0">
              <a:lnSpc>
                <a:spcPct val="107000"/>
              </a:lnSpc>
              <a:buNone/>
            </a:pPr>
            <a:r>
              <a:rPr lang="en-IN"/>
              <a:t>b)</a:t>
            </a:r>
            <a:r>
              <a:rPr lang="en-IN">
                <a:latin typeface="Calibri" panose="020F0502020204030204" pitchFamily="34" charset="0"/>
                <a:ea typeface="Times New Roman" panose="02020603050405020304" pitchFamily="18" charset="0"/>
                <a:cs typeface="Calibri" panose="020F0502020204030204" pitchFamily="34" charset="0"/>
              </a:rPr>
              <a:t> navigating to SQL workbench-</a:t>
            </a:r>
            <a:endParaRPr lang="en-IN">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a:latin typeface="Calibri" panose="020F0502020204030204" pitchFamily="34" charset="0"/>
                <a:ea typeface="Times New Roman" panose="02020603050405020304" pitchFamily="18" charset="0"/>
                <a:cs typeface="Calibri" panose="020F0502020204030204" pitchFamily="34" charset="0"/>
              </a:rPr>
              <a:t>We will open SQL workbench here</a:t>
            </a:r>
          </a:p>
          <a:p>
            <a:pPr>
              <a:lnSpc>
                <a:spcPct val="107000"/>
              </a:lnSpc>
            </a:pPr>
            <a:r>
              <a:rPr lang="en-IN"/>
              <a:t>Click on database</a:t>
            </a:r>
          </a:p>
          <a:p>
            <a:pPr>
              <a:lnSpc>
                <a:spcPct val="107000"/>
              </a:lnSpc>
            </a:pPr>
            <a:r>
              <a:rPr lang="en-IN">
                <a:latin typeface="Calibri" panose="020F0502020204030204" pitchFamily="34" charset="0"/>
                <a:ea typeface="Times New Roman" panose="02020603050405020304" pitchFamily="18" charset="0"/>
                <a:cs typeface="Calibri" panose="020F0502020204030204" pitchFamily="34" charset="0"/>
              </a:rPr>
              <a:t>Click on connect to database</a:t>
            </a:r>
            <a:endParaRPr lang="en-IN">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p:cNvPicPr/>
          <p:nvPr/>
        </p:nvPicPr>
        <p:blipFill rotWithShape="1">
          <a:blip r:embed="rId2">
            <a:extLst>
              <a:ext uri="{28A0092B-C50C-407E-A947-70E740481C1C}">
                <a14:useLocalDpi xmlns:a14="http://schemas.microsoft.com/office/drawing/2010/main" val="0"/>
              </a:ext>
            </a:extLst>
          </a:blip>
          <a:srcRect l="332" t="61773" r="-332" b="7488"/>
          <a:stretch/>
        </p:blipFill>
        <p:spPr bwMode="auto">
          <a:xfrm>
            <a:off x="424582" y="514989"/>
            <a:ext cx="8117264" cy="1133475"/>
          </a:xfrm>
          <a:prstGeom prst="rect">
            <a:avLst/>
          </a:prstGeom>
          <a:ln>
            <a:solidFill>
              <a:schemeClr val="accent1"/>
            </a:solid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496" t="25563" r="15411" b="7737"/>
          <a:stretch/>
        </p:blipFill>
        <p:spPr bwMode="auto">
          <a:xfrm>
            <a:off x="424582" y="2605382"/>
            <a:ext cx="6513333" cy="1957191"/>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682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938" y="245097"/>
            <a:ext cx="11444140" cy="6476213"/>
          </a:xfrm>
        </p:spPr>
        <p:txBody>
          <a:bodyPr/>
          <a:lstStyle/>
          <a:p>
            <a:pPr lvl="0">
              <a:buFont typeface="Arial" panose="020B0604020202020204" pitchFamily="34" charset="0"/>
              <a:buChar char="•"/>
            </a:pPr>
            <a:endParaRPr lang="en-IN"/>
          </a:p>
          <a:p>
            <a:pPr lvl="0">
              <a:buFont typeface="Arial" panose="020B0604020202020204" pitchFamily="34" charset="0"/>
              <a:buChar char="•"/>
            </a:pPr>
            <a:endParaRPr lang="en-IN"/>
          </a:p>
          <a:p>
            <a:pPr lvl="0">
              <a:buFont typeface="Arial" panose="020B0604020202020204" pitchFamily="34" charset="0"/>
              <a:buChar char="•"/>
            </a:pPr>
            <a:endParaRPr lang="en-IN"/>
          </a:p>
          <a:p>
            <a:pPr lvl="0">
              <a:buFont typeface="Arial" panose="020B0604020202020204" pitchFamily="34" charset="0"/>
              <a:buChar char="•"/>
            </a:pPr>
            <a:endParaRPr lang="en-IN"/>
          </a:p>
          <a:p>
            <a:pPr lvl="0">
              <a:buFont typeface="Arial" panose="020B0604020202020204" pitchFamily="34" charset="0"/>
              <a:buChar char="•"/>
            </a:pPr>
            <a:endParaRPr lang="en-IN"/>
          </a:p>
          <a:p>
            <a:pPr lvl="0">
              <a:buFont typeface="Arial" panose="020B0604020202020204" pitchFamily="34" charset="0"/>
              <a:buChar char="•"/>
            </a:pPr>
            <a:endParaRPr lang="en-IN"/>
          </a:p>
          <a:p>
            <a:pPr lvl="0">
              <a:buFont typeface="Arial" panose="020B0604020202020204" pitchFamily="34" charset="0"/>
              <a:buChar char="•"/>
            </a:pPr>
            <a:r>
              <a:rPr lang="en-IN"/>
              <a:t>At the place of hostname paste the endpoint &amp;port link that we have copied</a:t>
            </a:r>
          </a:p>
          <a:p>
            <a:pPr lvl="0">
              <a:buFont typeface="Arial" panose="020B0604020202020204" pitchFamily="34" charset="0"/>
              <a:buChar char="•"/>
            </a:pPr>
            <a:r>
              <a:rPr lang="en-IN"/>
              <a:t>Give the username and password. Username and password should be same as given in the code</a:t>
            </a:r>
          </a:p>
          <a:p>
            <a:pPr lvl="0">
              <a:buFont typeface="Arial" panose="020B0604020202020204" pitchFamily="34" charset="0"/>
              <a:buChar char="•"/>
            </a:pPr>
            <a:r>
              <a:rPr lang="en-IN"/>
              <a:t>Then click on ok.</a:t>
            </a:r>
          </a:p>
          <a:p>
            <a:r>
              <a:rPr lang="en-IN"/>
              <a:t>STEP10</a:t>
            </a:r>
            <a:r>
              <a:rPr lang="en-IN">
                <a:sym typeface="Wingdings" panose="05000000000000000000" pitchFamily="2" charset="2"/>
              </a:rPr>
              <a:t>Connecting to database</a:t>
            </a:r>
          </a:p>
          <a:p>
            <a:pPr marL="0" indent="0">
              <a:buNone/>
            </a:pPr>
            <a:endParaRPr lang="en-IN">
              <a:sym typeface="Wingdings" panose="05000000000000000000" pitchFamily="2" charset="2"/>
            </a:endParaRPr>
          </a:p>
          <a:p>
            <a:pPr marL="0" indent="0">
              <a:buNone/>
            </a:pPr>
            <a:endParaRPr lang="en-IN"/>
          </a:p>
        </p:txBody>
      </p:sp>
      <p:pic>
        <p:nvPicPr>
          <p:cNvPr id="4" name="Content Placeholder 3"/>
          <p:cNvPicPr>
            <a:picLocks/>
          </p:cNvPicPr>
          <p:nvPr/>
        </p:nvPicPr>
        <p:blipFill rotWithShape="1">
          <a:blip r:embed="rId2">
            <a:extLst>
              <a:ext uri="{28A0092B-C50C-407E-A947-70E740481C1C}">
                <a14:useLocalDpi xmlns:a14="http://schemas.microsoft.com/office/drawing/2010/main" val="0"/>
              </a:ext>
            </a:extLst>
          </a:blip>
          <a:srcRect l="27249" t="18671" r="23107" b="18719"/>
          <a:stretch/>
        </p:blipFill>
        <p:spPr bwMode="auto">
          <a:xfrm>
            <a:off x="443061" y="122548"/>
            <a:ext cx="9134475" cy="2696066"/>
          </a:xfrm>
          <a:prstGeom prst="rect">
            <a:avLst/>
          </a:prstGeom>
          <a:ln>
            <a:solidFill>
              <a:schemeClr val="accent1"/>
            </a:solid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8309" r="3778"/>
          <a:stretch/>
        </p:blipFill>
        <p:spPr bwMode="auto">
          <a:xfrm>
            <a:off x="443062" y="4892510"/>
            <a:ext cx="7362332" cy="1809947"/>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983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90" y="131976"/>
            <a:ext cx="11689237" cy="6617616"/>
          </a:xfrm>
        </p:spPr>
        <p:txBody>
          <a:bodyPr>
            <a:normAutofit fontScale="92500" lnSpcReduction="20000"/>
          </a:bodyPr>
          <a:lstStyle/>
          <a:p>
            <a:pPr marL="0" indent="0">
              <a:lnSpc>
                <a:spcPct val="107000"/>
              </a:lnSpc>
              <a:spcAft>
                <a:spcPts val="800"/>
              </a:spcAft>
              <a:buNone/>
            </a:pPr>
            <a:r>
              <a:rPr lang="en-IN">
                <a:latin typeface="Calibri" panose="020F0502020204030204" pitchFamily="34" charset="0"/>
                <a:ea typeface="Times New Roman" panose="02020603050405020304" pitchFamily="18" charset="0"/>
                <a:cs typeface="Calibri" panose="020F0502020204030204" pitchFamily="34" charset="0"/>
              </a:rPr>
              <a:t>The above page gets displayed only after successful connection of the database.</a:t>
            </a:r>
          </a:p>
          <a:p>
            <a:pPr marL="0" indent="0">
              <a:lnSpc>
                <a:spcPct val="107000"/>
              </a:lnSpc>
              <a:spcAft>
                <a:spcPts val="800"/>
              </a:spcAft>
              <a:buNone/>
            </a:pPr>
            <a:r>
              <a:rPr lang="en-IN">
                <a:latin typeface="Calibri" panose="020F0502020204030204" pitchFamily="34" charset="0"/>
                <a:ea typeface="Times New Roman" panose="02020603050405020304" pitchFamily="18" charset="0"/>
                <a:cs typeface="Calibri" panose="020F0502020204030204" pitchFamily="34" charset="0"/>
              </a:rPr>
              <a:t>STEP11</a:t>
            </a:r>
            <a:r>
              <a:rPr lang="en-IN">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IN">
                <a:latin typeface="Calibri" panose="020F0502020204030204" pitchFamily="34" charset="0"/>
                <a:ea typeface="Times New Roman" panose="02020603050405020304" pitchFamily="18" charset="0"/>
                <a:cs typeface="Calibri" panose="020F0502020204030204" pitchFamily="34" charset="0"/>
              </a:rPr>
              <a:t> Here we have created a table and named it as </a:t>
            </a:r>
            <a:r>
              <a:rPr lang="en-IN" err="1">
                <a:latin typeface="Calibri" panose="020F0502020204030204" pitchFamily="34" charset="0"/>
                <a:ea typeface="Times New Roman" panose="02020603050405020304" pitchFamily="18" charset="0"/>
                <a:cs typeface="Calibri" panose="020F0502020204030204" pitchFamily="34" charset="0"/>
              </a:rPr>
              <a:t>new_joinee_employee_details</a:t>
            </a:r>
            <a:endParaRPr lang="en-IN">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07000"/>
              </a:lnSpc>
              <a:spcAft>
                <a:spcPts val="800"/>
              </a:spcAft>
              <a:buNone/>
            </a:pPr>
            <a:endParaRPr lang="en-IN" sz="1600">
              <a:latin typeface="Calibri" panose="020F0502020204030204" pitchFamily="34" charset="0"/>
              <a:ea typeface="Times New Roman" panose="02020603050405020304" pitchFamily="18" charset="0"/>
              <a:cs typeface="Calibri" panose="020F0502020204030204" pitchFamily="34" charset="0"/>
            </a:endParaRPr>
          </a:p>
          <a:p>
            <a:pPr marL="0" indent="0">
              <a:lnSpc>
                <a:spcPct val="110000"/>
              </a:lnSpc>
              <a:spcAft>
                <a:spcPts val="800"/>
              </a:spcAft>
              <a:buNone/>
            </a:pPr>
            <a:endParaRPr lang="en-IN" sz="1800"/>
          </a:p>
          <a:p>
            <a:pPr>
              <a:lnSpc>
                <a:spcPct val="110000"/>
              </a:lnSpc>
              <a:spcAft>
                <a:spcPts val="800"/>
              </a:spcAft>
            </a:pPr>
            <a:r>
              <a:rPr lang="en-IN" err="1"/>
              <a:t>employee_id</a:t>
            </a:r>
            <a:r>
              <a:rPr lang="en-IN"/>
              <a:t> : A column for employee unique id marked it as a primary key which is unique.</a:t>
            </a:r>
          </a:p>
          <a:p>
            <a:pPr>
              <a:lnSpc>
                <a:spcPct val="110000"/>
              </a:lnSpc>
              <a:spcAft>
                <a:spcPts val="800"/>
              </a:spcAft>
            </a:pPr>
            <a:r>
              <a:rPr lang="en-IN" err="1"/>
              <a:t>first_name</a:t>
            </a:r>
            <a:r>
              <a:rPr lang="en-IN"/>
              <a:t> VARCHAR(50): A column for employee first name (up to 50 characters)</a:t>
            </a:r>
          </a:p>
          <a:p>
            <a:pPr>
              <a:lnSpc>
                <a:spcPct val="110000"/>
              </a:lnSpc>
              <a:spcAft>
                <a:spcPts val="800"/>
              </a:spcAft>
            </a:pPr>
            <a:r>
              <a:rPr lang="en-IN" err="1"/>
              <a:t>last_name</a:t>
            </a:r>
            <a:r>
              <a:rPr lang="en-IN"/>
              <a:t> VARCHAR(50): A column for employee last name (up to 50 characters)</a:t>
            </a:r>
          </a:p>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308" t="12951" r="3937"/>
          <a:stretch/>
        </p:blipFill>
        <p:spPr>
          <a:xfrm>
            <a:off x="207390" y="1074654"/>
            <a:ext cx="8323868" cy="3675136"/>
          </a:xfrm>
          <a:prstGeom prst="rect">
            <a:avLst/>
          </a:prstGeom>
          <a:ln>
            <a:solidFill>
              <a:schemeClr val="accent1"/>
            </a:solidFill>
          </a:ln>
        </p:spPr>
      </p:pic>
    </p:spTree>
    <p:extLst>
      <p:ext uri="{BB962C8B-B14F-4D97-AF65-F5344CB8AC3E}">
        <p14:creationId xmlns:p14="http://schemas.microsoft.com/office/powerpoint/2010/main" val="3778515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1057</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PowerPoint Presentation</vt:lpstr>
      <vt:lpstr>Task-5</vt:lpstr>
      <vt:lpstr>INFRASTRUCTURE AS CODE (IAC) IMPLEMENTATION Objective: Implement the cloud infrastructure (networks, security, databases) based on the design using Terraform</vt:lpstr>
      <vt:lpstr>RDS(RELATIONAL DATABASE SERVICE) </vt:lpstr>
      <vt:lpstr>CREATING RDS USING TERRAFORM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MariaDB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Saran</dc:creator>
  <cp:lastModifiedBy>Sai Saran</cp:lastModifiedBy>
  <cp:revision>1</cp:revision>
  <dcterms:created xsi:type="dcterms:W3CDTF">2025-02-20T05:21:06Z</dcterms:created>
  <dcterms:modified xsi:type="dcterms:W3CDTF">2025-02-20T05:21:39Z</dcterms:modified>
</cp:coreProperties>
</file>