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58" r:id="rId5"/>
    <p:sldId id="256" r:id="rId6"/>
    <p:sldId id="262" r:id="rId7"/>
    <p:sldId id="261" r:id="rId8"/>
    <p:sldId id="272" r:id="rId9"/>
    <p:sldId id="266" r:id="rId10"/>
    <p:sldId id="267" r:id="rId11"/>
    <p:sldId id="268" r:id="rId12"/>
    <p:sldId id="269" r:id="rId13"/>
    <p:sldId id="263" r:id="rId14"/>
    <p:sldId id="264" r:id="rId15"/>
    <p:sldId id="265" r:id="rId16"/>
    <p:sldId id="277" r:id="rId17"/>
    <p:sldId id="278" r:id="rId18"/>
    <p:sldId id="270" r:id="rId19"/>
    <p:sldId id="271" r:id="rId20"/>
    <p:sldId id="273" r:id="rId21"/>
    <p:sldId id="279" r:id="rId22"/>
    <p:sldId id="281" r:id="rId23"/>
    <p:sldId id="282" r:id="rId24"/>
    <p:sldId id="280" r:id="rId25"/>
    <p:sldId id="260"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624205" y="1961515"/>
            <a:ext cx="10942955" cy="2839085"/>
          </a:xfrm>
        </p:spPr>
        <p:txBody>
          <a:bodyPr/>
          <a:p>
            <a:pPr algn="ctr"/>
            <a:r>
              <a:rPr lang="en-US" altLang="en-US" sz="5400" b="1">
                <a:solidFill>
                  <a:schemeClr val="tx1"/>
                </a:solidFill>
                <a:latin typeface="Algerian" panose="04020705040A02060702" charset="0"/>
                <a:cs typeface="Algerian" panose="04020705040A02060702" charset="0"/>
              </a:rPr>
              <a:t>Monitoring and Logging Setup (AWS CloudWatch)</a:t>
            </a:r>
            <a:br>
              <a:rPr lang="en-US" altLang="en-US" sz="5400" b="1">
                <a:solidFill>
                  <a:schemeClr val="tx1"/>
                </a:solidFill>
                <a:latin typeface="Algerian" panose="04020705040A02060702" charset="0"/>
                <a:cs typeface="Algerian" panose="04020705040A02060702" charset="0"/>
              </a:rPr>
            </a:br>
            <a:endParaRPr lang="en-US" altLang="en-US" sz="5400" b="1">
              <a:solidFill>
                <a:schemeClr val="tx1"/>
              </a:solidFill>
              <a:latin typeface="Algerian" panose="04020705040A02060702" charset="0"/>
              <a:cs typeface="Algerian" panose="04020705040A0206070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Selecting per-instance Metric</a:t>
            </a:r>
            <a:endParaRPr lang="en-US"/>
          </a:p>
        </p:txBody>
      </p:sp>
      <p:sp>
        <p:nvSpPr>
          <p:cNvPr id="3" name="Content Placeholder 2"/>
          <p:cNvSpPr>
            <a:spLocks noGrp="1"/>
          </p:cNvSpPr>
          <p:nvPr>
            <p:ph idx="1"/>
          </p:nvPr>
        </p:nvSpPr>
        <p:spPr/>
        <p:txBody>
          <a:bodyPr/>
          <a:p>
            <a:endParaRPr lang="en-US"/>
          </a:p>
        </p:txBody>
      </p:sp>
      <p:pic>
        <p:nvPicPr>
          <p:cNvPr id="13" name="Picture 13"/>
          <p:cNvPicPr>
            <a:picLocks noChangeAspect="1"/>
          </p:cNvPicPr>
          <p:nvPr/>
        </p:nvPicPr>
        <p:blipFill>
          <a:blip r:embed="rId1"/>
          <a:stretch>
            <a:fillRect/>
          </a:stretch>
        </p:blipFill>
        <p:spPr>
          <a:xfrm>
            <a:off x="595630" y="1228725"/>
            <a:ext cx="10314305" cy="41262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a:p>
            <a:endParaRPr lang="en-US"/>
          </a:p>
          <a:p>
            <a:endParaRPr lang="en-US"/>
          </a:p>
          <a:p>
            <a:endParaRPr lang="en-US"/>
          </a:p>
          <a:p>
            <a:endParaRPr lang="en-US"/>
          </a:p>
          <a:p>
            <a:endParaRPr lang="en-US"/>
          </a:p>
          <a:p>
            <a:r>
              <a:rPr lang="en-US"/>
              <a:t>Copy instance id &amp; give it in search bar &amp; then select cpu utilisation</a:t>
            </a:r>
            <a:endParaRPr lang="en-US"/>
          </a:p>
        </p:txBody>
      </p:sp>
      <p:pic>
        <p:nvPicPr>
          <p:cNvPr id="14" name="Picture 14"/>
          <p:cNvPicPr>
            <a:picLocks noChangeAspect="1"/>
          </p:cNvPicPr>
          <p:nvPr/>
        </p:nvPicPr>
        <p:blipFill>
          <a:blip r:embed="rId1"/>
          <a:stretch>
            <a:fillRect/>
          </a:stretch>
        </p:blipFill>
        <p:spPr>
          <a:xfrm>
            <a:off x="609600" y="893445"/>
            <a:ext cx="9343390" cy="39357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Alarm in CloudWatch</a:t>
            </a:r>
            <a:endParaRPr lang="en-US"/>
          </a:p>
        </p:txBody>
      </p:sp>
      <p:sp>
        <p:nvSpPr>
          <p:cNvPr id="3" name="Content Placeholder 2"/>
          <p:cNvSpPr>
            <a:spLocks noGrp="1"/>
          </p:cNvSpPr>
          <p:nvPr>
            <p:ph idx="1"/>
          </p:nvPr>
        </p:nvSpPr>
        <p:spPr/>
        <p:txBody>
          <a:bodyPr/>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r>
              <a:rPr lang="en-US" sz="2000"/>
              <a:t>give time of 1 min and Threshold value of 10 less than or equal to as shown in below slide</a:t>
            </a:r>
            <a:endParaRPr lang="en-US" sz="2000"/>
          </a:p>
        </p:txBody>
      </p:sp>
      <p:pic>
        <p:nvPicPr>
          <p:cNvPr id="4" name="Picture 1"/>
          <p:cNvPicPr>
            <a:picLocks noChangeAspect="1"/>
          </p:cNvPicPr>
          <p:nvPr/>
        </p:nvPicPr>
        <p:blipFill>
          <a:blip r:embed="rId1"/>
          <a:stretch>
            <a:fillRect/>
          </a:stretch>
        </p:blipFill>
        <p:spPr>
          <a:xfrm>
            <a:off x="609600" y="1174750"/>
            <a:ext cx="8549005" cy="37077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2"/>
          <p:cNvPicPr>
            <a:picLocks noChangeAspect="1"/>
          </p:cNvPicPr>
          <p:nvPr/>
        </p:nvPicPr>
        <p:blipFill>
          <a:blip r:embed="rId1"/>
          <a:stretch>
            <a:fillRect/>
          </a:stretch>
        </p:blipFill>
        <p:spPr>
          <a:xfrm>
            <a:off x="1169670" y="680720"/>
            <a:ext cx="9661525" cy="52571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Select sns created here</a:t>
            </a:r>
            <a:endParaRPr lang="en-US"/>
          </a:p>
        </p:txBody>
      </p:sp>
      <p:sp>
        <p:nvSpPr>
          <p:cNvPr id="3" name="Content Placeholder 2"/>
          <p:cNvSpPr>
            <a:spLocks noGrp="1"/>
          </p:cNvSpPr>
          <p:nvPr>
            <p:ph idx="1"/>
          </p:nvPr>
        </p:nvSpPr>
        <p:spPr/>
        <p:txBody>
          <a:bodyPr/>
          <a:p>
            <a:endParaRPr lang="en-US"/>
          </a:p>
        </p:txBody>
      </p:sp>
      <p:pic>
        <p:nvPicPr>
          <p:cNvPr id="4" name="Picture 3"/>
          <p:cNvPicPr>
            <a:picLocks noChangeAspect="1"/>
          </p:cNvPicPr>
          <p:nvPr/>
        </p:nvPicPr>
        <p:blipFill>
          <a:blip r:embed="rId1"/>
          <a:stretch>
            <a:fillRect/>
          </a:stretch>
        </p:blipFill>
        <p:spPr>
          <a:xfrm>
            <a:off x="612775" y="1174750"/>
            <a:ext cx="9217660" cy="39668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give name &amp; text then click on next</a:t>
            </a:r>
            <a:endParaRPr lang="en-US"/>
          </a:p>
        </p:txBody>
      </p:sp>
      <p:pic>
        <p:nvPicPr>
          <p:cNvPr id="4" name="Content Placeholder 3"/>
          <p:cNvPicPr>
            <a:picLocks noChangeAspect="1"/>
          </p:cNvPicPr>
          <p:nvPr>
            <p:ph idx="1"/>
          </p:nvPr>
        </p:nvPicPr>
        <p:blipFill>
          <a:blip r:embed="rId1"/>
          <a:stretch>
            <a:fillRect/>
          </a:stretch>
        </p:blipFill>
        <p:spPr>
          <a:xfrm>
            <a:off x="1640840" y="1304290"/>
            <a:ext cx="8909050" cy="46926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click on create alarm</a:t>
            </a:r>
            <a:endParaRPr lang="en-US"/>
          </a:p>
        </p:txBody>
      </p:sp>
      <p:pic>
        <p:nvPicPr>
          <p:cNvPr id="4" name="Content Placeholder 3"/>
          <p:cNvPicPr>
            <a:picLocks noChangeAspect="1"/>
          </p:cNvPicPr>
          <p:nvPr>
            <p:ph idx="1"/>
          </p:nvPr>
        </p:nvPicPr>
        <p:blipFill>
          <a:blip r:embed="rId1"/>
          <a:stretch>
            <a:fillRect/>
          </a:stretch>
        </p:blipFill>
        <p:spPr>
          <a:xfrm>
            <a:off x="1770380" y="1174750"/>
            <a:ext cx="8650605" cy="495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Appling stress for giving load</a:t>
            </a:r>
            <a:endParaRPr lang="en-US"/>
          </a:p>
        </p:txBody>
      </p:sp>
      <p:sp>
        <p:nvSpPr>
          <p:cNvPr id="3" name="Content Placeholder 2"/>
          <p:cNvSpPr>
            <a:spLocks noGrp="1"/>
          </p:cNvSpPr>
          <p:nvPr>
            <p:ph idx="1"/>
          </p:nvPr>
        </p:nvSpPr>
        <p:spPr/>
        <p:txBody>
          <a:bodyPr/>
          <a:p>
            <a:endParaRPr lang="en-US"/>
          </a:p>
          <a:p>
            <a:endParaRPr lang="en-US"/>
          </a:p>
          <a:p>
            <a:endParaRPr lang="en-US"/>
          </a:p>
          <a:p>
            <a:endParaRPr lang="en-US"/>
          </a:p>
          <a:p>
            <a:endParaRPr lang="en-US"/>
          </a:p>
          <a:p>
            <a:endParaRPr lang="en-US"/>
          </a:p>
          <a:p>
            <a:r>
              <a:rPr lang="en-US" altLang="en-US" sz="2000"/>
              <a:t>linux :   sudo dnf install stress  </a:t>
            </a:r>
            <a:endParaRPr lang="en-US" altLang="en-US" sz="2000"/>
          </a:p>
          <a:p>
            <a:r>
              <a:rPr lang="en-US" altLang="en-US" sz="2000"/>
              <a:t>U can coustomise how u want  :</a:t>
            </a:r>
            <a:endParaRPr lang="en-US" altLang="en-US" sz="2000"/>
          </a:p>
          <a:p>
            <a:r>
              <a:rPr lang="en-US" altLang="en-US" sz="2000"/>
              <a:t>stress --cpu 4 --io 2 --vm 2 --vm-bytes 500mib --timeout 15m</a:t>
            </a:r>
            <a:endParaRPr lang="en-US" altLang="en-US"/>
          </a:p>
          <a:p>
            <a:endParaRPr lang="en-US"/>
          </a:p>
        </p:txBody>
      </p:sp>
      <p:pic>
        <p:nvPicPr>
          <p:cNvPr id="9" name="Picture 9"/>
          <p:cNvPicPr>
            <a:picLocks noChangeAspect="1"/>
          </p:cNvPicPr>
          <p:nvPr/>
        </p:nvPicPr>
        <p:blipFill>
          <a:blip r:embed="rId1"/>
          <a:stretch>
            <a:fillRect/>
          </a:stretch>
        </p:blipFill>
        <p:spPr>
          <a:xfrm>
            <a:off x="671830" y="1219200"/>
            <a:ext cx="8712835" cy="318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a:p>
            <a:endParaRPr lang="en-US"/>
          </a:p>
          <a:p>
            <a:endParaRPr lang="en-US"/>
          </a:p>
          <a:p>
            <a:endParaRPr lang="en-US"/>
          </a:p>
          <a:p>
            <a:endParaRPr lang="en-US"/>
          </a:p>
          <a:p>
            <a:endParaRPr lang="en-US"/>
          </a:p>
          <a:p>
            <a:endParaRPr lang="en-US"/>
          </a:p>
          <a:p>
            <a:r>
              <a:rPr lang="en-US">
                <a:sym typeface="+mn-ea"/>
              </a:rPr>
              <a:t>we can see graph crossed threshold value 10</a:t>
            </a:r>
            <a:endParaRPr lang="en-US"/>
          </a:p>
          <a:p>
            <a:endParaRPr lang="en-US"/>
          </a:p>
        </p:txBody>
      </p:sp>
      <p:pic>
        <p:nvPicPr>
          <p:cNvPr id="10" name="Picture 10"/>
          <p:cNvPicPr>
            <a:picLocks noChangeAspect="1"/>
          </p:cNvPicPr>
          <p:nvPr/>
        </p:nvPicPr>
        <p:blipFill>
          <a:blip r:embed="rId1"/>
          <a:stretch>
            <a:fillRect/>
          </a:stretch>
        </p:blipFill>
        <p:spPr>
          <a:xfrm>
            <a:off x="609600" y="1174750"/>
            <a:ext cx="8722360" cy="36328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This is the mail we get after alarm triggered after applying stress </a:t>
            </a:r>
            <a:endParaRPr lang="en-US"/>
          </a:p>
        </p:txBody>
      </p:sp>
      <p:sp>
        <p:nvSpPr>
          <p:cNvPr id="3" name="Content Placeholder 2"/>
          <p:cNvSpPr>
            <a:spLocks noGrp="1"/>
          </p:cNvSpPr>
          <p:nvPr>
            <p:ph idx="1"/>
          </p:nvPr>
        </p:nvSpPr>
        <p:spPr/>
        <p:txBody>
          <a:bodyPr/>
          <a:p>
            <a:endParaRPr lang="en-US"/>
          </a:p>
        </p:txBody>
      </p:sp>
      <p:pic>
        <p:nvPicPr>
          <p:cNvPr id="7" name="Picture 7"/>
          <p:cNvPicPr>
            <a:picLocks noChangeAspect="1"/>
          </p:cNvPicPr>
          <p:nvPr/>
        </p:nvPicPr>
        <p:blipFill>
          <a:blip r:embed="rId1"/>
          <a:stretch>
            <a:fillRect/>
          </a:stretch>
        </p:blipFill>
        <p:spPr>
          <a:xfrm>
            <a:off x="609600" y="1174750"/>
            <a:ext cx="9622790" cy="31032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pPr algn="l"/>
            <a:r>
              <a:rPr lang="en-US" altLang="en-US" sz="2200"/>
              <a:t>Amazon CloudWatch is a service used for monitoring and observing resources in real-time,built for DevOps engineers, developers, site reliability engineers (SREs), and IT managers. </a:t>
            </a:r>
            <a:endParaRPr lang="en-US" altLang="en-US" sz="2200"/>
          </a:p>
          <a:p>
            <a:pPr algn="l"/>
            <a:r>
              <a:rPr lang="en-US" altLang="en-US" sz="2200"/>
              <a:t>CloudWatch provides users with data and actionable insights to monitor their respective applications, stimulate system-wide performance changes, and optimize resource utilization. </a:t>
            </a:r>
            <a:endParaRPr lang="en-US" altLang="en-US" sz="2200"/>
          </a:p>
          <a:p>
            <a:pPr algn="l"/>
            <a:r>
              <a:rPr lang="en-US" altLang="en-US" sz="2200"/>
              <a:t>CloudWatch collects monitoring and operational data in the form of logs, metrics, and events, providing its users with an aggregated view of AWS resources, applications, and services that run on AWS.</a:t>
            </a:r>
            <a:endParaRPr lang="en-US" altLang="en-US" sz="2200"/>
          </a:p>
          <a:p>
            <a:pPr algn="l"/>
            <a:r>
              <a:rPr lang="en-US" altLang="en-US" sz="2200"/>
              <a:t>The CloudWatch can also be used to detect anomalous behavior in the environments, set warnings and alarms, visualize logs and metrics side by side, take </a:t>
            </a:r>
            <a:endParaRPr lang="en-US" altLang="en-US" sz="2200"/>
          </a:p>
          <a:p>
            <a:pPr marL="0" indent="0" algn="l">
              <a:buNone/>
            </a:pPr>
            <a:r>
              <a:rPr lang="en-US" altLang="en-US" sz="2200"/>
              <a:t>    automated actions, and troubleshoot issues.</a:t>
            </a:r>
            <a:endParaRPr lang="en-US" altLang="en-US"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Another  method in cloudwatch with Ec2 action</a:t>
            </a:r>
            <a:endParaRPr lang="en-US"/>
          </a:p>
        </p:txBody>
      </p:sp>
      <p:pic>
        <p:nvPicPr>
          <p:cNvPr id="4" name="Content Placeholder 3"/>
          <p:cNvPicPr>
            <a:picLocks noChangeAspect="1"/>
          </p:cNvPicPr>
          <p:nvPr>
            <p:ph idx="1"/>
          </p:nvPr>
        </p:nvPicPr>
        <p:blipFill>
          <a:blip r:embed="rId1"/>
          <a:stretch>
            <a:fillRect/>
          </a:stretch>
        </p:blipFill>
        <p:spPr>
          <a:xfrm>
            <a:off x="1181100" y="1270000"/>
            <a:ext cx="8721725" cy="48971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Instance will be stopped if alaram is triggered</a:t>
            </a:r>
            <a:endParaRPr lang="en-US"/>
          </a:p>
        </p:txBody>
      </p:sp>
      <p:pic>
        <p:nvPicPr>
          <p:cNvPr id="4" name="Content Placeholder 3"/>
          <p:cNvPicPr>
            <a:picLocks noChangeAspect="1"/>
          </p:cNvPicPr>
          <p:nvPr>
            <p:ph idx="1"/>
          </p:nvPr>
        </p:nvPicPr>
        <p:blipFill>
          <a:blip r:embed="rId1"/>
          <a:stretch>
            <a:fillRect/>
          </a:stretch>
        </p:blipFill>
        <p:spPr>
          <a:xfrm>
            <a:off x="609600" y="1223645"/>
            <a:ext cx="10972800" cy="4854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Here we can see the system will power off now so Ec2 got stopped </a:t>
            </a:r>
            <a:endParaRPr lang="en-US"/>
          </a:p>
        </p:txBody>
      </p:sp>
      <p:sp>
        <p:nvSpPr>
          <p:cNvPr id="3" name="Content Placeholder 2"/>
          <p:cNvSpPr>
            <a:spLocks noGrp="1"/>
          </p:cNvSpPr>
          <p:nvPr>
            <p:ph idx="1"/>
          </p:nvPr>
        </p:nvSpPr>
        <p:spPr/>
        <p:txBody>
          <a:bodyPr/>
          <a:p>
            <a:endParaRPr lang="en-US"/>
          </a:p>
        </p:txBody>
      </p:sp>
      <p:pic>
        <p:nvPicPr>
          <p:cNvPr id="9" name="Picture 9"/>
          <p:cNvPicPr>
            <a:picLocks noChangeAspect="1"/>
          </p:cNvPicPr>
          <p:nvPr/>
        </p:nvPicPr>
        <p:blipFill>
          <a:blip r:embed="rId1"/>
          <a:stretch>
            <a:fillRect/>
          </a:stretch>
        </p:blipFill>
        <p:spPr>
          <a:xfrm>
            <a:off x="671830" y="1174750"/>
            <a:ext cx="10449560" cy="3819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If we start instance also again same result after time of 1min we fixed</a:t>
            </a:r>
            <a:endParaRPr lang="en-US"/>
          </a:p>
        </p:txBody>
      </p:sp>
      <p:pic>
        <p:nvPicPr>
          <p:cNvPr id="4" name="Content Placeholder 3"/>
          <p:cNvPicPr>
            <a:picLocks noChangeAspect="1"/>
          </p:cNvPicPr>
          <p:nvPr>
            <p:ph idx="1"/>
          </p:nvPr>
        </p:nvPicPr>
        <p:blipFill>
          <a:blip r:embed="rId1"/>
          <a:stretch>
            <a:fillRect/>
          </a:stretch>
        </p:blipFill>
        <p:spPr>
          <a:xfrm>
            <a:off x="1815465" y="1453515"/>
            <a:ext cx="8559800" cy="4394200"/>
          </a:xfrm>
          <a:prstGeom prst="rect">
            <a:avLst/>
          </a:prstGeom>
        </p:spPr>
      </p:pic>
      <p:sp>
        <p:nvSpPr>
          <p:cNvPr id="5" name="Text Box 4"/>
          <p:cNvSpPr txBox="1"/>
          <p:nvPr/>
        </p:nvSpPr>
        <p:spPr>
          <a:xfrm>
            <a:off x="7641590" y="4004945"/>
            <a:ext cx="1162050" cy="485775"/>
          </a:xfrm>
          <a:prstGeom prst="rect">
            <a:avLst/>
          </a:prstGeom>
          <a:noFill/>
          <a:ln w="57150">
            <a:solidFill>
              <a:srgbClr val="FF0000"/>
            </a:solidFill>
          </a:ln>
        </p:spPr>
        <p:txBody>
          <a:bodyPr wrap="square" rtlCol="0">
            <a:noAutofit/>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Conclusion:</a:t>
            </a:r>
            <a:endParaRPr lang="en-US" b="1"/>
          </a:p>
        </p:txBody>
      </p:sp>
      <p:sp>
        <p:nvSpPr>
          <p:cNvPr id="3" name="Content Placeholder 2"/>
          <p:cNvSpPr>
            <a:spLocks noGrp="1"/>
          </p:cNvSpPr>
          <p:nvPr>
            <p:ph idx="1"/>
          </p:nvPr>
        </p:nvSpPr>
        <p:spPr>
          <a:xfrm>
            <a:off x="609600" y="1192530"/>
            <a:ext cx="10972800" cy="4953000"/>
          </a:xfrm>
        </p:spPr>
        <p:txBody>
          <a:bodyPr/>
          <a:p>
            <a:pPr marL="0" indent="0">
              <a:buNone/>
            </a:pPr>
            <a:r>
              <a:rPr lang="en-US" altLang="en-US"/>
              <a:t>Amazon CloudWatch is a powerful monitoring service for AWS resources and applications, providing real-time metrics, logs, and alarms. It helps users track performance, troubleshoot issues, and optimize resource usage. CloudWatch enables automated responses to system changes with custom metrics and alarms. It integrates seamlessly with other AWS services, offering centralized monitoring. Overall, it is an essential tool for maintaining the health and performance of cloud-based applications and infrastructure.</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115185" y="1245870"/>
            <a:ext cx="7898130" cy="3832225"/>
          </a:xfrm>
          <a:prstGeom prst="rect">
            <a:avLst/>
          </a:prstGeom>
        </p:spPr>
      </p:pic>
      <p:pic>
        <p:nvPicPr>
          <p:cNvPr id="2" name="Picture 1"/>
          <p:cNvPicPr/>
          <p:nvPr/>
        </p:nvPicPr>
        <p:blipFill>
          <a:blip r:embed="rId2"/>
          <a:stretch>
            <a:fillRect/>
          </a:stretch>
        </p:blipFill>
        <p:spPr>
          <a:xfrm>
            <a:off x="2115185" y="3895090"/>
            <a:ext cx="1325245" cy="10280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0020"/>
            <a:ext cx="10972800" cy="5967730"/>
          </a:xfrm>
        </p:spPr>
        <p:txBody>
          <a:bodyPr/>
          <a:p>
            <a:pPr marL="0" indent="0">
              <a:buNone/>
            </a:pPr>
            <a:r>
              <a:rPr lang="en-US" altLang="en-US" sz="2000" b="1"/>
              <a:t>What is Amazon CloudWatch?</a:t>
            </a:r>
            <a:endParaRPr lang="en-US" altLang="en-US" sz="2000"/>
          </a:p>
          <a:p>
            <a:pPr marL="0" indent="0">
              <a:buNone/>
            </a:pPr>
            <a:r>
              <a:rPr lang="en-US" altLang="en-US" sz="2000"/>
              <a:t>Amazon CloudWatch is a monitoring and observability service provided by Amazon Web </a:t>
            </a:r>
            <a:endParaRPr lang="en-US" altLang="en-US" sz="2000"/>
          </a:p>
          <a:p>
            <a:pPr marL="0" indent="0">
              <a:buNone/>
            </a:pPr>
            <a:r>
              <a:rPr lang="en-US" altLang="en-US" sz="2000"/>
              <a:t>Services (AWS) that enables users to collect and track metrics, monitor log files, set alarms, </a:t>
            </a:r>
            <a:endParaRPr lang="en-US" altLang="en-US" sz="2000"/>
          </a:p>
          <a:p>
            <a:pPr marL="0" indent="0">
              <a:buNone/>
            </a:pPr>
            <a:r>
              <a:rPr lang="en-US" altLang="en-US" sz="2000"/>
              <a:t>and automatically react to changes in AWS resources. It helps users gain insights into the </a:t>
            </a:r>
            <a:endParaRPr lang="en-US" altLang="en-US" sz="2000"/>
          </a:p>
          <a:p>
            <a:pPr marL="0" indent="0">
              <a:buNone/>
            </a:pPr>
            <a:r>
              <a:rPr lang="en-US" altLang="en-US" sz="2000"/>
              <a:t>operational health, performance, and resource utilization of their AWS infrastructure and </a:t>
            </a:r>
            <a:endParaRPr lang="en-US" altLang="en-US" sz="2000"/>
          </a:p>
          <a:p>
            <a:pPr marL="0" indent="0">
              <a:buNone/>
            </a:pPr>
            <a:r>
              <a:rPr lang="en-US" altLang="en-US" sz="2000"/>
              <a:t>applications.</a:t>
            </a:r>
            <a:endParaRPr lang="en-US" altLang="en-US" sz="2000"/>
          </a:p>
          <a:p>
            <a:pPr marL="0" indent="0">
              <a:buNone/>
            </a:pPr>
            <a:endParaRPr lang="en-US" altLang="en-US" sz="2000"/>
          </a:p>
          <a:p>
            <a:pPr marL="0" indent="0">
              <a:buNone/>
            </a:pPr>
            <a:r>
              <a:rPr lang="en-US" altLang="en-US" sz="2000" b="1"/>
              <a:t>Why Amazon CloudWatch?</a:t>
            </a:r>
            <a:endParaRPr lang="en-US" altLang="en-US" sz="2000"/>
          </a:p>
          <a:p>
            <a:pPr marL="0" indent="0">
              <a:buNone/>
            </a:pPr>
            <a:r>
              <a:rPr lang="en-US" altLang="en-US" sz="2000"/>
              <a:t>Amazon Cloud Watch is a monitoring service offered by Amazon Web Services to monitor </a:t>
            </a:r>
            <a:endParaRPr lang="en-US" altLang="en-US" sz="2000"/>
          </a:p>
          <a:p>
            <a:pPr marL="0" indent="0">
              <a:buNone/>
            </a:pPr>
            <a:r>
              <a:rPr lang="en-US" altLang="en-US" sz="2000"/>
              <a:t>applications like the following.</a:t>
            </a:r>
            <a:endParaRPr lang="en-US" altLang="en-US" sz="2000"/>
          </a:p>
          <a:p>
            <a:pPr marL="0" indent="0">
              <a:buNone/>
            </a:pPr>
            <a:r>
              <a:rPr lang="en-US" altLang="en-US" sz="2000"/>
              <a:t>• Performance.</a:t>
            </a:r>
            <a:endParaRPr lang="en-US" altLang="en-US" sz="2000"/>
          </a:p>
          <a:p>
            <a:pPr marL="0" indent="0">
              <a:buNone/>
            </a:pPr>
            <a:r>
              <a:rPr lang="en-US" altLang="en-US" sz="2000"/>
              <a:t>• Health of the application.</a:t>
            </a:r>
            <a:endParaRPr lang="en-US" altLang="en-US" sz="2000"/>
          </a:p>
          <a:p>
            <a:pPr marL="0" indent="0">
              <a:buNone/>
            </a:pPr>
            <a:r>
              <a:rPr lang="en-US" altLang="en-US" sz="2000"/>
              <a:t>• Monitors the resource use, etc.</a:t>
            </a:r>
            <a:endParaRPr lang="en-US" altLang="en-US" sz="2000"/>
          </a:p>
          <a:p>
            <a:pPr marL="0" indent="0">
              <a:buNone/>
            </a:pPr>
            <a:r>
              <a:rPr lang="en-US" altLang="en-US" sz="2000"/>
              <a:t>You can set the alarm to the to the resource use of the applications when the limits are </a:t>
            </a:r>
            <a:endParaRPr lang="en-US" altLang="en-US" sz="2000"/>
          </a:p>
          <a:p>
            <a:pPr marL="0" indent="0">
              <a:buNone/>
            </a:pPr>
            <a:r>
              <a:rPr lang="en-US" altLang="en-US" sz="2000"/>
              <a:t>exceeded then you will get the notification to the mail automatically.</a:t>
            </a:r>
            <a:endParaRPr lang="en-US" altLang="en-US" sz="2000"/>
          </a:p>
          <a:p>
            <a:pPr marL="0" indent="0">
              <a:buNone/>
            </a:pP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a:t>Instance creation</a:t>
            </a:r>
            <a:endParaRPr lang="en-US"/>
          </a:p>
        </p:txBody>
      </p:sp>
      <p:sp>
        <p:nvSpPr>
          <p:cNvPr id="5" name="Content Placeholder 4"/>
          <p:cNvSpPr>
            <a:spLocks noGrp="1"/>
          </p:cNvSpPr>
          <p:nvPr>
            <p:ph idx="1"/>
          </p:nvPr>
        </p:nvSpPr>
        <p:spPr>
          <a:xfrm>
            <a:off x="609600" y="1174750"/>
            <a:ext cx="10972800" cy="5481955"/>
          </a:xfrm>
        </p:spPr>
        <p:txBody>
          <a:bodyPr/>
          <a:p>
            <a:endParaRPr lang="en-US"/>
          </a:p>
          <a:p>
            <a:endParaRPr lang="en-US"/>
          </a:p>
          <a:p>
            <a:endParaRPr lang="en-US"/>
          </a:p>
          <a:p>
            <a:endParaRPr lang="en-US"/>
          </a:p>
          <a:p>
            <a:endParaRPr lang="en-US"/>
          </a:p>
          <a:p>
            <a:endParaRPr lang="en-US"/>
          </a:p>
          <a:p>
            <a:endParaRPr lang="en-US"/>
          </a:p>
          <a:p>
            <a:endParaRPr lang="en-US"/>
          </a:p>
          <a:p>
            <a:r>
              <a:rPr lang="en-US"/>
              <a:t>Creating an linux instance</a:t>
            </a:r>
            <a:endParaRPr lang="en-US"/>
          </a:p>
        </p:txBody>
      </p:sp>
      <p:pic>
        <p:nvPicPr>
          <p:cNvPr id="8" name="Picture 8"/>
          <p:cNvPicPr>
            <a:picLocks noChangeAspect="1"/>
          </p:cNvPicPr>
          <p:nvPr/>
        </p:nvPicPr>
        <p:blipFill>
          <a:blip r:embed="rId1"/>
          <a:stretch>
            <a:fillRect/>
          </a:stretch>
        </p:blipFill>
        <p:spPr>
          <a:xfrm>
            <a:off x="609600" y="1174750"/>
            <a:ext cx="9893300" cy="47650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topic in SNS </a:t>
            </a:r>
            <a:endParaRPr lang="en-US"/>
          </a:p>
        </p:txBody>
      </p:sp>
      <p:pic>
        <p:nvPicPr>
          <p:cNvPr id="5" name="Content Placeholder 4"/>
          <p:cNvPicPr>
            <a:picLocks noChangeAspect="1"/>
          </p:cNvPicPr>
          <p:nvPr>
            <p:ph idx="1"/>
          </p:nvPr>
        </p:nvPicPr>
        <p:blipFill>
          <a:blip r:embed="rId1"/>
          <a:stretch>
            <a:fillRect/>
          </a:stretch>
        </p:blipFill>
        <p:spPr>
          <a:xfrm>
            <a:off x="610235" y="1174750"/>
            <a:ext cx="10596880" cy="4445000"/>
          </a:xfrm>
          <a:prstGeom prst="rect">
            <a:avLst/>
          </a:prstGeom>
        </p:spPr>
      </p:pic>
      <p:sp>
        <p:nvSpPr>
          <p:cNvPr id="3" name="Text Box 2"/>
          <p:cNvSpPr txBox="1"/>
          <p:nvPr/>
        </p:nvSpPr>
        <p:spPr>
          <a:xfrm>
            <a:off x="556895" y="1175385"/>
            <a:ext cx="11024870" cy="5591810"/>
          </a:xfrm>
          <a:prstGeom prst="rect">
            <a:avLst/>
          </a:prstGeom>
          <a:noFill/>
        </p:spPr>
        <p:txBody>
          <a:bodyPr wrap="square" rtlCol="0">
            <a:noAutofit/>
          </a:bodyPr>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Select standard, give name and click on create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subscription</a:t>
            </a:r>
            <a:endParaRPr lang="en-US"/>
          </a:p>
        </p:txBody>
      </p:sp>
      <p:sp>
        <p:nvSpPr>
          <p:cNvPr id="3" name="Content Placeholder 2"/>
          <p:cNvSpPr>
            <a:spLocks noGrp="1"/>
          </p:cNvSpPr>
          <p:nvPr>
            <p:ph idx="1"/>
          </p:nvPr>
        </p:nvSpPr>
        <p:spPr>
          <a:xfrm>
            <a:off x="609600" y="1174750"/>
            <a:ext cx="10972800" cy="5596890"/>
          </a:xfrm>
        </p:spPr>
        <p:txBody>
          <a:bodyPr/>
          <a:p>
            <a:endParaRPr lang="en-US"/>
          </a:p>
          <a:p>
            <a:endParaRPr lang="en-US"/>
          </a:p>
          <a:p>
            <a:endParaRPr lang="en-US"/>
          </a:p>
          <a:p>
            <a:endParaRPr lang="en-US"/>
          </a:p>
          <a:p>
            <a:endParaRPr lang="en-US"/>
          </a:p>
          <a:p>
            <a:endParaRPr lang="en-US"/>
          </a:p>
          <a:p>
            <a:endParaRPr lang="en-US"/>
          </a:p>
          <a:p>
            <a:endParaRPr lang="en-US" sz="2000"/>
          </a:p>
          <a:p>
            <a:r>
              <a:rPr lang="en-US" sz="2000"/>
              <a:t>give name,in protocol select email then give your email id and then click on create</a:t>
            </a:r>
            <a:endParaRPr lang="en-US" sz="2000"/>
          </a:p>
        </p:txBody>
      </p:sp>
      <p:pic>
        <p:nvPicPr>
          <p:cNvPr id="5" name="Picture 5"/>
          <p:cNvPicPr>
            <a:picLocks noChangeAspect="1"/>
          </p:cNvPicPr>
          <p:nvPr/>
        </p:nvPicPr>
        <p:blipFill>
          <a:blip r:embed="rId1"/>
          <a:stretch>
            <a:fillRect/>
          </a:stretch>
        </p:blipFill>
        <p:spPr>
          <a:xfrm>
            <a:off x="600075" y="1174115"/>
            <a:ext cx="8993505" cy="44246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confirm subscription so we get notification when alarm triggered</a:t>
            </a:r>
            <a:endParaRPr lang="en-US"/>
          </a:p>
        </p:txBody>
      </p:sp>
      <p:sp>
        <p:nvSpPr>
          <p:cNvPr id="3" name="Content Placeholder 2"/>
          <p:cNvSpPr>
            <a:spLocks noGrp="1"/>
          </p:cNvSpPr>
          <p:nvPr>
            <p:ph idx="1"/>
          </p:nvPr>
        </p:nvSpPr>
        <p:spPr/>
        <p:txBody>
          <a:bodyPr/>
          <a:p>
            <a:endParaRPr lang="en-US"/>
          </a:p>
        </p:txBody>
      </p:sp>
      <p:pic>
        <p:nvPicPr>
          <p:cNvPr id="6" name="Picture 6"/>
          <p:cNvPicPr>
            <a:picLocks noChangeAspect="1"/>
          </p:cNvPicPr>
          <p:nvPr/>
        </p:nvPicPr>
        <p:blipFill>
          <a:blip r:embed="rId1"/>
          <a:stretch>
            <a:fillRect/>
          </a:stretch>
        </p:blipFill>
        <p:spPr>
          <a:xfrm>
            <a:off x="610235" y="1174750"/>
            <a:ext cx="9455150" cy="36334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Alarm in cloud Watch</a:t>
            </a:r>
            <a:endParaRPr lang="en-US"/>
          </a:p>
        </p:txBody>
      </p:sp>
      <p:sp>
        <p:nvSpPr>
          <p:cNvPr id="3" name="Content Placeholder 2"/>
          <p:cNvSpPr>
            <a:spLocks noGrp="1"/>
          </p:cNvSpPr>
          <p:nvPr>
            <p:ph idx="1"/>
          </p:nvPr>
        </p:nvSpPr>
        <p:spPr/>
        <p:txBody>
          <a:bodyPr/>
          <a:p>
            <a:endParaRPr lang="en-US"/>
          </a:p>
          <a:p>
            <a:endParaRPr lang="en-US"/>
          </a:p>
          <a:p>
            <a:endParaRPr lang="en-US"/>
          </a:p>
          <a:p>
            <a:endParaRPr lang="en-US"/>
          </a:p>
          <a:p>
            <a:endParaRPr lang="en-US"/>
          </a:p>
          <a:p>
            <a:pPr marL="0" indent="0">
              <a:buNone/>
            </a:pPr>
            <a:endParaRPr lang="en-US"/>
          </a:p>
          <a:p>
            <a:pPr marL="0" indent="0">
              <a:buNone/>
            </a:pPr>
            <a:r>
              <a:rPr lang="en-US"/>
              <a:t>Click on create alarm slect metric click on next</a:t>
            </a:r>
            <a:endParaRPr lang="en-US"/>
          </a:p>
        </p:txBody>
      </p:sp>
      <p:pic>
        <p:nvPicPr>
          <p:cNvPr id="12" name="Picture 12"/>
          <p:cNvPicPr>
            <a:picLocks noChangeAspect="1"/>
          </p:cNvPicPr>
          <p:nvPr/>
        </p:nvPicPr>
        <p:blipFill>
          <a:blip r:embed="rId1"/>
          <a:stretch>
            <a:fillRect/>
          </a:stretch>
        </p:blipFill>
        <p:spPr>
          <a:xfrm>
            <a:off x="609600" y="1174750"/>
            <a:ext cx="10694035" cy="334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Selecting Ec2</a:t>
            </a:r>
            <a:endParaRPr lang="en-US"/>
          </a:p>
        </p:txBody>
      </p:sp>
      <p:sp>
        <p:nvSpPr>
          <p:cNvPr id="3" name="Content Placeholder 2"/>
          <p:cNvSpPr>
            <a:spLocks noGrp="1"/>
          </p:cNvSpPr>
          <p:nvPr>
            <p:ph idx="1"/>
          </p:nvPr>
        </p:nvSpPr>
        <p:spPr/>
        <p:txBody>
          <a:bodyPr/>
          <a:p>
            <a:endParaRPr lang="en-US"/>
          </a:p>
        </p:txBody>
      </p:sp>
      <p:pic>
        <p:nvPicPr>
          <p:cNvPr id="11" name="Picture 11"/>
          <p:cNvPicPr>
            <a:picLocks noChangeAspect="1"/>
          </p:cNvPicPr>
          <p:nvPr/>
        </p:nvPicPr>
        <p:blipFill>
          <a:blip r:embed="rId1"/>
          <a:stretch>
            <a:fillRect/>
          </a:stretch>
        </p:blipFill>
        <p:spPr>
          <a:xfrm>
            <a:off x="609600" y="1174750"/>
            <a:ext cx="9453880" cy="4512310"/>
          </a:xfrm>
          <a:prstGeom prst="rect">
            <a:avLst/>
          </a:prstGeom>
          <a:noFill/>
          <a:ln>
            <a:noFill/>
          </a:ln>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3279</Words>
  <Application>WPS Presentation</Application>
  <PresentationFormat>Widescreen</PresentationFormat>
  <Paragraphs>146</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Algerian</vt:lpstr>
      <vt:lpstr>Microsoft YaHei</vt:lpstr>
      <vt:lpstr>Arial Unicode MS</vt:lpstr>
      <vt:lpstr>Calibri</vt:lpstr>
      <vt:lpstr>Green Color</vt:lpstr>
      <vt:lpstr>Monitoring and Logging Setup (AWS CloudWatch) </vt:lpstr>
      <vt:lpstr>Introduction</vt:lpstr>
      <vt:lpstr>PowerPoint 演示文稿</vt:lpstr>
      <vt:lpstr>Instance creation</vt:lpstr>
      <vt:lpstr>Creating topic in SNS </vt:lpstr>
      <vt:lpstr>Creating subscription</vt:lpstr>
      <vt:lpstr>confirm subscription so we get notification when alarm triggered</vt:lpstr>
      <vt:lpstr>Creating Alarm in cloud Watch</vt:lpstr>
      <vt:lpstr>Selecting Ec2</vt:lpstr>
      <vt:lpstr>Selecting per-instance Metric</vt:lpstr>
      <vt:lpstr>PowerPoint 演示文稿</vt:lpstr>
      <vt:lpstr>Creating Alarm in CloudWatch</vt:lpstr>
      <vt:lpstr>PowerPoint 演示文稿</vt:lpstr>
      <vt:lpstr>Select sns created here</vt:lpstr>
      <vt:lpstr>give name &amp; text then click on next</vt:lpstr>
      <vt:lpstr>click on create alarm</vt:lpstr>
      <vt:lpstr>Appling stress for giving load</vt:lpstr>
      <vt:lpstr>PowerPoint 演示文稿</vt:lpstr>
      <vt:lpstr>This is the mail we get after alarm triggered after applying stress </vt:lpstr>
      <vt:lpstr>Another  method in cloudwatch with Ec2 action</vt:lpstr>
      <vt:lpstr>Instance will be stopped if alaram is triggered</vt:lpstr>
      <vt:lpstr>Here we can see the system will power off now so Ec2 got stopped </vt:lpstr>
      <vt:lpstr>If we start instance also again same result after time of 1min we fixed</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Logging Setup (AWS CloudWatch) </dc:title>
  <dc:creator/>
  <cp:lastModifiedBy>lenovo l480</cp:lastModifiedBy>
  <cp:revision>12</cp:revision>
  <dcterms:created xsi:type="dcterms:W3CDTF">2024-12-09T08:39:00Z</dcterms:created>
  <dcterms:modified xsi:type="dcterms:W3CDTF">2024-12-13T07:24:08Z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3699C5B9C2DB463F88C2E37437271B86_13</vt:lpwstr>
  </property>
  <property fmtid="{D5CDD505-2E9C-101B-9397-08002B2CF9AE}" pid="3" name="KSOProductBuildVer">
    <vt:lpwstr>1033-12.2.0.18607</vt:lpwstr>
  </property>
</Properties>
</file>