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78" r:id="rId23"/>
    <p:sldId id="280" r:id="rId24"/>
    <p:sldId id="281" r:id="rId25"/>
    <p:sldId id="282" r:id="rId26"/>
    <p:sldId id="283" r:id="rId27"/>
    <p:sldId id="284" r:id="rId28"/>
    <p:sldId id="285" r:id="rId29"/>
    <p:sldId id="286" r:id="rId30"/>
    <p:sldId id="287" r:id="rId31"/>
    <p:sldId id="288"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49E805-D27F-4E48-96E1-0BAA55F8609A}" type="datetimeFigureOut">
              <a:rPr lang="en-IN" smtClean="0"/>
            </a:fld>
            <a:endParaRPr lang="en-IN"/>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6BE2706-A5B7-40CE-A107-45C5392B61C7}"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49E805-D27F-4E48-96E1-0BAA55F8609A}"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C6BE2706-A5B7-40CE-A107-45C5392B61C7}"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49E805-D27F-4E48-96E1-0BAA55F8609A}"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C6BE2706-A5B7-40CE-A107-45C5392B61C7}"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49E805-D27F-4E48-96E1-0BAA55F8609A}"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C6BE2706-A5B7-40CE-A107-45C5392B61C7}"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49E805-D27F-4E48-96E1-0BAA55F8609A}"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C6BE2706-A5B7-40CE-A107-45C5392B61C7}"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49E805-D27F-4E48-96E1-0BAA55F8609A}"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C6BE2706-A5B7-40CE-A107-45C5392B61C7}"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49E805-D27F-4E48-96E1-0BAA55F8609A}"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C6BE2706-A5B7-40CE-A107-45C5392B61C7}"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49E805-D27F-4E48-96E1-0BAA55F8609A}"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C6BE2706-A5B7-40CE-A107-45C5392B61C7}"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49E805-D27F-4E48-96E1-0BAA55F8609A}"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C6BE2706-A5B7-40CE-A107-45C5392B61C7}"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49E805-D27F-4E48-96E1-0BAA55F8609A}"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C6BE2706-A5B7-40CE-A107-45C5392B61C7}"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49E805-D27F-4E48-96E1-0BAA55F8609A}"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C6BE2706-A5B7-40CE-A107-45C5392B61C7}"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49E805-D27F-4E48-96E1-0BAA55F8609A}" type="datetimeFigureOut">
              <a:rPr lang="en-IN" smtClean="0"/>
            </a:fld>
            <a:endParaRPr lang="en-IN"/>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6BE2706-A5B7-40CE-A107-45C5392B61C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flannel-io/flannel/releases/latest/download/kube-flannel.yml"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hyperlink" Target="https://aws.github.io/eks-charts"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hyperlink" Target="https://raw.githubusercontent.com/kubernetes-sigs/aws-load-balancer-controller/v2.8.0/docs/examples/2048/2048_full.yaml" TargetMode="Externa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447800"/>
            <a:ext cx="11937999" cy="3329581"/>
          </a:xfrm>
        </p:spPr>
        <p:txBody>
          <a:bodyPr/>
          <a:lstStyle/>
          <a:p>
            <a:r>
              <a:rPr lang="en-US" b="1" dirty="0"/>
              <a:t>Deploy Auxiliary </a:t>
            </a:r>
            <a:r>
              <a:rPr lang="en-US" b="1" dirty="0" smtClean="0"/>
              <a:t>Micro services </a:t>
            </a:r>
            <a:r>
              <a:rPr lang="en-US" b="1" dirty="0"/>
              <a:t>to EKS Cluster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 y="213360"/>
            <a:ext cx="11501120" cy="4247317"/>
          </a:xfrm>
          <a:prstGeom prst="rect">
            <a:avLst/>
          </a:prstGeom>
        </p:spPr>
        <p:txBody>
          <a:bodyPr wrap="square">
            <a:spAutoFit/>
          </a:bodyPr>
          <a:lstStyle/>
          <a:p>
            <a:r>
              <a:rPr lang="en-IN" b="0" i="0" dirty="0" smtClean="0">
                <a:effectLst/>
                <a:latin typeface="-apple-system"/>
              </a:rPr>
              <a:t>#Create a .</a:t>
            </a:r>
            <a:r>
              <a:rPr lang="en-IN" b="0" i="0" dirty="0" err="1" smtClean="0">
                <a:effectLst/>
                <a:latin typeface="-apple-system"/>
              </a:rPr>
              <a:t>kube</a:t>
            </a:r>
            <a:r>
              <a:rPr lang="en-IN" b="0" i="0" dirty="0" smtClean="0">
                <a:effectLst/>
                <a:latin typeface="-apple-system"/>
              </a:rPr>
              <a:t> directory</a:t>
            </a:r>
            <a:endParaRPr lang="en-IN" b="0" i="0" dirty="0" smtClean="0">
              <a:effectLst/>
              <a:latin typeface="-apple-system"/>
            </a:endParaRPr>
          </a:p>
          <a:p>
            <a:r>
              <a:rPr lang="en-IN" b="1" dirty="0" err="1" smtClean="0"/>
              <a:t>mkdir</a:t>
            </a:r>
            <a:r>
              <a:rPr lang="en-IN" b="1" dirty="0" smtClean="0"/>
              <a:t> -p $HOME/.</a:t>
            </a:r>
            <a:r>
              <a:rPr lang="en-IN" b="1" dirty="0" err="1" smtClean="0"/>
              <a:t>kube</a:t>
            </a:r>
            <a:endParaRPr lang="en-IN" b="1" dirty="0" smtClean="0"/>
          </a:p>
          <a:p>
            <a:endParaRPr lang="en-IN" dirty="0"/>
          </a:p>
          <a:p>
            <a:r>
              <a:rPr lang="en-IN" dirty="0" smtClean="0"/>
              <a:t>#</a:t>
            </a:r>
            <a:r>
              <a:rPr lang="en-US" dirty="0"/>
              <a:t>Copy the Kubernetes configuration </a:t>
            </a:r>
            <a:r>
              <a:rPr lang="en-US" dirty="0" smtClean="0"/>
              <a:t>file</a:t>
            </a:r>
            <a:endParaRPr lang="en-US" dirty="0" smtClean="0"/>
          </a:p>
          <a:p>
            <a:r>
              <a:rPr lang="pt-BR" b="1" dirty="0" smtClean="0"/>
              <a:t>sudo cp -i /etc/kubernetes/admin.conf $HOME/.kube/config</a:t>
            </a:r>
            <a:endParaRPr lang="pt-BR" b="1" dirty="0" smtClean="0"/>
          </a:p>
          <a:p>
            <a:endParaRPr lang="pt-BR" dirty="0"/>
          </a:p>
          <a:p>
            <a:r>
              <a:rPr lang="pt-BR" dirty="0" smtClean="0"/>
              <a:t>#</a:t>
            </a:r>
            <a:r>
              <a:rPr lang="en-US" dirty="0"/>
              <a:t>Change ownership of the </a:t>
            </a:r>
            <a:r>
              <a:rPr lang="en-US" dirty="0" smtClean="0"/>
              <a:t>file</a:t>
            </a:r>
            <a:endParaRPr lang="en-US" dirty="0" smtClean="0"/>
          </a:p>
          <a:p>
            <a:r>
              <a:rPr lang="en-US" b="1" dirty="0" err="1" smtClean="0"/>
              <a:t>sudo</a:t>
            </a:r>
            <a:r>
              <a:rPr lang="en-US" b="1" dirty="0" smtClean="0"/>
              <a:t> </a:t>
            </a:r>
            <a:r>
              <a:rPr lang="en-US" b="1" dirty="0" err="1" smtClean="0"/>
              <a:t>chown</a:t>
            </a:r>
            <a:r>
              <a:rPr lang="en-US" b="1" dirty="0" smtClean="0"/>
              <a:t> $(id -u):$(id -g) $HOME/.</a:t>
            </a:r>
            <a:r>
              <a:rPr lang="en-US" b="1" dirty="0" err="1" smtClean="0"/>
              <a:t>kube</a:t>
            </a:r>
            <a:r>
              <a:rPr lang="en-US" b="1" dirty="0" smtClean="0"/>
              <a:t>/</a:t>
            </a:r>
            <a:r>
              <a:rPr lang="en-US" b="1" dirty="0" err="1" smtClean="0"/>
              <a:t>config</a:t>
            </a:r>
            <a:endParaRPr lang="en-US" b="1" dirty="0" smtClean="0"/>
          </a:p>
          <a:p>
            <a:endParaRPr lang="en-US" dirty="0"/>
          </a:p>
          <a:p>
            <a:r>
              <a:rPr lang="en-US" dirty="0" smtClean="0"/>
              <a:t>#</a:t>
            </a:r>
            <a:r>
              <a:rPr lang="en-IN" dirty="0"/>
              <a:t>install </a:t>
            </a:r>
            <a:r>
              <a:rPr lang="en-IN" dirty="0" smtClean="0"/>
              <a:t>Flannel</a:t>
            </a:r>
            <a:endParaRPr lang="en-IN" dirty="0" smtClean="0"/>
          </a:p>
          <a:p>
            <a:r>
              <a:rPr lang="en-US" b="1" dirty="0" err="1" smtClean="0"/>
              <a:t>kubectl</a:t>
            </a:r>
            <a:r>
              <a:rPr lang="en-US" b="1" dirty="0" smtClean="0"/>
              <a:t> apply -f </a:t>
            </a:r>
            <a:r>
              <a:rPr lang="en-US" b="1" dirty="0" smtClean="0">
                <a:hlinkClick r:id="rId1"/>
              </a:rPr>
              <a:t>https://github.com/flannel-io/flannel/releases/latest/download/kube-flannel.yml</a:t>
            </a:r>
            <a:endParaRPr lang="en-US" b="1" dirty="0" smtClean="0"/>
          </a:p>
          <a:p>
            <a:endParaRPr lang="en-US" dirty="0"/>
          </a:p>
          <a:p>
            <a:r>
              <a:rPr lang="en-US" dirty="0" smtClean="0"/>
              <a:t>#</a:t>
            </a:r>
            <a:r>
              <a:rPr lang="en-US" dirty="0"/>
              <a:t>Verify that all the pods are up and </a:t>
            </a:r>
            <a:r>
              <a:rPr lang="en-US" dirty="0" smtClean="0"/>
              <a:t>running</a:t>
            </a:r>
            <a:endParaRPr lang="en-US" dirty="0" smtClean="0"/>
          </a:p>
          <a:p>
            <a:r>
              <a:rPr lang="en-IN" b="1" dirty="0" err="1" smtClean="0"/>
              <a:t>kubectl</a:t>
            </a:r>
            <a:r>
              <a:rPr lang="en-IN" b="1" dirty="0" smtClean="0"/>
              <a:t> get pods --all-namespaces</a:t>
            </a:r>
            <a:endParaRPr lang="en-IN" b="1"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1261650"/>
            <a:ext cx="11688907" cy="45295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 y="193040"/>
            <a:ext cx="10200640" cy="2585323"/>
          </a:xfrm>
          <a:prstGeom prst="rect">
            <a:avLst/>
          </a:prstGeom>
        </p:spPr>
        <p:txBody>
          <a:bodyPr wrap="square">
            <a:spAutoFit/>
          </a:bodyPr>
          <a:lstStyle/>
          <a:p>
            <a:r>
              <a:rPr lang="en-IN" dirty="0" smtClean="0"/>
              <a:t>In Eks-Agent1 &amp; Eks-Agent2 instance </a:t>
            </a:r>
            <a:endParaRPr lang="en-IN" dirty="0" smtClean="0"/>
          </a:p>
          <a:p>
            <a:endParaRPr lang="en-IN" dirty="0"/>
          </a:p>
          <a:p>
            <a:r>
              <a:rPr lang="en-IN" dirty="0" smtClean="0"/>
              <a:t>#Change to root user</a:t>
            </a:r>
            <a:endParaRPr lang="en-IN" dirty="0" smtClean="0"/>
          </a:p>
          <a:p>
            <a:r>
              <a:rPr lang="en-IN" b="1" dirty="0" err="1"/>
              <a:t>s</a:t>
            </a:r>
            <a:r>
              <a:rPr lang="en-IN" b="1" dirty="0" err="1" smtClean="0"/>
              <a:t>udo</a:t>
            </a:r>
            <a:r>
              <a:rPr lang="en-IN" b="1" dirty="0" smtClean="0"/>
              <a:t> </a:t>
            </a:r>
            <a:r>
              <a:rPr lang="en-IN" b="1" dirty="0" err="1" smtClean="0"/>
              <a:t>su</a:t>
            </a:r>
            <a:endParaRPr lang="en-IN" b="1" dirty="0" smtClean="0"/>
          </a:p>
          <a:p>
            <a:endParaRPr lang="en-IN" dirty="0" smtClean="0"/>
          </a:p>
          <a:p>
            <a:r>
              <a:rPr lang="en-IN" dirty="0" smtClean="0"/>
              <a:t>In above process we’ll get a </a:t>
            </a:r>
            <a:r>
              <a:rPr lang="en-IN" dirty="0" err="1" smtClean="0"/>
              <a:t>kubeadm</a:t>
            </a:r>
            <a:r>
              <a:rPr lang="en-IN" dirty="0" smtClean="0"/>
              <a:t> token, copy that token and paste it in Eks-Agent1, Eks-Agent2 instances.</a:t>
            </a:r>
            <a:endParaRPr lang="en-IN" dirty="0" smtClean="0"/>
          </a:p>
          <a:p>
            <a:r>
              <a:rPr lang="en-IN" dirty="0" smtClean="0"/>
              <a:t>Then see the output below as “This node has joined the cluster”</a:t>
            </a:r>
            <a:endParaRPr lang="en-IN" dirty="0" smtClean="0"/>
          </a:p>
          <a:p>
            <a:r>
              <a:rPr lang="en-IN" dirty="0" smtClean="0"/>
              <a:t> </a:t>
            </a:r>
            <a:endParaRPr lang="en-IN" dirty="0"/>
          </a:p>
        </p:txBody>
      </p:sp>
      <p:pic>
        <p:nvPicPr>
          <p:cNvPr id="3" name="Picture 2"/>
          <p:cNvPicPr>
            <a:picLocks noChangeAspect="1"/>
          </p:cNvPicPr>
          <p:nvPr/>
        </p:nvPicPr>
        <p:blipFill>
          <a:blip r:embed="rId1"/>
          <a:stretch>
            <a:fillRect/>
          </a:stretch>
        </p:blipFill>
        <p:spPr>
          <a:xfrm>
            <a:off x="211221" y="2913918"/>
            <a:ext cx="9087317" cy="37530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 y="182880"/>
            <a:ext cx="10190480" cy="1477328"/>
          </a:xfrm>
          <a:prstGeom prst="rect">
            <a:avLst/>
          </a:prstGeom>
        </p:spPr>
        <p:txBody>
          <a:bodyPr wrap="square">
            <a:spAutoFit/>
          </a:bodyPr>
          <a:lstStyle/>
          <a:p>
            <a:r>
              <a:rPr lang="en-IN" dirty="0" smtClean="0"/>
              <a:t>In </a:t>
            </a:r>
            <a:r>
              <a:rPr lang="en-IN" dirty="0" err="1" smtClean="0"/>
              <a:t>Eks</a:t>
            </a:r>
            <a:r>
              <a:rPr lang="en-IN" dirty="0" smtClean="0"/>
              <a:t>-Master instance give a command shown in below</a:t>
            </a:r>
            <a:endParaRPr lang="en-IN" dirty="0" smtClean="0"/>
          </a:p>
          <a:p>
            <a:endParaRPr lang="en-IN" dirty="0"/>
          </a:p>
          <a:p>
            <a:r>
              <a:rPr lang="en-IN" dirty="0" smtClean="0"/>
              <a:t>#</a:t>
            </a:r>
            <a:r>
              <a:rPr lang="en-US" dirty="0" smtClean="0"/>
              <a:t> list all the nodes in your Kubernetes cluster</a:t>
            </a:r>
            <a:endParaRPr lang="en-US" dirty="0" smtClean="0"/>
          </a:p>
          <a:p>
            <a:r>
              <a:rPr lang="en-IN" b="1" dirty="0" err="1" smtClean="0"/>
              <a:t>kubectl</a:t>
            </a:r>
            <a:r>
              <a:rPr lang="en-IN" b="1" dirty="0" smtClean="0"/>
              <a:t> get nodes</a:t>
            </a:r>
            <a:endParaRPr lang="en-IN" b="1" dirty="0" smtClean="0"/>
          </a:p>
          <a:p>
            <a:endParaRPr lang="en-IN" dirty="0"/>
          </a:p>
        </p:txBody>
      </p:sp>
      <p:pic>
        <p:nvPicPr>
          <p:cNvPr id="3" name="Picture 2"/>
          <p:cNvPicPr>
            <a:picLocks noChangeAspect="1"/>
          </p:cNvPicPr>
          <p:nvPr/>
        </p:nvPicPr>
        <p:blipFill>
          <a:blip r:embed="rId1"/>
          <a:stretch>
            <a:fillRect/>
          </a:stretch>
        </p:blipFill>
        <p:spPr>
          <a:xfrm>
            <a:off x="142240" y="1457866"/>
            <a:ext cx="9658846" cy="36577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 y="254000"/>
            <a:ext cx="10271760" cy="4801314"/>
          </a:xfrm>
          <a:prstGeom prst="rect">
            <a:avLst/>
          </a:prstGeom>
        </p:spPr>
        <p:txBody>
          <a:bodyPr wrap="square">
            <a:spAutoFit/>
          </a:bodyPr>
          <a:lstStyle/>
          <a:p>
            <a:r>
              <a:rPr lang="en-US" dirty="0" smtClean="0"/>
              <a:t>Here, create one </a:t>
            </a:r>
            <a:r>
              <a:rPr lang="en-US" dirty="0" err="1" smtClean="0"/>
              <a:t>nginx-deployment.yml</a:t>
            </a:r>
            <a:r>
              <a:rPr lang="en-US" dirty="0" smtClean="0"/>
              <a:t> file using below command</a:t>
            </a:r>
            <a:endParaRPr lang="en-US" dirty="0" smtClean="0"/>
          </a:p>
          <a:p>
            <a:endParaRPr lang="en-US" dirty="0"/>
          </a:p>
          <a:p>
            <a:r>
              <a:rPr lang="en-US" b="1" dirty="0" smtClean="0"/>
              <a:t>vi </a:t>
            </a:r>
            <a:r>
              <a:rPr lang="en-US" b="1" dirty="0" err="1" smtClean="0"/>
              <a:t>nginx-deployment.yml</a:t>
            </a:r>
            <a:endParaRPr lang="en-US" b="1" dirty="0" smtClean="0"/>
          </a:p>
          <a:p>
            <a:endParaRPr lang="en-IN" dirty="0" smtClean="0"/>
          </a:p>
          <a:p>
            <a:r>
              <a:rPr lang="en-IN" dirty="0" smtClean="0"/>
              <a:t># Apply the NGINX Deployment </a:t>
            </a:r>
            <a:endParaRPr lang="en-IN" dirty="0" smtClean="0"/>
          </a:p>
          <a:p>
            <a:r>
              <a:rPr lang="en-IN" b="1" dirty="0" err="1" smtClean="0"/>
              <a:t>kubectl</a:t>
            </a:r>
            <a:r>
              <a:rPr lang="en-IN" b="1" dirty="0" smtClean="0"/>
              <a:t> apply -f </a:t>
            </a:r>
            <a:r>
              <a:rPr lang="en-IN" b="1" dirty="0" err="1" smtClean="0"/>
              <a:t>nginx-deployment.yml</a:t>
            </a:r>
            <a:endParaRPr lang="en-IN" b="1" dirty="0" smtClean="0"/>
          </a:p>
          <a:p>
            <a:endParaRPr lang="en-IN" dirty="0" smtClean="0"/>
          </a:p>
          <a:p>
            <a:endParaRPr lang="en-IN" dirty="0"/>
          </a:p>
          <a:p>
            <a:endParaRPr lang="en-IN" dirty="0" smtClean="0"/>
          </a:p>
          <a:p>
            <a:endParaRPr lang="en-IN" dirty="0" smtClean="0"/>
          </a:p>
          <a:p>
            <a:r>
              <a:rPr lang="en-IN" dirty="0" smtClean="0"/>
              <a:t>Create one </a:t>
            </a:r>
            <a:r>
              <a:rPr lang="en-IN" dirty="0" err="1" smtClean="0"/>
              <a:t>nginx-service.yml</a:t>
            </a:r>
            <a:r>
              <a:rPr lang="en-IN" dirty="0" smtClean="0"/>
              <a:t> file</a:t>
            </a:r>
            <a:endParaRPr lang="en-IN" dirty="0" smtClean="0"/>
          </a:p>
          <a:p>
            <a:endParaRPr lang="en-IN" dirty="0"/>
          </a:p>
          <a:p>
            <a:r>
              <a:rPr lang="en-IN" b="1" dirty="0"/>
              <a:t>v</a:t>
            </a:r>
            <a:r>
              <a:rPr lang="en-IN" b="1" dirty="0" smtClean="0"/>
              <a:t>i </a:t>
            </a:r>
            <a:r>
              <a:rPr lang="en-IN" b="1" dirty="0" err="1" smtClean="0"/>
              <a:t>nginx-service.yml</a:t>
            </a:r>
            <a:endParaRPr lang="en-IN" b="1" dirty="0" smtClean="0"/>
          </a:p>
          <a:p>
            <a:endParaRPr lang="en-IN" dirty="0"/>
          </a:p>
          <a:p>
            <a:r>
              <a:rPr lang="en-IN" dirty="0" smtClean="0"/>
              <a:t># Apply the NGINX Service</a:t>
            </a:r>
            <a:endParaRPr lang="en-IN" dirty="0" smtClean="0"/>
          </a:p>
          <a:p>
            <a:r>
              <a:rPr lang="en-IN" b="1" dirty="0" smtClean="0"/>
              <a:t> </a:t>
            </a:r>
            <a:r>
              <a:rPr lang="en-IN" b="1" dirty="0" err="1" smtClean="0"/>
              <a:t>kubectl</a:t>
            </a:r>
            <a:r>
              <a:rPr lang="en-IN" b="1" dirty="0" smtClean="0"/>
              <a:t> apply -f </a:t>
            </a:r>
            <a:r>
              <a:rPr lang="en-IN" b="1" dirty="0" err="1" smtClean="0"/>
              <a:t>nginx-service.yml</a:t>
            </a:r>
            <a:endParaRPr lang="en-IN" b="1" dirty="0" smtClean="0"/>
          </a:p>
          <a:p>
            <a:endParaRPr lang="en-IN" dirty="0" smtClean="0"/>
          </a:p>
        </p:txBody>
      </p:sp>
      <p:pic>
        <p:nvPicPr>
          <p:cNvPr id="4" name="Picture 3"/>
          <p:cNvPicPr>
            <a:picLocks noChangeAspect="1"/>
          </p:cNvPicPr>
          <p:nvPr/>
        </p:nvPicPr>
        <p:blipFill>
          <a:blip r:embed="rId1"/>
          <a:stretch>
            <a:fillRect/>
          </a:stretch>
        </p:blipFill>
        <p:spPr>
          <a:xfrm>
            <a:off x="121920" y="2155809"/>
            <a:ext cx="5867702" cy="615982"/>
          </a:xfrm>
          <a:prstGeom prst="rect">
            <a:avLst/>
          </a:prstGeom>
        </p:spPr>
      </p:pic>
      <p:pic>
        <p:nvPicPr>
          <p:cNvPr id="5" name="Picture 4"/>
          <p:cNvPicPr>
            <a:picLocks noChangeAspect="1"/>
          </p:cNvPicPr>
          <p:nvPr/>
        </p:nvPicPr>
        <p:blipFill>
          <a:blip r:embed="rId2"/>
          <a:stretch>
            <a:fillRect/>
          </a:stretch>
        </p:blipFill>
        <p:spPr>
          <a:xfrm>
            <a:off x="226713" y="5055314"/>
            <a:ext cx="5150115" cy="6921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545" y="287774"/>
            <a:ext cx="4782015" cy="6462395"/>
          </a:xfrm>
          <a:prstGeom prst="rect">
            <a:avLst/>
          </a:prstGeom>
        </p:spPr>
        <p:txBody>
          <a:bodyPr wrap="square">
            <a:spAutoFit/>
          </a:bodyPr>
          <a:lstStyle/>
          <a:p>
            <a:r>
              <a:rPr lang="en-US" dirty="0" smtClean="0">
                <a:sym typeface="+mn-ea"/>
              </a:rPr>
              <a:t>vi </a:t>
            </a:r>
            <a:r>
              <a:rPr lang="en-US" dirty="0" err="1" smtClean="0">
                <a:sym typeface="+mn-ea"/>
              </a:rPr>
              <a:t>nginx-deployment.yml</a:t>
            </a:r>
            <a:endParaRPr lang="en-US" dirty="0" smtClean="0"/>
          </a:p>
          <a:p>
            <a:endParaRPr lang="en-US" dirty="0"/>
          </a:p>
          <a:p>
            <a:r>
              <a:rPr lang="en-IN" dirty="0" err="1" smtClean="0"/>
              <a:t>apiVersion</a:t>
            </a:r>
            <a:r>
              <a:rPr lang="en-IN" dirty="0" smtClean="0"/>
              <a:t>: apps/v1</a:t>
            </a:r>
            <a:br>
              <a:rPr lang="en-IN" dirty="0" smtClean="0"/>
            </a:br>
            <a:r>
              <a:rPr lang="en-IN" dirty="0" smtClean="0"/>
              <a:t>kind: Deployment</a:t>
            </a:r>
            <a:br>
              <a:rPr lang="en-IN" dirty="0" smtClean="0"/>
            </a:br>
            <a:r>
              <a:rPr lang="en-IN" dirty="0" smtClean="0"/>
              <a:t>metadata:</a:t>
            </a:r>
            <a:br>
              <a:rPr lang="en-IN" dirty="0" smtClean="0"/>
            </a:br>
            <a:r>
              <a:rPr lang="en-IN" dirty="0" smtClean="0"/>
              <a:t>  name: </a:t>
            </a:r>
            <a:r>
              <a:rPr lang="en-IN" dirty="0" err="1" smtClean="0"/>
              <a:t>nginx</a:t>
            </a:r>
            <a:r>
              <a:rPr lang="en-IN" dirty="0" smtClean="0"/>
              <a:t>-deployment</a:t>
            </a:r>
            <a:br>
              <a:rPr lang="en-IN" dirty="0" smtClean="0"/>
            </a:br>
            <a:r>
              <a:rPr lang="en-IN" dirty="0" smtClean="0"/>
              <a:t>  labels:</a:t>
            </a:r>
            <a:br>
              <a:rPr lang="en-IN" dirty="0" smtClean="0"/>
            </a:br>
            <a:r>
              <a:rPr lang="en-IN" dirty="0" smtClean="0"/>
              <a:t>    app: </a:t>
            </a:r>
            <a:r>
              <a:rPr lang="en-IN" dirty="0" err="1" smtClean="0"/>
              <a:t>nginx</a:t>
            </a:r>
            <a:br>
              <a:rPr lang="en-IN" dirty="0" smtClean="0"/>
            </a:br>
            <a:r>
              <a:rPr lang="en-IN" dirty="0" smtClean="0"/>
              <a:t>spec:</a:t>
            </a:r>
            <a:br>
              <a:rPr lang="en-IN" dirty="0" smtClean="0"/>
            </a:br>
            <a:r>
              <a:rPr lang="en-IN" dirty="0" smtClean="0"/>
              <a:t>  replicas: 6</a:t>
            </a:r>
            <a:br>
              <a:rPr lang="en-IN" dirty="0" smtClean="0"/>
            </a:br>
            <a:r>
              <a:rPr lang="en-IN" dirty="0" smtClean="0"/>
              <a:t>  selector:</a:t>
            </a:r>
            <a:br>
              <a:rPr lang="en-IN" dirty="0" smtClean="0"/>
            </a:br>
            <a:r>
              <a:rPr lang="en-IN" dirty="0" smtClean="0"/>
              <a:t>    </a:t>
            </a:r>
            <a:r>
              <a:rPr lang="en-IN" dirty="0" err="1" smtClean="0"/>
              <a:t>matchLabels</a:t>
            </a:r>
            <a:r>
              <a:rPr lang="en-IN" dirty="0" smtClean="0"/>
              <a:t>:</a:t>
            </a:r>
            <a:br>
              <a:rPr lang="en-IN" dirty="0" smtClean="0"/>
            </a:br>
            <a:r>
              <a:rPr lang="en-IN" dirty="0" smtClean="0"/>
              <a:t>      app: </a:t>
            </a:r>
            <a:r>
              <a:rPr lang="en-IN" dirty="0" err="1" smtClean="0"/>
              <a:t>nginx</a:t>
            </a:r>
            <a:br>
              <a:rPr lang="en-IN" dirty="0" smtClean="0"/>
            </a:br>
            <a:r>
              <a:rPr lang="en-IN" dirty="0" smtClean="0"/>
              <a:t>  template:</a:t>
            </a:r>
            <a:br>
              <a:rPr lang="en-IN" dirty="0" smtClean="0"/>
            </a:br>
            <a:r>
              <a:rPr lang="en-IN" dirty="0" smtClean="0"/>
              <a:t>    metadata:</a:t>
            </a:r>
            <a:br>
              <a:rPr lang="en-IN" dirty="0" smtClean="0"/>
            </a:br>
            <a:r>
              <a:rPr lang="en-IN" dirty="0" smtClean="0"/>
              <a:t>      labels:</a:t>
            </a:r>
            <a:br>
              <a:rPr lang="en-IN" dirty="0" smtClean="0"/>
            </a:br>
            <a:r>
              <a:rPr lang="en-IN" dirty="0" smtClean="0"/>
              <a:t>        app: </a:t>
            </a:r>
            <a:r>
              <a:rPr lang="en-IN" dirty="0" err="1" smtClean="0"/>
              <a:t>nginx</a:t>
            </a:r>
            <a:br>
              <a:rPr lang="en-IN" dirty="0" smtClean="0"/>
            </a:br>
            <a:r>
              <a:rPr lang="en-IN" dirty="0" smtClean="0"/>
              <a:t>    spec:</a:t>
            </a:r>
            <a:br>
              <a:rPr lang="en-IN" dirty="0" smtClean="0"/>
            </a:br>
            <a:r>
              <a:rPr lang="en-IN" dirty="0" smtClean="0"/>
              <a:t>      containers:</a:t>
            </a:r>
            <a:br>
              <a:rPr lang="en-IN" dirty="0" smtClean="0"/>
            </a:br>
            <a:r>
              <a:rPr lang="en-IN" dirty="0" smtClean="0"/>
              <a:t>      - name: </a:t>
            </a:r>
            <a:r>
              <a:rPr lang="en-IN" dirty="0" err="1" smtClean="0"/>
              <a:t>nginx</a:t>
            </a:r>
            <a:br>
              <a:rPr lang="en-IN" dirty="0" smtClean="0"/>
            </a:br>
            <a:r>
              <a:rPr lang="en-IN" dirty="0" smtClean="0"/>
              <a:t>        image: </a:t>
            </a:r>
            <a:r>
              <a:rPr lang="en-IN" dirty="0" err="1" smtClean="0"/>
              <a:t>nginx</a:t>
            </a:r>
            <a:br>
              <a:rPr lang="en-IN" dirty="0" smtClean="0"/>
            </a:br>
            <a:r>
              <a:rPr lang="en-IN" dirty="0" smtClean="0"/>
              <a:t>        ports:</a:t>
            </a:r>
            <a:br>
              <a:rPr lang="en-IN" dirty="0" smtClean="0"/>
            </a:br>
            <a:r>
              <a:rPr lang="en-IN" dirty="0" smtClean="0"/>
              <a:t>        - </a:t>
            </a:r>
            <a:r>
              <a:rPr lang="en-IN" dirty="0" err="1" smtClean="0"/>
              <a:t>containerPort</a:t>
            </a:r>
            <a:r>
              <a:rPr lang="en-IN" dirty="0" smtClean="0"/>
              <a:t>: 80</a:t>
            </a:r>
            <a:endParaRPr lang="en-US" dirty="0" smtClean="0"/>
          </a:p>
        </p:txBody>
      </p:sp>
      <p:sp>
        <p:nvSpPr>
          <p:cNvPr id="3" name="Rectangle 2"/>
          <p:cNvSpPr/>
          <p:nvPr/>
        </p:nvSpPr>
        <p:spPr>
          <a:xfrm>
            <a:off x="5902960" y="1315502"/>
            <a:ext cx="6096000" cy="4801314"/>
          </a:xfrm>
          <a:prstGeom prst="rect">
            <a:avLst/>
          </a:prstGeom>
        </p:spPr>
        <p:txBody>
          <a:bodyPr>
            <a:spAutoFit/>
          </a:bodyPr>
          <a:lstStyle/>
          <a:p>
            <a:r>
              <a:rPr lang="en-IN" dirty="0" smtClean="0"/>
              <a:t>Vi </a:t>
            </a:r>
            <a:r>
              <a:rPr lang="en-IN" dirty="0" err="1" smtClean="0"/>
              <a:t>nginx-service.yml</a:t>
            </a:r>
            <a:endParaRPr lang="en-IN" dirty="0" smtClean="0"/>
          </a:p>
          <a:p>
            <a:endParaRPr lang="en-IN" dirty="0"/>
          </a:p>
          <a:p>
            <a:r>
              <a:rPr lang="en-IN" dirty="0" err="1" smtClean="0"/>
              <a:t>apiVersion</a:t>
            </a:r>
            <a:r>
              <a:rPr lang="en-IN" dirty="0" smtClean="0"/>
              <a:t>: v1</a:t>
            </a:r>
            <a:br>
              <a:rPr lang="en-IN" dirty="0" smtClean="0"/>
            </a:br>
            <a:r>
              <a:rPr lang="en-IN" dirty="0" smtClean="0"/>
              <a:t>kind: Service</a:t>
            </a:r>
            <a:br>
              <a:rPr lang="en-IN" dirty="0" smtClean="0"/>
            </a:br>
            <a:r>
              <a:rPr lang="en-IN" dirty="0" smtClean="0"/>
              <a:t>metadata:</a:t>
            </a:r>
            <a:br>
              <a:rPr lang="en-IN" dirty="0" smtClean="0"/>
            </a:br>
            <a:r>
              <a:rPr lang="en-IN" dirty="0" smtClean="0"/>
              <a:t>  name: </a:t>
            </a:r>
            <a:r>
              <a:rPr lang="en-IN" dirty="0" err="1" smtClean="0"/>
              <a:t>nginx</a:t>
            </a:r>
            <a:r>
              <a:rPr lang="en-IN" dirty="0" smtClean="0"/>
              <a:t>-service</a:t>
            </a:r>
            <a:br>
              <a:rPr lang="en-IN" dirty="0" smtClean="0"/>
            </a:br>
            <a:r>
              <a:rPr lang="en-IN" dirty="0" smtClean="0"/>
              <a:t>  labels:</a:t>
            </a:r>
            <a:br>
              <a:rPr lang="en-IN" dirty="0" smtClean="0"/>
            </a:br>
            <a:r>
              <a:rPr lang="en-IN" dirty="0" smtClean="0"/>
              <a:t>    app: </a:t>
            </a:r>
            <a:r>
              <a:rPr lang="en-IN" dirty="0" err="1" smtClean="0"/>
              <a:t>nginx</a:t>
            </a:r>
            <a:br>
              <a:rPr lang="en-IN" dirty="0" smtClean="0"/>
            </a:br>
            <a:r>
              <a:rPr lang="en-IN" dirty="0" smtClean="0"/>
              <a:t>spec:</a:t>
            </a:r>
            <a:br>
              <a:rPr lang="en-IN" dirty="0" smtClean="0"/>
            </a:br>
            <a:r>
              <a:rPr lang="en-IN" dirty="0" smtClean="0"/>
              <a:t>  selector:</a:t>
            </a:r>
            <a:br>
              <a:rPr lang="en-IN" dirty="0" smtClean="0"/>
            </a:br>
            <a:r>
              <a:rPr lang="en-IN" dirty="0" smtClean="0"/>
              <a:t>    app: </a:t>
            </a:r>
            <a:r>
              <a:rPr lang="en-IN" dirty="0" err="1" smtClean="0"/>
              <a:t>nginx</a:t>
            </a:r>
            <a:br>
              <a:rPr lang="en-IN" dirty="0" smtClean="0"/>
            </a:br>
            <a:r>
              <a:rPr lang="en-IN" dirty="0" smtClean="0"/>
              <a:t>  ports:</a:t>
            </a:r>
            <a:br>
              <a:rPr lang="en-IN" dirty="0" smtClean="0"/>
            </a:br>
            <a:r>
              <a:rPr lang="en-IN" dirty="0" smtClean="0"/>
              <a:t>  - protocol: TCP</a:t>
            </a:r>
            <a:br>
              <a:rPr lang="en-IN" dirty="0" smtClean="0"/>
            </a:br>
            <a:r>
              <a:rPr lang="en-IN" dirty="0" smtClean="0"/>
              <a:t>    port: 80</a:t>
            </a:r>
            <a:br>
              <a:rPr lang="en-IN" dirty="0" smtClean="0"/>
            </a:br>
            <a:r>
              <a:rPr lang="en-IN" dirty="0" smtClean="0"/>
              <a:t>    </a:t>
            </a:r>
            <a:r>
              <a:rPr lang="en-IN" dirty="0" err="1" smtClean="0"/>
              <a:t>targetPort</a:t>
            </a:r>
            <a:r>
              <a:rPr lang="en-IN" dirty="0" smtClean="0"/>
              <a:t>: 80</a:t>
            </a:r>
            <a:br>
              <a:rPr lang="en-IN" dirty="0" smtClean="0"/>
            </a:br>
            <a:r>
              <a:rPr lang="en-IN" dirty="0" smtClean="0"/>
              <a:t>    </a:t>
            </a:r>
            <a:r>
              <a:rPr lang="en-IN" dirty="0" err="1" smtClean="0"/>
              <a:t>nodePort</a:t>
            </a:r>
            <a:r>
              <a:rPr lang="en-IN" dirty="0" smtClean="0"/>
              <a:t>: 30007</a:t>
            </a:r>
            <a:br>
              <a:rPr lang="en-IN" dirty="0" smtClean="0"/>
            </a:br>
            <a:r>
              <a:rPr lang="en-IN" dirty="0" smtClean="0"/>
              <a:t>  type: </a:t>
            </a:r>
            <a:r>
              <a:rPr lang="en-IN" dirty="0" err="1" smtClean="0"/>
              <a:t>NodePort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3680"/>
            <a:ext cx="10403840" cy="2862322"/>
          </a:xfrm>
          <a:prstGeom prst="rect">
            <a:avLst/>
          </a:prstGeom>
        </p:spPr>
        <p:txBody>
          <a:bodyPr wrap="square">
            <a:spAutoFit/>
          </a:bodyPr>
          <a:lstStyle/>
          <a:p>
            <a:r>
              <a:rPr lang="en-US" dirty="0" smtClean="0"/>
              <a:t>#Update the APT package index</a:t>
            </a:r>
            <a:endParaRPr lang="en-US" dirty="0" smtClean="0"/>
          </a:p>
          <a:p>
            <a:r>
              <a:rPr lang="en-IN" b="1" dirty="0" err="1" smtClean="0"/>
              <a:t>sudo</a:t>
            </a:r>
            <a:r>
              <a:rPr lang="en-IN" b="1" dirty="0" smtClean="0"/>
              <a:t> apt update</a:t>
            </a:r>
            <a:endParaRPr lang="en-IN" b="1" dirty="0" smtClean="0"/>
          </a:p>
          <a:p>
            <a:endParaRPr lang="en-IN" dirty="0" smtClean="0"/>
          </a:p>
          <a:p>
            <a:r>
              <a:rPr lang="en-IN" dirty="0" smtClean="0"/>
              <a:t># Install unzip and curl</a:t>
            </a:r>
            <a:endParaRPr lang="en-IN" dirty="0" smtClean="0"/>
          </a:p>
          <a:p>
            <a:r>
              <a:rPr lang="en-IN" b="1" dirty="0" err="1" smtClean="0"/>
              <a:t>sudo</a:t>
            </a:r>
            <a:r>
              <a:rPr lang="en-IN" b="1" dirty="0" smtClean="0"/>
              <a:t> apt install unzip curl -y</a:t>
            </a:r>
            <a:endParaRPr lang="en-IN" b="1" dirty="0" smtClean="0"/>
          </a:p>
          <a:p>
            <a:endParaRPr lang="en-IN" dirty="0" smtClean="0"/>
          </a:p>
          <a:p>
            <a:r>
              <a:rPr lang="en-IN" dirty="0" smtClean="0"/>
              <a:t>#</a:t>
            </a:r>
            <a:r>
              <a:rPr lang="en-US" dirty="0" smtClean="0"/>
              <a:t>Download the AWS CLI v2 installer</a:t>
            </a:r>
            <a:endParaRPr lang="en-US" dirty="0" smtClean="0"/>
          </a:p>
          <a:p>
            <a:r>
              <a:rPr lang="en-IN" b="1" dirty="0" smtClean="0"/>
              <a:t>curl "https://awscli.amazonaws.com/awscli-exe-linux-x86_64.zip" -o "awscliv2.zip"</a:t>
            </a:r>
            <a:endParaRPr lang="en-IN" b="1" dirty="0" smtClean="0"/>
          </a:p>
          <a:p>
            <a:endParaRPr lang="en-IN" dirty="0" smtClean="0"/>
          </a:p>
          <a:p>
            <a:endParaRPr lang="en-IN" dirty="0"/>
          </a:p>
        </p:txBody>
      </p:sp>
      <p:pic>
        <p:nvPicPr>
          <p:cNvPr id="4" name="Picture 3"/>
          <p:cNvPicPr>
            <a:picLocks noChangeAspect="1"/>
          </p:cNvPicPr>
          <p:nvPr/>
        </p:nvPicPr>
        <p:blipFill>
          <a:blip r:embed="rId1"/>
          <a:stretch>
            <a:fillRect/>
          </a:stretch>
        </p:blipFill>
        <p:spPr>
          <a:xfrm>
            <a:off x="81280" y="2565609"/>
            <a:ext cx="8484036" cy="762039"/>
          </a:xfrm>
          <a:prstGeom prst="rect">
            <a:avLst/>
          </a:prstGeom>
        </p:spPr>
      </p:pic>
      <p:sp>
        <p:nvSpPr>
          <p:cNvPr id="7" name="Rectangle 6"/>
          <p:cNvSpPr/>
          <p:nvPr/>
        </p:nvSpPr>
        <p:spPr>
          <a:xfrm>
            <a:off x="0" y="3406894"/>
            <a:ext cx="11836400" cy="3416320"/>
          </a:xfrm>
          <a:prstGeom prst="rect">
            <a:avLst/>
          </a:prstGeom>
        </p:spPr>
        <p:txBody>
          <a:bodyPr wrap="square">
            <a:spAutoFit/>
          </a:bodyPr>
          <a:lstStyle/>
          <a:p>
            <a:r>
              <a:rPr lang="en-IN" dirty="0" smtClean="0"/>
              <a:t>#Extract the .zip file</a:t>
            </a:r>
            <a:endParaRPr lang="en-IN" dirty="0" smtClean="0"/>
          </a:p>
          <a:p>
            <a:r>
              <a:rPr lang="en-IN" b="1" dirty="0" smtClean="0"/>
              <a:t>unzip awscliv2.zip</a:t>
            </a:r>
            <a:endParaRPr lang="en-IN" b="1" dirty="0" smtClean="0"/>
          </a:p>
          <a:p>
            <a:endParaRPr lang="en-IN" dirty="0" smtClean="0"/>
          </a:p>
          <a:p>
            <a:r>
              <a:rPr lang="en-IN" dirty="0" smtClean="0"/>
              <a:t>#Install AWS CLI</a:t>
            </a:r>
            <a:endParaRPr lang="en-IN" dirty="0" smtClean="0"/>
          </a:p>
          <a:p>
            <a:r>
              <a:rPr lang="en-IN" b="1" dirty="0" err="1" smtClean="0"/>
              <a:t>sudo</a:t>
            </a:r>
            <a:r>
              <a:rPr lang="en-IN" b="1" dirty="0" smtClean="0"/>
              <a:t> ./</a:t>
            </a:r>
            <a:r>
              <a:rPr lang="en-IN" b="1" dirty="0" err="1" smtClean="0"/>
              <a:t>aws</a:t>
            </a:r>
            <a:r>
              <a:rPr lang="en-IN" b="1" dirty="0" smtClean="0"/>
              <a:t>/install</a:t>
            </a:r>
            <a:endParaRPr lang="en-IN" b="1" dirty="0" smtClean="0"/>
          </a:p>
          <a:p>
            <a:endParaRPr lang="en-IN" dirty="0" smtClean="0"/>
          </a:p>
          <a:p>
            <a:r>
              <a:rPr lang="en-IN" dirty="0" smtClean="0"/>
              <a:t>#Verify AWS CLI Installation</a:t>
            </a:r>
            <a:endParaRPr lang="en-IN" dirty="0" smtClean="0"/>
          </a:p>
          <a:p>
            <a:r>
              <a:rPr lang="en-IN" b="1" dirty="0" err="1" smtClean="0"/>
              <a:t>aws</a:t>
            </a:r>
            <a:r>
              <a:rPr lang="en-IN" b="1" dirty="0" smtClean="0"/>
              <a:t> --version</a:t>
            </a:r>
            <a:endParaRPr lang="en-IN" b="1" dirty="0" smtClean="0"/>
          </a:p>
          <a:p>
            <a:endParaRPr lang="en-IN" dirty="0" smtClean="0"/>
          </a:p>
          <a:p>
            <a:r>
              <a:rPr lang="en-IN" dirty="0" smtClean="0"/>
              <a:t>#Configure AWS CLI</a:t>
            </a:r>
            <a:endParaRPr lang="en-IN" dirty="0" smtClean="0"/>
          </a:p>
          <a:p>
            <a:r>
              <a:rPr lang="en-IN" b="1" dirty="0" err="1"/>
              <a:t>a</a:t>
            </a:r>
            <a:r>
              <a:rPr lang="en-IN" b="1" dirty="0" err="1" smtClean="0"/>
              <a:t>ws</a:t>
            </a:r>
            <a:r>
              <a:rPr lang="en-IN" b="1" dirty="0" smtClean="0"/>
              <a:t> configure</a:t>
            </a:r>
            <a:endParaRPr lang="en-IN" b="1"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684" y="128862"/>
            <a:ext cx="6045511" cy="1682836"/>
          </a:xfrm>
          <a:prstGeom prst="rect">
            <a:avLst/>
          </a:prstGeom>
        </p:spPr>
      </p:pic>
      <p:sp>
        <p:nvSpPr>
          <p:cNvPr id="3" name="Rectangle 2"/>
          <p:cNvSpPr/>
          <p:nvPr/>
        </p:nvSpPr>
        <p:spPr>
          <a:xfrm>
            <a:off x="116684" y="2072640"/>
            <a:ext cx="12004196" cy="2862322"/>
          </a:xfrm>
          <a:prstGeom prst="rect">
            <a:avLst/>
          </a:prstGeom>
        </p:spPr>
        <p:txBody>
          <a:bodyPr wrap="square">
            <a:spAutoFit/>
          </a:bodyPr>
          <a:lstStyle/>
          <a:p>
            <a:r>
              <a:rPr lang="en-IN" dirty="0" smtClean="0"/>
              <a:t>In Aws configure we have to give Access key, Secret key, region and output format</a:t>
            </a:r>
            <a:endParaRPr lang="en-IN" dirty="0" smtClean="0"/>
          </a:p>
          <a:p>
            <a:endParaRPr lang="en-IN" dirty="0"/>
          </a:p>
          <a:p>
            <a:r>
              <a:rPr lang="en-IN" dirty="0" smtClean="0"/>
              <a:t>#</a:t>
            </a:r>
            <a:r>
              <a:rPr lang="en-US" dirty="0" smtClean="0"/>
              <a:t>Update the APT package index again</a:t>
            </a:r>
            <a:endParaRPr lang="en-US" dirty="0" smtClean="0"/>
          </a:p>
          <a:p>
            <a:r>
              <a:rPr lang="en-IN" b="1" dirty="0" err="1" smtClean="0"/>
              <a:t>sudo</a:t>
            </a:r>
            <a:r>
              <a:rPr lang="en-IN" b="1" dirty="0" smtClean="0"/>
              <a:t> apt update</a:t>
            </a:r>
            <a:endParaRPr lang="en-IN" b="1" dirty="0" smtClean="0"/>
          </a:p>
          <a:p>
            <a:endParaRPr lang="en-IN" dirty="0" smtClean="0"/>
          </a:p>
          <a:p>
            <a:r>
              <a:rPr lang="en-IN" dirty="0" smtClean="0"/>
              <a:t>#install curl and </a:t>
            </a:r>
            <a:r>
              <a:rPr lang="en-IN" dirty="0" err="1" smtClean="0"/>
              <a:t>wget</a:t>
            </a:r>
            <a:endParaRPr lang="en-IN" dirty="0" smtClean="0"/>
          </a:p>
          <a:p>
            <a:r>
              <a:rPr lang="es-ES" b="1" dirty="0" smtClean="0"/>
              <a:t>sudo </a:t>
            </a:r>
            <a:r>
              <a:rPr lang="es-ES" b="1" dirty="0" err="1" smtClean="0"/>
              <a:t>apt</a:t>
            </a:r>
            <a:r>
              <a:rPr lang="es-ES" b="1" dirty="0" smtClean="0"/>
              <a:t> </a:t>
            </a:r>
            <a:r>
              <a:rPr lang="es-ES" b="1" dirty="0" err="1" smtClean="0"/>
              <a:t>install</a:t>
            </a:r>
            <a:r>
              <a:rPr lang="es-ES" b="1" dirty="0" smtClean="0"/>
              <a:t> </a:t>
            </a:r>
            <a:r>
              <a:rPr lang="es-ES" b="1" dirty="0" err="1" smtClean="0"/>
              <a:t>curl</a:t>
            </a:r>
            <a:r>
              <a:rPr lang="es-ES" b="1" dirty="0" smtClean="0"/>
              <a:t> </a:t>
            </a:r>
            <a:r>
              <a:rPr lang="es-ES" b="1" dirty="0" err="1" smtClean="0"/>
              <a:t>wget</a:t>
            </a:r>
            <a:r>
              <a:rPr lang="es-ES" b="1" dirty="0" smtClean="0"/>
              <a:t> -y</a:t>
            </a:r>
            <a:endParaRPr lang="es-ES" b="1" dirty="0" smtClean="0"/>
          </a:p>
          <a:p>
            <a:endParaRPr lang="en-IN" dirty="0" smtClean="0"/>
          </a:p>
          <a:p>
            <a:endParaRPr lang="en-IN" dirty="0" smtClean="0"/>
          </a:p>
          <a:p>
            <a:endParaRPr lang="en-IN" dirty="0" smtClean="0"/>
          </a:p>
        </p:txBody>
      </p:sp>
      <p:pic>
        <p:nvPicPr>
          <p:cNvPr id="6" name="Picture 5"/>
          <p:cNvPicPr>
            <a:picLocks noChangeAspect="1"/>
          </p:cNvPicPr>
          <p:nvPr/>
        </p:nvPicPr>
        <p:blipFill>
          <a:blip r:embed="rId2"/>
          <a:stretch>
            <a:fillRect/>
          </a:stretch>
        </p:blipFill>
        <p:spPr>
          <a:xfrm>
            <a:off x="154786" y="4349076"/>
            <a:ext cx="6007409" cy="14923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760" y="203200"/>
            <a:ext cx="11826239" cy="1200329"/>
          </a:xfrm>
          <a:prstGeom prst="rect">
            <a:avLst/>
          </a:prstGeom>
        </p:spPr>
        <p:txBody>
          <a:bodyPr wrap="square">
            <a:spAutoFit/>
          </a:bodyPr>
          <a:lstStyle/>
          <a:p>
            <a:r>
              <a:rPr lang="en-US" dirty="0" smtClean="0"/>
              <a:t>#Download the latest version of </a:t>
            </a:r>
            <a:r>
              <a:rPr lang="en-US" dirty="0" err="1" smtClean="0"/>
              <a:t>eksctl</a:t>
            </a:r>
            <a:endParaRPr lang="en-US" dirty="0" smtClean="0"/>
          </a:p>
          <a:p>
            <a:r>
              <a:rPr lang="en-IN" b="1" dirty="0" smtClean="0"/>
              <a:t>curl -LO https://github.com/weaveworks/eksctl/releases/latest/download/eksctl_Linux_amd64.tar.gz</a:t>
            </a:r>
            <a:endParaRPr lang="en-IN" b="1" dirty="0" smtClean="0"/>
          </a:p>
          <a:p>
            <a:endParaRPr lang="en-IN" dirty="0" smtClean="0"/>
          </a:p>
          <a:p>
            <a:endParaRPr lang="en-IN" dirty="0"/>
          </a:p>
        </p:txBody>
      </p:sp>
      <p:pic>
        <p:nvPicPr>
          <p:cNvPr id="7" name="Picture 6"/>
          <p:cNvPicPr>
            <a:picLocks noChangeAspect="1"/>
          </p:cNvPicPr>
          <p:nvPr/>
        </p:nvPicPr>
        <p:blipFill>
          <a:blip r:embed="rId1"/>
          <a:stretch>
            <a:fillRect/>
          </a:stretch>
        </p:blipFill>
        <p:spPr>
          <a:xfrm>
            <a:off x="194698" y="998825"/>
            <a:ext cx="9608044" cy="1162110"/>
          </a:xfrm>
          <a:prstGeom prst="rect">
            <a:avLst/>
          </a:prstGeom>
        </p:spPr>
      </p:pic>
      <p:sp>
        <p:nvSpPr>
          <p:cNvPr id="8" name="Rectangle 7"/>
          <p:cNvSpPr/>
          <p:nvPr/>
        </p:nvSpPr>
        <p:spPr>
          <a:xfrm>
            <a:off x="194699" y="2296160"/>
            <a:ext cx="6888110" cy="923330"/>
          </a:xfrm>
          <a:prstGeom prst="rect">
            <a:avLst/>
          </a:prstGeom>
        </p:spPr>
        <p:txBody>
          <a:bodyPr wrap="square">
            <a:spAutoFit/>
          </a:bodyPr>
          <a:lstStyle/>
          <a:p>
            <a:r>
              <a:rPr lang="en-US" b="1" dirty="0" smtClean="0"/>
              <a:t>#</a:t>
            </a:r>
            <a:r>
              <a:rPr lang="en-US" dirty="0" smtClean="0"/>
              <a:t>Check the type of file</a:t>
            </a:r>
            <a:endParaRPr lang="en-US" dirty="0" smtClean="0"/>
          </a:p>
          <a:p>
            <a:r>
              <a:rPr lang="en-US" b="1" dirty="0" smtClean="0"/>
              <a:t>file eksctl_Linux_amd64.tar.gz</a:t>
            </a:r>
            <a:endParaRPr lang="en-US" b="1" dirty="0" smtClean="0"/>
          </a:p>
          <a:p>
            <a:endParaRPr lang="en-US" b="1" dirty="0" smtClean="0"/>
          </a:p>
        </p:txBody>
      </p:sp>
      <p:pic>
        <p:nvPicPr>
          <p:cNvPr id="9" name="Picture 8"/>
          <p:cNvPicPr>
            <a:picLocks noChangeAspect="1"/>
          </p:cNvPicPr>
          <p:nvPr/>
        </p:nvPicPr>
        <p:blipFill>
          <a:blip r:embed="rId2"/>
          <a:stretch>
            <a:fillRect/>
          </a:stretch>
        </p:blipFill>
        <p:spPr>
          <a:xfrm>
            <a:off x="144477" y="3030848"/>
            <a:ext cx="11760804" cy="647733"/>
          </a:xfrm>
          <a:prstGeom prst="rect">
            <a:avLst/>
          </a:prstGeom>
        </p:spPr>
      </p:pic>
      <p:sp>
        <p:nvSpPr>
          <p:cNvPr id="14" name="Rectangle 13"/>
          <p:cNvSpPr/>
          <p:nvPr/>
        </p:nvSpPr>
        <p:spPr>
          <a:xfrm>
            <a:off x="76449" y="3885796"/>
            <a:ext cx="11997302" cy="1200329"/>
          </a:xfrm>
          <a:prstGeom prst="rect">
            <a:avLst/>
          </a:prstGeom>
        </p:spPr>
        <p:txBody>
          <a:bodyPr wrap="square">
            <a:spAutoFit/>
          </a:bodyPr>
          <a:lstStyle/>
          <a:p>
            <a:r>
              <a:rPr lang="en-US" dirty="0" smtClean="0"/>
              <a:t>#Extract the .tar.gz archive</a:t>
            </a:r>
            <a:endParaRPr lang="en-US" dirty="0" smtClean="0"/>
          </a:p>
          <a:p>
            <a:r>
              <a:rPr lang="en-IN" b="1" dirty="0" smtClean="0"/>
              <a:t>tar -</a:t>
            </a:r>
            <a:r>
              <a:rPr lang="en-IN" b="1" dirty="0" err="1" smtClean="0"/>
              <a:t>xvzf</a:t>
            </a:r>
            <a:r>
              <a:rPr lang="en-IN" b="1" dirty="0" smtClean="0"/>
              <a:t> eksctl_Linux_amd64.tar.gz</a:t>
            </a:r>
            <a:endParaRPr lang="en-IN" b="1" dirty="0" smtClean="0"/>
          </a:p>
          <a:p>
            <a:endParaRPr lang="en-IN" dirty="0" smtClean="0"/>
          </a:p>
          <a:p>
            <a:endParaRPr lang="en-IN" dirty="0"/>
          </a:p>
        </p:txBody>
      </p:sp>
      <p:pic>
        <p:nvPicPr>
          <p:cNvPr id="16" name="Picture 15"/>
          <p:cNvPicPr>
            <a:picLocks noChangeAspect="1"/>
          </p:cNvPicPr>
          <p:nvPr/>
        </p:nvPicPr>
        <p:blipFill>
          <a:blip r:embed="rId3"/>
          <a:stretch>
            <a:fillRect/>
          </a:stretch>
        </p:blipFill>
        <p:spPr>
          <a:xfrm>
            <a:off x="194698" y="4573175"/>
            <a:ext cx="4940554" cy="514376"/>
          </a:xfrm>
          <a:prstGeom prst="rect">
            <a:avLst/>
          </a:prstGeom>
        </p:spPr>
      </p:pic>
      <p:sp>
        <p:nvSpPr>
          <p:cNvPr id="17" name="Rectangle 16"/>
          <p:cNvSpPr/>
          <p:nvPr/>
        </p:nvSpPr>
        <p:spPr>
          <a:xfrm>
            <a:off x="0" y="5121234"/>
            <a:ext cx="11905281" cy="2031325"/>
          </a:xfrm>
          <a:prstGeom prst="rect">
            <a:avLst/>
          </a:prstGeom>
        </p:spPr>
        <p:txBody>
          <a:bodyPr wrap="square">
            <a:spAutoFit/>
          </a:bodyPr>
          <a:lstStyle/>
          <a:p>
            <a:r>
              <a:rPr lang="en-US" dirty="0" smtClean="0"/>
              <a:t># Move the </a:t>
            </a:r>
            <a:r>
              <a:rPr lang="en-US" dirty="0" err="1" smtClean="0"/>
              <a:t>eksctl</a:t>
            </a:r>
            <a:endParaRPr lang="en-US" dirty="0" smtClean="0"/>
          </a:p>
          <a:p>
            <a:r>
              <a:rPr lang="en-US" b="1" dirty="0" err="1" smtClean="0"/>
              <a:t>sudo</a:t>
            </a:r>
            <a:r>
              <a:rPr lang="en-US" b="1" dirty="0" smtClean="0"/>
              <a:t> mv </a:t>
            </a:r>
            <a:r>
              <a:rPr lang="en-US" b="1" dirty="0" err="1" smtClean="0"/>
              <a:t>eksctl</a:t>
            </a:r>
            <a:r>
              <a:rPr lang="en-US" b="1" dirty="0" smtClean="0"/>
              <a:t> /</a:t>
            </a:r>
            <a:r>
              <a:rPr lang="en-US" b="1" dirty="0" err="1" smtClean="0"/>
              <a:t>usr</a:t>
            </a:r>
            <a:r>
              <a:rPr lang="en-US" b="1" dirty="0" smtClean="0"/>
              <a:t>/local/bin</a:t>
            </a:r>
            <a:endParaRPr lang="en-US" b="1" dirty="0" smtClean="0"/>
          </a:p>
          <a:p>
            <a:endParaRPr lang="en-US" dirty="0"/>
          </a:p>
          <a:p>
            <a:r>
              <a:rPr lang="en-US" dirty="0" smtClean="0"/>
              <a:t># Verify </a:t>
            </a:r>
            <a:r>
              <a:rPr lang="en-US" dirty="0" err="1" smtClean="0"/>
              <a:t>eksctl</a:t>
            </a:r>
            <a:r>
              <a:rPr lang="en-US" dirty="0" smtClean="0"/>
              <a:t> installation</a:t>
            </a:r>
            <a:endParaRPr lang="en-US" dirty="0" smtClean="0"/>
          </a:p>
          <a:p>
            <a:r>
              <a:rPr lang="en-US" b="1" dirty="0" err="1" smtClean="0"/>
              <a:t>eksctl</a:t>
            </a:r>
            <a:r>
              <a:rPr lang="en-US" b="1" dirty="0" smtClean="0"/>
              <a:t> version</a:t>
            </a:r>
            <a:endParaRPr lang="en-US" b="1" dirty="0" smtClean="0"/>
          </a:p>
          <a:p>
            <a:endParaRPr lang="en-US" dirty="0" smtClean="0"/>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 y="172720"/>
            <a:ext cx="7773375" cy="369332"/>
          </a:xfrm>
          <a:prstGeom prst="rect">
            <a:avLst/>
          </a:prstGeom>
        </p:spPr>
        <p:txBody>
          <a:bodyPr wrap="square">
            <a:spAutoFit/>
          </a:bodyPr>
          <a:lstStyle/>
          <a:p>
            <a:r>
              <a:rPr lang="en-US" dirty="0" smtClean="0"/>
              <a:t>You should see something like</a:t>
            </a:r>
            <a:endParaRPr lang="en-IN" dirty="0"/>
          </a:p>
        </p:txBody>
      </p:sp>
      <p:pic>
        <p:nvPicPr>
          <p:cNvPr id="3" name="Picture 2"/>
          <p:cNvPicPr>
            <a:picLocks noChangeAspect="1"/>
          </p:cNvPicPr>
          <p:nvPr/>
        </p:nvPicPr>
        <p:blipFill>
          <a:blip r:embed="rId1"/>
          <a:stretch>
            <a:fillRect/>
          </a:stretch>
        </p:blipFill>
        <p:spPr>
          <a:xfrm>
            <a:off x="193562" y="636885"/>
            <a:ext cx="4388076" cy="768389"/>
          </a:xfrm>
          <a:prstGeom prst="rect">
            <a:avLst/>
          </a:prstGeom>
        </p:spPr>
      </p:pic>
      <p:sp>
        <p:nvSpPr>
          <p:cNvPr id="4" name="Rectangle 3"/>
          <p:cNvSpPr/>
          <p:nvPr/>
        </p:nvSpPr>
        <p:spPr>
          <a:xfrm>
            <a:off x="81280" y="1500107"/>
            <a:ext cx="12029440" cy="1754326"/>
          </a:xfrm>
          <a:prstGeom prst="rect">
            <a:avLst/>
          </a:prstGeom>
        </p:spPr>
        <p:txBody>
          <a:bodyPr wrap="square">
            <a:spAutoFit/>
          </a:bodyPr>
          <a:lstStyle/>
          <a:p>
            <a:r>
              <a:rPr lang="en-IN" dirty="0" smtClean="0"/>
              <a:t>#Create an EKS </a:t>
            </a:r>
            <a:r>
              <a:rPr lang="en-IN" dirty="0" smtClean="0"/>
              <a:t>Cluster</a:t>
            </a:r>
            <a:endParaRPr lang="en-IN" dirty="0" smtClean="0"/>
          </a:p>
          <a:p>
            <a:r>
              <a:rPr lang="en-US" b="1" dirty="0" err="1" smtClean="0"/>
              <a:t>eksctl</a:t>
            </a:r>
            <a:r>
              <a:rPr lang="en-US" b="1" dirty="0" smtClean="0"/>
              <a:t> create cluster --name my-</a:t>
            </a:r>
            <a:r>
              <a:rPr lang="en-US" b="1" dirty="0" err="1" smtClean="0"/>
              <a:t>eks</a:t>
            </a:r>
            <a:r>
              <a:rPr lang="en-US" b="1" dirty="0" smtClean="0"/>
              <a:t>-cluster --region us-east-1 --</a:t>
            </a:r>
            <a:r>
              <a:rPr lang="en-US" b="1" dirty="0" err="1" smtClean="0"/>
              <a:t>nodegroup</a:t>
            </a:r>
            <a:r>
              <a:rPr lang="en-US" b="1" dirty="0" smtClean="0"/>
              <a:t>-name standard-workers --node-type t2.large --nodes 2</a:t>
            </a:r>
            <a:endParaRPr lang="en-US" b="1" dirty="0" smtClean="0"/>
          </a:p>
          <a:p>
            <a:endParaRPr lang="en-US" dirty="0"/>
          </a:p>
          <a:p>
            <a:pPr marL="285750" indent="-285750">
              <a:buFont typeface="Wingdings" panose="05000000000000000000" pitchFamily="2" charset="2"/>
              <a:buChar char="v"/>
            </a:pPr>
            <a:r>
              <a:rPr lang="en-US" dirty="0" smtClean="0"/>
              <a:t>This will create a new EKS cluster in the specified region with 2 nodes of the specified instance type.</a:t>
            </a:r>
            <a:endParaRPr lang="en-US" dirty="0" smtClean="0"/>
          </a:p>
          <a:p>
            <a:endParaRPr lang="en-IN" dirty="0"/>
          </a:p>
        </p:txBody>
      </p:sp>
      <p:pic>
        <p:nvPicPr>
          <p:cNvPr id="7" name="Picture 6"/>
          <p:cNvPicPr>
            <a:picLocks noChangeAspect="1"/>
          </p:cNvPicPr>
          <p:nvPr/>
        </p:nvPicPr>
        <p:blipFill>
          <a:blip r:embed="rId2"/>
          <a:stretch>
            <a:fillRect/>
          </a:stretch>
        </p:blipFill>
        <p:spPr>
          <a:xfrm>
            <a:off x="542699" y="3045369"/>
            <a:ext cx="8769801" cy="35307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375" y="379095"/>
            <a:ext cx="10116185" cy="6370320"/>
          </a:xfrm>
          <a:prstGeom prst="rect">
            <a:avLst/>
          </a:prstGeom>
        </p:spPr>
        <p:txBody>
          <a:bodyPr wrap="square">
            <a:noAutofit/>
          </a:bodyPr>
          <a:lstStyle/>
          <a:p>
            <a:r>
              <a:rPr lang="en-IN" b="1" dirty="0" smtClean="0"/>
              <a:t>WHAT IS EKS?</a:t>
            </a:r>
            <a:endParaRPr lang="en-IN" b="1" dirty="0" smtClean="0"/>
          </a:p>
          <a:p>
            <a:endParaRPr lang="en-IN" dirty="0"/>
          </a:p>
          <a:p>
            <a:r>
              <a:rPr lang="en-US" b="1" dirty="0" smtClean="0">
                <a:solidFill>
                  <a:srgbClr val="001D35"/>
                </a:solidFill>
                <a:latin typeface="Google Sans"/>
              </a:rPr>
              <a:t>Amazon Elastic Kubernetes Service (EKS) is </a:t>
            </a:r>
            <a:r>
              <a:rPr lang="en-US" dirty="0" smtClean="0"/>
              <a:t>a managed service that allows users to run Kubernetes on Amazon Web Services (AWS) without installing or operating their own Kubernetes control plane or worker nodes</a:t>
            </a:r>
            <a:endParaRPr lang="en-IN" dirty="0" smtClean="0"/>
          </a:p>
          <a:p>
            <a:endParaRPr lang="en-IN" dirty="0" smtClean="0"/>
          </a:p>
          <a:p>
            <a:r>
              <a:rPr lang="en-IN" b="1" dirty="0" smtClean="0"/>
              <a:t>WHAT IS KUBERENETES?</a:t>
            </a:r>
            <a:endParaRPr lang="en-IN" b="1" dirty="0" smtClean="0"/>
          </a:p>
          <a:p>
            <a:endParaRPr lang="en-IN" dirty="0"/>
          </a:p>
          <a:p>
            <a:r>
              <a:rPr lang="en-US" dirty="0" smtClean="0"/>
              <a:t>Kubernetes is an open-source system that automates the management, scaling, and deployment of containerized applications.</a:t>
            </a:r>
            <a:endParaRPr lang="en-IN" dirty="0" smtClean="0"/>
          </a:p>
          <a:p>
            <a:endParaRPr lang="en-IN" dirty="0" smtClean="0"/>
          </a:p>
          <a:p>
            <a:r>
              <a:rPr lang="en-IN" b="1" dirty="0" smtClean="0"/>
              <a:t>WHAT DOES EKS DO?</a:t>
            </a:r>
            <a:endParaRPr lang="en-IN" dirty="0"/>
          </a:p>
          <a:p>
            <a:r>
              <a:rPr lang="en-US" dirty="0"/>
              <a:t>EKS automatically manages the availability and scalability of the Kubernetes control plane nodes. It also integrates with AWS networking and security services, such as application load balancers (ALBs), AWS Identity and Access Management (IAM), and AWS Virtual Private Cloud (VPC).</a:t>
            </a:r>
            <a:endParaRPr lang="en-US"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94640" y="113030"/>
            <a:ext cx="10008114" cy="1701887"/>
          </a:xfrm>
          <a:prstGeom prst="rect">
            <a:avLst/>
          </a:prstGeom>
        </p:spPr>
      </p:pic>
      <p:pic>
        <p:nvPicPr>
          <p:cNvPr id="3" name="Picture 2"/>
          <p:cNvPicPr>
            <a:picLocks noChangeAspect="1"/>
          </p:cNvPicPr>
          <p:nvPr/>
        </p:nvPicPr>
        <p:blipFill>
          <a:blip r:embed="rId2"/>
          <a:stretch>
            <a:fillRect/>
          </a:stretch>
        </p:blipFill>
        <p:spPr>
          <a:xfrm>
            <a:off x="294640" y="1974140"/>
            <a:ext cx="9849356" cy="1695537"/>
          </a:xfrm>
          <a:prstGeom prst="rect">
            <a:avLst/>
          </a:prstGeom>
        </p:spPr>
      </p:pic>
      <p:pic>
        <p:nvPicPr>
          <p:cNvPr id="4" name="Picture 3"/>
          <p:cNvPicPr>
            <a:picLocks noChangeAspect="1"/>
          </p:cNvPicPr>
          <p:nvPr/>
        </p:nvPicPr>
        <p:blipFill>
          <a:blip r:embed="rId3"/>
          <a:stretch>
            <a:fillRect/>
          </a:stretch>
        </p:blipFill>
        <p:spPr>
          <a:xfrm>
            <a:off x="294640" y="3828900"/>
            <a:ext cx="9741401" cy="158123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68659" y="389188"/>
            <a:ext cx="9588993" cy="258458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1" y="264160"/>
            <a:ext cx="7861776" cy="646331"/>
          </a:xfrm>
          <a:prstGeom prst="rect">
            <a:avLst/>
          </a:prstGeom>
        </p:spPr>
        <p:txBody>
          <a:bodyPr wrap="square">
            <a:spAutoFit/>
          </a:bodyPr>
          <a:lstStyle/>
          <a:p>
            <a:r>
              <a:rPr lang="en-US" sz="3600" b="1" dirty="0">
                <a:latin typeface="Amazon Ember"/>
              </a:rPr>
              <a:t>Deploy a web app and store data</a:t>
            </a:r>
            <a:endParaRPr lang="en-IN" sz="3600" dirty="0"/>
          </a:p>
        </p:txBody>
      </p:sp>
      <p:sp>
        <p:nvSpPr>
          <p:cNvPr id="3" name="Rectangle 2"/>
          <p:cNvSpPr/>
          <p:nvPr/>
        </p:nvSpPr>
        <p:spPr>
          <a:xfrm>
            <a:off x="294640" y="1188720"/>
            <a:ext cx="11673840" cy="5077460"/>
          </a:xfrm>
          <a:prstGeom prst="rect">
            <a:avLst/>
          </a:prstGeom>
        </p:spPr>
        <p:txBody>
          <a:bodyPr wrap="square">
            <a:spAutoFit/>
          </a:bodyPr>
          <a:lstStyle/>
          <a:p>
            <a:r>
              <a:rPr lang="en-IN" b="1" dirty="0">
                <a:latin typeface="Amazon Ember"/>
              </a:rPr>
              <a:t>Configure the </a:t>
            </a:r>
            <a:r>
              <a:rPr lang="en-IN" b="1" dirty="0" smtClean="0">
                <a:latin typeface="Amazon Ember"/>
              </a:rPr>
              <a:t>cluster</a:t>
            </a:r>
            <a:endParaRPr lang="en-IN" b="1" dirty="0" smtClean="0">
              <a:latin typeface="Amazon Ember"/>
            </a:endParaRPr>
          </a:p>
          <a:p>
            <a:endParaRPr lang="en-IN" i="0" dirty="0">
              <a:effectLst/>
              <a:latin typeface="Amazon Ember"/>
            </a:endParaRPr>
          </a:p>
          <a:p>
            <a:r>
              <a:rPr lang="en-US" dirty="0">
                <a:latin typeface="Amazon Ember"/>
              </a:rPr>
              <a:t>Create a cluster-</a:t>
            </a:r>
            <a:r>
              <a:rPr lang="en-US" dirty="0" err="1">
                <a:latin typeface="Amazon Ember"/>
              </a:rPr>
              <a:t>config.yaml</a:t>
            </a:r>
            <a:r>
              <a:rPr lang="en-US" dirty="0">
                <a:latin typeface="Amazon Ember"/>
              </a:rPr>
              <a:t> file and paste the following contents into it. Replace region-code with a valid Region, such as </a:t>
            </a:r>
            <a:r>
              <a:rPr lang="en-US" dirty="0" smtClean="0">
                <a:latin typeface="Amazon Ember"/>
              </a:rPr>
              <a:t>us-east-1</a:t>
            </a:r>
            <a:endParaRPr lang="en-US" dirty="0" smtClean="0">
              <a:latin typeface="Amazon Ember"/>
            </a:endParaRPr>
          </a:p>
          <a:p>
            <a:endParaRPr lang="en-US" b="1" i="0" dirty="0">
              <a:effectLst/>
              <a:latin typeface="Amazon Ember"/>
            </a:endParaRPr>
          </a:p>
          <a:p>
            <a:endParaRPr lang="en-US" b="1" dirty="0" smtClean="0">
              <a:latin typeface="Amazon Ember"/>
            </a:endParaRPr>
          </a:p>
          <a:p>
            <a:r>
              <a:rPr lang="en-US" b="1" dirty="0" smtClean="0">
                <a:latin typeface="Amazon Ember"/>
              </a:rPr>
              <a:t>#</a:t>
            </a:r>
            <a:r>
              <a:rPr lang="en-IN" dirty="0"/>
              <a:t>cluster-</a:t>
            </a:r>
            <a:r>
              <a:rPr lang="en-IN" dirty="0" err="1"/>
              <a:t>config.yaml</a:t>
            </a:r>
            <a:endParaRPr lang="en-US" b="1" dirty="0">
              <a:latin typeface="Amazon Ember"/>
            </a:endParaRPr>
          </a:p>
          <a:p>
            <a:endParaRPr lang="en-US" b="1" dirty="0" smtClean="0">
              <a:latin typeface="Amazon Ember"/>
            </a:endParaRPr>
          </a:p>
          <a:p>
            <a:r>
              <a:rPr lang="en-US" altLang="en-US" b="1" i="0" dirty="0">
                <a:effectLst/>
                <a:latin typeface="Amazon Ember"/>
              </a:rPr>
              <a:t>apiVersion: eksctl.io/v1alpha5</a:t>
            </a:r>
            <a:endParaRPr lang="en-US" altLang="en-US" b="1" i="0" dirty="0">
              <a:effectLst/>
              <a:latin typeface="Amazon Ember"/>
            </a:endParaRPr>
          </a:p>
          <a:p>
            <a:r>
              <a:rPr lang="en-US" altLang="en-US" b="1" i="0" dirty="0">
                <a:effectLst/>
                <a:latin typeface="Amazon Ember"/>
              </a:rPr>
              <a:t>kind: ClusterConfig</a:t>
            </a:r>
            <a:endParaRPr lang="en-US" altLang="en-US" b="1" i="0" dirty="0">
              <a:effectLst/>
              <a:latin typeface="Amazon Ember"/>
            </a:endParaRPr>
          </a:p>
          <a:p>
            <a:r>
              <a:rPr lang="en-US" altLang="en-US" b="1" i="0" dirty="0">
                <a:effectLst/>
                <a:latin typeface="Amazon Ember"/>
              </a:rPr>
              <a:t>metadata:</a:t>
            </a:r>
            <a:endParaRPr lang="en-US" altLang="en-US" b="1" i="0" dirty="0">
              <a:effectLst/>
              <a:latin typeface="Amazon Ember"/>
            </a:endParaRPr>
          </a:p>
          <a:p>
            <a:r>
              <a:rPr lang="en-US" altLang="en-US" b="1" i="0" dirty="0">
                <a:effectLst/>
                <a:latin typeface="Amazon Ember"/>
              </a:rPr>
              <a:t>  name: web-quickstart</a:t>
            </a:r>
            <a:endParaRPr lang="en-US" altLang="en-US" b="1" i="0" dirty="0">
              <a:effectLst/>
              <a:latin typeface="Amazon Ember"/>
            </a:endParaRPr>
          </a:p>
          <a:p>
            <a:r>
              <a:rPr lang="en-US" altLang="en-US" b="1" i="0" dirty="0">
                <a:effectLst/>
                <a:latin typeface="Amazon Ember"/>
              </a:rPr>
              <a:t>  region: us-east-1</a:t>
            </a:r>
            <a:endParaRPr lang="en-US" altLang="en-US" b="1" i="0" dirty="0">
              <a:effectLst/>
              <a:latin typeface="Amazon Ember"/>
            </a:endParaRPr>
          </a:p>
          <a:p>
            <a:r>
              <a:rPr lang="en-US" altLang="en-US" b="1" i="0" dirty="0">
                <a:effectLst/>
                <a:latin typeface="Amazon Ember"/>
              </a:rPr>
              <a:t>managedNodeGroups:</a:t>
            </a:r>
            <a:endParaRPr lang="en-US" altLang="en-US" b="1" i="0" dirty="0">
              <a:effectLst/>
              <a:latin typeface="Amazon Ember"/>
            </a:endParaRPr>
          </a:p>
          <a:p>
            <a:r>
              <a:rPr lang="en-US" altLang="en-US" b="1" i="0" dirty="0">
                <a:effectLst/>
                <a:latin typeface="Amazon Ember"/>
              </a:rPr>
              <a:t>  - name: eks-mng</a:t>
            </a:r>
            <a:endParaRPr lang="en-US" altLang="en-US" b="1" i="0" dirty="0">
              <a:effectLst/>
              <a:latin typeface="Amazon Ember"/>
            </a:endParaRPr>
          </a:p>
          <a:p>
            <a:r>
              <a:rPr lang="en-US" altLang="en-US" b="1" i="0" dirty="0">
                <a:effectLst/>
                <a:latin typeface="Amazon Ember"/>
              </a:rPr>
              <a:t>    instanceType: t2.large</a:t>
            </a:r>
            <a:endParaRPr lang="en-US" altLang="en-US" b="1" i="0" dirty="0">
              <a:effectLst/>
              <a:latin typeface="Amazon Ember"/>
            </a:endParaRPr>
          </a:p>
          <a:p>
            <a:r>
              <a:rPr lang="en-US" altLang="en-US" b="1" i="0" dirty="0">
                <a:effectLst/>
                <a:latin typeface="Amazon Ember"/>
              </a:rPr>
              <a:t>    desiredCapacity: 2</a:t>
            </a:r>
            <a:endParaRPr lang="en-US" altLang="en-US" b="1" i="0" dirty="0">
              <a:effectLst/>
              <a:latin typeface="Amazon Ember"/>
            </a:endParaRPr>
          </a:p>
          <a:p>
            <a:endParaRPr lang="en-US" altLang="en-US" b="1" i="0" dirty="0">
              <a:effectLst/>
              <a:latin typeface="Amazon Emb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2720" y="274320"/>
            <a:ext cx="7392047" cy="5354320"/>
          </a:xfrm>
          <a:prstGeom prst="rect">
            <a:avLst/>
          </a:prstGeom>
        </p:spPr>
        <p:txBody>
          <a:bodyPr wrap="square">
            <a:spAutoFit/>
          </a:bodyPr>
          <a:lstStyle/>
          <a:p>
            <a:r>
              <a:rPr lang="en-US" altLang="en-US" b="1" dirty="0">
                <a:effectLst/>
                <a:latin typeface="Amazon Ember"/>
                <a:sym typeface="+mn-ea"/>
              </a:rPr>
              <a:t>iam:</a:t>
            </a:r>
            <a:endParaRPr lang="en-US" altLang="en-US" b="1" i="0" dirty="0">
              <a:effectLst/>
              <a:latin typeface="Amazon Ember"/>
            </a:endParaRPr>
          </a:p>
          <a:p>
            <a:r>
              <a:rPr lang="en-US" altLang="en-US" b="1" dirty="0">
                <a:effectLst/>
                <a:latin typeface="Amazon Ember"/>
                <a:sym typeface="+mn-ea"/>
              </a:rPr>
              <a:t>  withOIDC: true</a:t>
            </a:r>
            <a:endParaRPr lang="en-US" altLang="en-US" b="1" i="0" dirty="0">
              <a:effectLst/>
              <a:latin typeface="Amazon Ember"/>
            </a:endParaRPr>
          </a:p>
          <a:p>
            <a:r>
              <a:rPr lang="en-US" altLang="en-US" b="1" dirty="0">
                <a:effectLst/>
                <a:latin typeface="Amazon Ember"/>
                <a:sym typeface="+mn-ea"/>
              </a:rPr>
              <a:t>  serviceAccounts:</a:t>
            </a:r>
            <a:endParaRPr lang="en-US" altLang="en-US" b="1" i="0" dirty="0">
              <a:effectLst/>
              <a:latin typeface="Amazon Ember"/>
            </a:endParaRPr>
          </a:p>
          <a:p>
            <a:r>
              <a:rPr lang="en-US" altLang="en-US" b="1" dirty="0">
                <a:effectLst/>
                <a:latin typeface="Amazon Ember"/>
                <a:sym typeface="+mn-ea"/>
              </a:rPr>
              <a:t>    - metadata:</a:t>
            </a:r>
            <a:endParaRPr lang="en-US" altLang="en-US" b="1" i="0" dirty="0">
              <a:effectLst/>
              <a:latin typeface="Amazon Ember"/>
            </a:endParaRPr>
          </a:p>
          <a:p>
            <a:r>
              <a:rPr lang="en-US" altLang="en-US" b="1" dirty="0">
                <a:effectLst/>
                <a:latin typeface="Amazon Ember"/>
                <a:sym typeface="+mn-ea"/>
              </a:rPr>
              <a:t>        name: aws-load-balancer-controller</a:t>
            </a:r>
            <a:endParaRPr lang="en-US" altLang="en-US" b="1" i="0" dirty="0">
              <a:effectLst/>
              <a:latin typeface="Amazon Ember"/>
            </a:endParaRPr>
          </a:p>
          <a:p>
            <a:r>
              <a:rPr lang="en-US" altLang="en-US" b="1" dirty="0">
                <a:effectLst/>
                <a:latin typeface="Amazon Ember"/>
                <a:sym typeface="+mn-ea"/>
              </a:rPr>
              <a:t>        namespace: kube-system</a:t>
            </a:r>
            <a:endParaRPr lang="en-US" altLang="en-US" b="1" i="0" dirty="0">
              <a:effectLst/>
              <a:latin typeface="Amazon Ember"/>
            </a:endParaRPr>
          </a:p>
          <a:p>
            <a:r>
              <a:rPr lang="en-US" altLang="en-US" b="1" dirty="0">
                <a:effectLst/>
                <a:latin typeface="Amazon Ember"/>
                <a:sym typeface="+mn-ea"/>
              </a:rPr>
              <a:t>      wellKnownPolicies:</a:t>
            </a:r>
            <a:endParaRPr lang="en-US" altLang="en-US" b="1" i="0" dirty="0">
              <a:effectLst/>
              <a:latin typeface="Amazon Ember"/>
            </a:endParaRPr>
          </a:p>
          <a:p>
            <a:r>
              <a:rPr lang="en-US" altLang="en-US" b="1" dirty="0">
                <a:effectLst/>
                <a:latin typeface="Amazon Ember"/>
                <a:sym typeface="+mn-ea"/>
              </a:rPr>
              <a:t>        awsLoadBalancerController: true</a:t>
            </a:r>
            <a:endParaRPr lang="en-US" altLang="en-US" b="1" i="0" dirty="0">
              <a:effectLst/>
              <a:latin typeface="Amazon Ember"/>
            </a:endParaRPr>
          </a:p>
          <a:p>
            <a:endParaRPr lang="en-US" altLang="en-US" b="1" i="0" dirty="0">
              <a:effectLst/>
              <a:latin typeface="Amazon Ember"/>
            </a:endParaRPr>
          </a:p>
          <a:p>
            <a:r>
              <a:rPr lang="en-US" altLang="en-US" b="1" dirty="0">
                <a:effectLst/>
                <a:latin typeface="Amazon Ember"/>
                <a:sym typeface="+mn-ea"/>
              </a:rPr>
              <a:t>addons:</a:t>
            </a:r>
            <a:endParaRPr lang="en-US" altLang="en-US" b="1" i="0" dirty="0">
              <a:effectLst/>
              <a:latin typeface="Amazon Ember"/>
            </a:endParaRPr>
          </a:p>
          <a:p>
            <a:r>
              <a:rPr lang="en-US" altLang="en-US" b="1" dirty="0">
                <a:effectLst/>
                <a:latin typeface="Amazon Ember"/>
                <a:sym typeface="+mn-ea"/>
              </a:rPr>
              <a:t>  - name: aws-ebs-csi-driver</a:t>
            </a:r>
            <a:endParaRPr lang="en-US" altLang="en-US" b="1" i="0" dirty="0">
              <a:effectLst/>
              <a:latin typeface="Amazon Ember"/>
            </a:endParaRPr>
          </a:p>
          <a:p>
            <a:r>
              <a:rPr lang="en-US" altLang="en-US" b="1" dirty="0">
                <a:effectLst/>
                <a:latin typeface="Amazon Ember"/>
                <a:sym typeface="+mn-ea"/>
              </a:rPr>
              <a:t>    wellKnownPolicies:</a:t>
            </a:r>
            <a:endParaRPr lang="en-US" altLang="en-US" b="1" i="0" dirty="0">
              <a:effectLst/>
              <a:latin typeface="Amazon Ember"/>
            </a:endParaRPr>
          </a:p>
          <a:p>
            <a:r>
              <a:rPr lang="en-US" altLang="en-US" b="1" dirty="0">
                <a:effectLst/>
                <a:latin typeface="Amazon Ember"/>
                <a:sym typeface="+mn-ea"/>
              </a:rPr>
              <a:t>      ebsCSIController: true</a:t>
            </a:r>
            <a:endParaRPr lang="en-US" altLang="en-US" b="1" i="0" dirty="0">
              <a:effectLst/>
              <a:latin typeface="Amazon Ember"/>
            </a:endParaRPr>
          </a:p>
          <a:p>
            <a:endParaRPr lang="en-US" altLang="en-US" b="1" i="0" dirty="0">
              <a:effectLst/>
              <a:latin typeface="Amazon Ember"/>
            </a:endParaRPr>
          </a:p>
          <a:p>
            <a:r>
              <a:rPr lang="en-US" altLang="en-US" b="1" dirty="0">
                <a:effectLst/>
                <a:latin typeface="Amazon Ember"/>
                <a:sym typeface="+mn-ea"/>
              </a:rPr>
              <a:t>cloudWatch:</a:t>
            </a:r>
            <a:endParaRPr lang="en-US" altLang="en-US" b="1" i="0" dirty="0">
              <a:effectLst/>
              <a:latin typeface="Amazon Ember"/>
            </a:endParaRPr>
          </a:p>
          <a:p>
            <a:r>
              <a:rPr lang="en-US" altLang="en-US" b="1" dirty="0">
                <a:effectLst/>
                <a:latin typeface="Amazon Ember"/>
                <a:sym typeface="+mn-ea"/>
              </a:rPr>
              <a:t>  clusterLogging:</a:t>
            </a:r>
            <a:endParaRPr lang="en-US" altLang="en-US" b="1" i="0" dirty="0">
              <a:effectLst/>
              <a:latin typeface="Amazon Ember"/>
            </a:endParaRPr>
          </a:p>
          <a:p>
            <a:r>
              <a:rPr lang="en-US" altLang="en-US" b="1" dirty="0">
                <a:effectLst/>
                <a:latin typeface="Amazon Ember"/>
                <a:sym typeface="+mn-ea"/>
              </a:rPr>
              <a:t>    enableTypes: ["*"]</a:t>
            </a:r>
            <a:endParaRPr lang="en-US" altLang="en-US" b="1" i="0" dirty="0">
              <a:effectLst/>
              <a:latin typeface="Amazon Ember"/>
            </a:endParaRPr>
          </a:p>
          <a:p>
            <a:r>
              <a:rPr lang="en-US" altLang="en-US" b="1" dirty="0">
                <a:effectLst/>
                <a:latin typeface="Amazon Ember"/>
                <a:sym typeface="+mn-ea"/>
              </a:rPr>
              <a:t>    logRetentionInDays: 30</a:t>
            </a:r>
            <a:endParaRPr lang="en-US" altLang="en-US" b="1" i="0" dirty="0">
              <a:effectLst/>
              <a:latin typeface="Amazon Ember"/>
            </a:endParaRP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335280"/>
            <a:ext cx="11866880" cy="2308324"/>
          </a:xfrm>
          <a:prstGeom prst="rect">
            <a:avLst/>
          </a:prstGeom>
        </p:spPr>
        <p:txBody>
          <a:bodyPr wrap="square">
            <a:spAutoFit/>
          </a:bodyPr>
          <a:lstStyle/>
          <a:p>
            <a:r>
              <a:rPr lang="en-IN" b="1" dirty="0" smtClean="0">
                <a:latin typeface="Amazon Ember"/>
              </a:rPr>
              <a:t>#</a:t>
            </a:r>
            <a:r>
              <a:rPr lang="en-IN" dirty="0" smtClean="0">
                <a:latin typeface="Amazon Ember"/>
              </a:rPr>
              <a:t>Create </a:t>
            </a:r>
            <a:r>
              <a:rPr lang="en-IN" dirty="0">
                <a:latin typeface="Amazon Ember"/>
              </a:rPr>
              <a:t>the </a:t>
            </a:r>
            <a:r>
              <a:rPr lang="en-IN" dirty="0" smtClean="0">
                <a:latin typeface="Amazon Ember"/>
              </a:rPr>
              <a:t>cluster</a:t>
            </a:r>
            <a:endParaRPr lang="en-IN" dirty="0" smtClean="0">
              <a:latin typeface="Amazon Ember"/>
            </a:endParaRPr>
          </a:p>
          <a:p>
            <a:r>
              <a:rPr lang="en-US" b="1" dirty="0" err="1">
                <a:latin typeface="Amazon Ember"/>
              </a:rPr>
              <a:t>eksctl</a:t>
            </a:r>
            <a:r>
              <a:rPr lang="en-US" b="1" dirty="0">
                <a:latin typeface="Amazon Ember"/>
              </a:rPr>
              <a:t> create cluster -f </a:t>
            </a:r>
            <a:r>
              <a:rPr lang="en-US" b="1" dirty="0" smtClean="0">
                <a:latin typeface="Amazon Ember"/>
              </a:rPr>
              <a:t>cluster-</a:t>
            </a:r>
            <a:r>
              <a:rPr lang="en-US" b="1" dirty="0" err="1" smtClean="0">
                <a:latin typeface="Amazon Ember"/>
              </a:rPr>
              <a:t>config.yaml</a:t>
            </a:r>
            <a:endParaRPr lang="en-US" b="1" dirty="0" smtClean="0">
              <a:latin typeface="Amazon Ember"/>
            </a:endParaRPr>
          </a:p>
          <a:p>
            <a:endParaRPr lang="en-US" b="1" i="0" dirty="0">
              <a:effectLst/>
              <a:latin typeface="Amazon Ember"/>
            </a:endParaRPr>
          </a:p>
          <a:p>
            <a:r>
              <a:rPr lang="en-US" dirty="0"/>
              <a:t>Now, we’re ready to create our Amazon EKS cluster. This process takes several minutes to </a:t>
            </a:r>
            <a:r>
              <a:rPr lang="en-US" dirty="0" smtClean="0"/>
              <a:t>complete</a:t>
            </a:r>
            <a:endParaRPr lang="en-US" dirty="0" smtClean="0"/>
          </a:p>
          <a:p>
            <a:endParaRPr lang="en-US" b="1" i="0" dirty="0" smtClean="0">
              <a:effectLst/>
              <a:latin typeface="Amazon Ember"/>
            </a:endParaRPr>
          </a:p>
          <a:p>
            <a:r>
              <a:rPr lang="en-US" dirty="0"/>
              <a:t>Upon completion, you should see the following response </a:t>
            </a:r>
            <a:r>
              <a:rPr lang="en-US" dirty="0" smtClean="0"/>
              <a:t>output:</a:t>
            </a:r>
            <a:endParaRPr lang="en-US" dirty="0" smtClean="0"/>
          </a:p>
          <a:p>
            <a:endParaRPr lang="en-US" b="1" i="0" dirty="0">
              <a:effectLst/>
              <a:latin typeface="Amazon Ember"/>
            </a:endParaRPr>
          </a:p>
          <a:p>
            <a:endParaRPr lang="en-IN" b="1" i="0" dirty="0">
              <a:effectLst/>
              <a:latin typeface="Amazon Ember"/>
            </a:endParaRPr>
          </a:p>
        </p:txBody>
      </p:sp>
      <p:pic>
        <p:nvPicPr>
          <p:cNvPr id="3" name="Picture 2"/>
          <p:cNvPicPr>
            <a:picLocks noChangeAspect="1"/>
          </p:cNvPicPr>
          <p:nvPr/>
        </p:nvPicPr>
        <p:blipFill>
          <a:blip r:embed="rId1"/>
          <a:stretch>
            <a:fillRect/>
          </a:stretch>
        </p:blipFill>
        <p:spPr>
          <a:xfrm>
            <a:off x="203200" y="2276429"/>
            <a:ext cx="9639795" cy="179714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121921"/>
            <a:ext cx="10982960" cy="4801314"/>
          </a:xfrm>
          <a:prstGeom prst="rect">
            <a:avLst/>
          </a:prstGeom>
        </p:spPr>
        <p:txBody>
          <a:bodyPr wrap="square">
            <a:spAutoFit/>
          </a:bodyPr>
          <a:lstStyle/>
          <a:p>
            <a:r>
              <a:rPr lang="en-US" b="1" dirty="0">
                <a:latin typeface="Amazon Ember"/>
              </a:rPr>
              <a:t>Set up external access to applications using the AWS Load Balancer Controller (LBC</a:t>
            </a:r>
            <a:r>
              <a:rPr lang="en-US" b="1" dirty="0" smtClean="0">
                <a:latin typeface="Amazon Ember"/>
              </a:rPr>
              <a:t>)</a:t>
            </a:r>
            <a:endParaRPr lang="en-US" b="1" dirty="0" smtClean="0">
              <a:latin typeface="Amazon Ember"/>
            </a:endParaRPr>
          </a:p>
          <a:p>
            <a:endParaRPr lang="en-US" b="1" dirty="0">
              <a:latin typeface="Amazon Ember"/>
            </a:endParaRPr>
          </a:p>
          <a:p>
            <a:r>
              <a:rPr lang="en-US" b="1" dirty="0" smtClean="0">
                <a:latin typeface="Amazon Ember"/>
              </a:rPr>
              <a:t>Load Balancer Controller: </a:t>
            </a:r>
            <a:r>
              <a:rPr lang="en-US" dirty="0"/>
              <a:t>The AWS Load Balancer Controller is </a:t>
            </a:r>
            <a:r>
              <a:rPr lang="en-US" dirty="0"/>
              <a:t>a Kubernetes controller that manages and configures Elastic Load Balancers (ELBs) for a Kubernetes </a:t>
            </a:r>
            <a:r>
              <a:rPr lang="en-US" dirty="0" smtClean="0"/>
              <a:t>cluster.</a:t>
            </a:r>
            <a:endParaRPr lang="en-US" dirty="0" smtClean="0"/>
          </a:p>
          <a:p>
            <a:endParaRPr lang="en-US" b="1" i="0" dirty="0">
              <a:effectLst/>
              <a:latin typeface="Amazon Ember"/>
            </a:endParaRPr>
          </a:p>
          <a:p>
            <a:r>
              <a:rPr lang="en-IN" b="1" dirty="0"/>
              <a:t>To configure environment </a:t>
            </a:r>
            <a:r>
              <a:rPr lang="en-IN" b="1" dirty="0" smtClean="0"/>
              <a:t>variables</a:t>
            </a:r>
            <a:endParaRPr lang="en-IN" b="1" dirty="0" smtClean="0"/>
          </a:p>
          <a:p>
            <a:endParaRPr lang="en-IN" b="1" i="0" dirty="0">
              <a:effectLst/>
              <a:latin typeface="Amazon Ember"/>
            </a:endParaRPr>
          </a:p>
          <a:p>
            <a:r>
              <a:rPr lang="en-US" b="1" dirty="0" smtClean="0">
                <a:latin typeface="Amazon Ember"/>
              </a:rPr>
              <a:t>#</a:t>
            </a:r>
            <a:r>
              <a:rPr lang="en-US" dirty="0"/>
              <a:t>Set </a:t>
            </a:r>
            <a:r>
              <a:rPr lang="en-US" dirty="0"/>
              <a:t>the CLUSTER_REGION environment variable for your Amazon EKS cluster. Replace the sample value for </a:t>
            </a:r>
            <a:r>
              <a:rPr lang="en-US" dirty="0"/>
              <a:t>region-code</a:t>
            </a:r>
            <a:endParaRPr lang="en-US" dirty="0"/>
          </a:p>
          <a:p>
            <a:endParaRPr lang="en-US" b="1" dirty="0" smtClean="0">
              <a:latin typeface="Amazon Ember"/>
            </a:endParaRPr>
          </a:p>
          <a:p>
            <a:r>
              <a:rPr lang="en-US" b="1" dirty="0">
                <a:latin typeface="Amazon Ember"/>
              </a:rPr>
              <a:t>export CLUSTER_REGION=region-code</a:t>
            </a:r>
            <a:endParaRPr lang="en-US" b="1" dirty="0">
              <a:latin typeface="Amazon Ember"/>
            </a:endParaRPr>
          </a:p>
          <a:p>
            <a:r>
              <a:rPr lang="en-US" b="1" dirty="0">
                <a:latin typeface="Amazon Ember"/>
              </a:rPr>
              <a:t> </a:t>
            </a:r>
            <a:endParaRPr lang="en-US" b="1" dirty="0" smtClean="0">
              <a:latin typeface="Amazon Ember"/>
            </a:endParaRPr>
          </a:p>
          <a:p>
            <a:r>
              <a:rPr lang="en-US" b="1" dirty="0" smtClean="0">
                <a:latin typeface="Amazon Ember"/>
              </a:rPr>
              <a:t>#</a:t>
            </a:r>
            <a:r>
              <a:rPr lang="en-US" dirty="0"/>
              <a:t>Set </a:t>
            </a:r>
            <a:r>
              <a:rPr lang="en-US" dirty="0"/>
              <a:t>the CLUSTER_VPC environment variable for your Amazon EKS </a:t>
            </a:r>
            <a:r>
              <a:rPr lang="en-US" dirty="0" err="1"/>
              <a:t>clusterexport</a:t>
            </a:r>
            <a:r>
              <a:rPr lang="en-US" dirty="0"/>
              <a:t> </a:t>
            </a:r>
            <a:endParaRPr lang="en-US" dirty="0"/>
          </a:p>
          <a:p>
            <a:endParaRPr lang="en-US" b="1" dirty="0">
              <a:latin typeface="Amazon Ember"/>
            </a:endParaRPr>
          </a:p>
          <a:p>
            <a:r>
              <a:rPr lang="en-US" b="1" dirty="0" smtClean="0">
                <a:latin typeface="Amazon Ember"/>
              </a:rPr>
              <a:t>CLUSTER_VPC</a:t>
            </a:r>
            <a:r>
              <a:rPr lang="en-US" b="1" dirty="0">
                <a:latin typeface="Amazon Ember"/>
              </a:rPr>
              <a:t>=$(</a:t>
            </a:r>
            <a:r>
              <a:rPr lang="en-US" b="1" dirty="0" err="1">
                <a:latin typeface="Amazon Ember"/>
              </a:rPr>
              <a:t>aws</a:t>
            </a:r>
            <a:r>
              <a:rPr lang="en-US" b="1" dirty="0">
                <a:latin typeface="Amazon Ember"/>
              </a:rPr>
              <a:t> </a:t>
            </a:r>
            <a:r>
              <a:rPr lang="en-US" b="1" dirty="0" err="1">
                <a:latin typeface="Amazon Ember"/>
              </a:rPr>
              <a:t>eks</a:t>
            </a:r>
            <a:r>
              <a:rPr lang="en-US" b="1" dirty="0">
                <a:latin typeface="Amazon Ember"/>
              </a:rPr>
              <a:t> describe-cluster --name web-</a:t>
            </a:r>
            <a:r>
              <a:rPr lang="en-US" b="1" dirty="0" err="1">
                <a:latin typeface="Amazon Ember"/>
              </a:rPr>
              <a:t>quickstart</a:t>
            </a:r>
            <a:r>
              <a:rPr lang="en-US" b="1" dirty="0">
                <a:latin typeface="Amazon Ember"/>
              </a:rPr>
              <a:t> --region $CLUSTER_REGION --query "</a:t>
            </a:r>
            <a:r>
              <a:rPr lang="en-US" b="1" dirty="0" err="1">
                <a:latin typeface="Amazon Ember"/>
              </a:rPr>
              <a:t>cluster.resourcesVpcConfig.vpcId</a:t>
            </a:r>
            <a:r>
              <a:rPr lang="en-US" b="1" dirty="0">
                <a:latin typeface="Amazon Ember"/>
              </a:rPr>
              <a:t>" --output text)</a:t>
            </a:r>
            <a:endParaRPr lang="en-US" b="1" dirty="0">
              <a:latin typeface="Amazon Ember"/>
            </a:endParaRPr>
          </a:p>
          <a:p>
            <a:endParaRPr lang="en-US" b="1" i="0" dirty="0">
              <a:effectLst/>
              <a:latin typeface="Amazon Ember"/>
            </a:endParaRPr>
          </a:p>
        </p:txBody>
      </p:sp>
      <p:pic>
        <p:nvPicPr>
          <p:cNvPr id="4" name="Picture 3"/>
          <p:cNvPicPr>
            <a:picLocks noChangeAspect="1"/>
          </p:cNvPicPr>
          <p:nvPr/>
        </p:nvPicPr>
        <p:blipFill>
          <a:blip r:embed="rId1"/>
          <a:stretch>
            <a:fillRect/>
          </a:stretch>
        </p:blipFill>
        <p:spPr>
          <a:xfrm>
            <a:off x="101600" y="5441933"/>
            <a:ext cx="11913212" cy="64773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 y="213360"/>
            <a:ext cx="11795760" cy="4801314"/>
          </a:xfrm>
          <a:prstGeom prst="rect">
            <a:avLst/>
          </a:prstGeom>
        </p:spPr>
        <p:txBody>
          <a:bodyPr wrap="square">
            <a:spAutoFit/>
          </a:bodyPr>
          <a:lstStyle/>
          <a:p>
            <a:r>
              <a:rPr lang="en-US" b="1" dirty="0">
                <a:latin typeface="Amazon Ember"/>
              </a:rPr>
              <a:t>To install the AWS Load Balancer Controller (LBC</a:t>
            </a:r>
            <a:r>
              <a:rPr lang="en-US" b="1" dirty="0" smtClean="0">
                <a:latin typeface="Amazon Ember"/>
              </a:rPr>
              <a:t>)</a:t>
            </a:r>
            <a:endParaRPr lang="en-US" b="1" dirty="0" smtClean="0">
              <a:latin typeface="Amazon Ember"/>
            </a:endParaRPr>
          </a:p>
          <a:p>
            <a:endParaRPr lang="en-US" b="1" dirty="0">
              <a:latin typeface="Amazon Ember"/>
            </a:endParaRPr>
          </a:p>
          <a:p>
            <a:r>
              <a:rPr lang="en-US" dirty="0">
                <a:latin typeface="Amazon Ember"/>
              </a:rPr>
              <a:t>#To install Helm using snap on a Linux </a:t>
            </a:r>
            <a:r>
              <a:rPr lang="en-US" dirty="0" smtClean="0">
                <a:latin typeface="Amazon Ember"/>
              </a:rPr>
              <a:t>system</a:t>
            </a:r>
            <a:endParaRPr lang="en-US" dirty="0" smtClean="0">
              <a:latin typeface="Amazon Ember"/>
            </a:endParaRPr>
          </a:p>
          <a:p>
            <a:r>
              <a:rPr lang="en-US" b="1" dirty="0" err="1" smtClean="0">
                <a:latin typeface="Amazon Ember"/>
              </a:rPr>
              <a:t>sudo</a:t>
            </a:r>
            <a:r>
              <a:rPr lang="en-US" b="1" dirty="0" smtClean="0">
                <a:latin typeface="Amazon Ember"/>
              </a:rPr>
              <a:t> </a:t>
            </a:r>
            <a:r>
              <a:rPr lang="en-US" b="1" dirty="0">
                <a:latin typeface="Amazon Ember"/>
              </a:rPr>
              <a:t>snap install helm --classic</a:t>
            </a:r>
            <a:endParaRPr lang="en-US" b="1" dirty="0">
              <a:latin typeface="Amazon Ember"/>
            </a:endParaRPr>
          </a:p>
          <a:p>
            <a:endParaRPr lang="en-US" b="1" dirty="0">
              <a:latin typeface="Amazon Ember"/>
            </a:endParaRPr>
          </a:p>
          <a:p>
            <a:r>
              <a:rPr lang="en-US" dirty="0" smtClean="0"/>
              <a:t>#Use </a:t>
            </a:r>
            <a:r>
              <a:rPr lang="en-US" dirty="0"/>
              <a:t>Helm to add the Amazon EKS chart repository to </a:t>
            </a:r>
            <a:r>
              <a:rPr lang="en-US" dirty="0" smtClean="0"/>
              <a:t>Helm</a:t>
            </a:r>
            <a:endParaRPr lang="en-US" dirty="0" smtClean="0"/>
          </a:p>
          <a:p>
            <a:r>
              <a:rPr lang="en-US" b="1" dirty="0"/>
              <a:t>helm repo add </a:t>
            </a:r>
            <a:r>
              <a:rPr lang="en-US" b="1" dirty="0" err="1"/>
              <a:t>eks</a:t>
            </a:r>
            <a:r>
              <a:rPr lang="en-US" b="1" dirty="0"/>
              <a:t> </a:t>
            </a:r>
            <a:r>
              <a:rPr lang="en-US" b="1" dirty="0">
                <a:hlinkClick r:id="rId1"/>
              </a:rPr>
              <a:t>https://</a:t>
            </a:r>
            <a:r>
              <a:rPr lang="en-US" b="1" dirty="0" smtClean="0">
                <a:hlinkClick r:id="rId1"/>
              </a:rPr>
              <a:t>aws.github.io/eks-charts</a:t>
            </a:r>
            <a:endParaRPr lang="en-US" b="1" dirty="0" smtClean="0"/>
          </a:p>
          <a:p>
            <a:endParaRPr lang="en-US" dirty="0"/>
          </a:p>
          <a:p>
            <a:r>
              <a:rPr lang="en-US" dirty="0" smtClean="0"/>
              <a:t>#</a:t>
            </a:r>
            <a:r>
              <a:rPr lang="en-US" dirty="0"/>
              <a:t> Update the repositories to ensure Helm is aware of the latest versions of the </a:t>
            </a:r>
            <a:r>
              <a:rPr lang="en-US" dirty="0" smtClean="0"/>
              <a:t>charts</a:t>
            </a:r>
            <a:endParaRPr lang="en-US" dirty="0" smtClean="0"/>
          </a:p>
          <a:p>
            <a:r>
              <a:rPr lang="en-IN" b="1" dirty="0"/>
              <a:t>helm repo update </a:t>
            </a:r>
            <a:r>
              <a:rPr lang="en-IN" b="1" dirty="0" err="1" smtClean="0"/>
              <a:t>eks</a:t>
            </a:r>
            <a:endParaRPr lang="en-IN" b="1"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pic>
        <p:nvPicPr>
          <p:cNvPr id="4" name="Picture 3"/>
          <p:cNvPicPr>
            <a:picLocks noChangeAspect="1"/>
          </p:cNvPicPr>
          <p:nvPr/>
        </p:nvPicPr>
        <p:blipFill>
          <a:blip r:embed="rId2"/>
          <a:stretch>
            <a:fillRect/>
          </a:stretch>
        </p:blipFill>
        <p:spPr>
          <a:xfrm>
            <a:off x="354171" y="3075682"/>
            <a:ext cx="6159817" cy="13589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10363200" cy="3693319"/>
          </a:xfrm>
          <a:prstGeom prst="rect">
            <a:avLst/>
          </a:prstGeom>
        </p:spPr>
        <p:txBody>
          <a:bodyPr wrap="square">
            <a:spAutoFit/>
          </a:bodyPr>
          <a:lstStyle/>
          <a:p>
            <a:r>
              <a:rPr lang="en-US" dirty="0" smtClean="0"/>
              <a:t>#Run </a:t>
            </a:r>
            <a:r>
              <a:rPr lang="en-US" dirty="0"/>
              <a:t>the following Helm command to simultaneously install the Custom Resource Definitions (CRDs) and the main controller for the AWS Load Balancer Controller (AWS LBC</a:t>
            </a:r>
            <a:r>
              <a:rPr lang="en-US" dirty="0" smtClean="0"/>
              <a:t>).</a:t>
            </a:r>
            <a:endParaRPr lang="en-US" dirty="0" smtClean="0"/>
          </a:p>
          <a:p>
            <a:endParaRPr lang="en-US" dirty="0"/>
          </a:p>
          <a:p>
            <a:r>
              <a:rPr lang="en-US" b="1" dirty="0"/>
              <a:t>helm install </a:t>
            </a:r>
            <a:r>
              <a:rPr lang="en-US" b="1" dirty="0" err="1"/>
              <a:t>aws</a:t>
            </a:r>
            <a:r>
              <a:rPr lang="en-US" b="1" dirty="0"/>
              <a:t>-load-balancer-controller </a:t>
            </a:r>
            <a:r>
              <a:rPr lang="en-US" b="1" dirty="0" err="1"/>
              <a:t>eks</a:t>
            </a:r>
            <a:r>
              <a:rPr lang="en-US" b="1" dirty="0"/>
              <a:t>/</a:t>
            </a:r>
            <a:r>
              <a:rPr lang="en-US" b="1" dirty="0" err="1"/>
              <a:t>aws</a:t>
            </a:r>
            <a:r>
              <a:rPr lang="en-US" b="1" dirty="0"/>
              <a:t>-load-balancer-controller \</a:t>
            </a:r>
            <a:endParaRPr lang="en-US" b="1" dirty="0"/>
          </a:p>
          <a:p>
            <a:r>
              <a:rPr lang="en-US" b="1" dirty="0"/>
              <a:t>    --namespace </a:t>
            </a:r>
            <a:r>
              <a:rPr lang="en-US" b="1" dirty="0" err="1"/>
              <a:t>kube</a:t>
            </a:r>
            <a:r>
              <a:rPr lang="en-US" b="1" dirty="0"/>
              <a:t>-system \</a:t>
            </a:r>
            <a:endParaRPr lang="en-US" b="1" dirty="0"/>
          </a:p>
          <a:p>
            <a:r>
              <a:rPr lang="en-US" b="1" dirty="0"/>
              <a:t>    --set </a:t>
            </a:r>
            <a:r>
              <a:rPr lang="en-US" b="1" dirty="0" err="1"/>
              <a:t>clusterName</a:t>
            </a:r>
            <a:r>
              <a:rPr lang="en-US" b="1" dirty="0"/>
              <a:t>=web-</a:t>
            </a:r>
            <a:r>
              <a:rPr lang="en-US" b="1" dirty="0" err="1"/>
              <a:t>quickstart</a:t>
            </a:r>
            <a:r>
              <a:rPr lang="en-US" b="1" dirty="0"/>
              <a:t> \</a:t>
            </a:r>
            <a:endParaRPr lang="en-US" b="1" dirty="0"/>
          </a:p>
          <a:p>
            <a:r>
              <a:rPr lang="en-US" b="1" dirty="0"/>
              <a:t>    --set </a:t>
            </a:r>
            <a:r>
              <a:rPr lang="en-US" b="1" dirty="0" err="1"/>
              <a:t>serviceAccount.create</a:t>
            </a:r>
            <a:r>
              <a:rPr lang="en-US" b="1" dirty="0"/>
              <a:t>=false \</a:t>
            </a:r>
            <a:endParaRPr lang="en-US" b="1" dirty="0"/>
          </a:p>
          <a:p>
            <a:r>
              <a:rPr lang="en-US" b="1" dirty="0"/>
              <a:t>    --set region=${CLUSTER_REGION} \</a:t>
            </a:r>
            <a:endParaRPr lang="en-US" b="1" dirty="0"/>
          </a:p>
          <a:p>
            <a:r>
              <a:rPr lang="en-US" b="1" dirty="0"/>
              <a:t>    --set </a:t>
            </a:r>
            <a:r>
              <a:rPr lang="en-US" b="1" dirty="0" err="1"/>
              <a:t>vpcId</a:t>
            </a:r>
            <a:r>
              <a:rPr lang="en-US" b="1" dirty="0"/>
              <a:t>=${CLUSTER_VPC} \</a:t>
            </a:r>
            <a:endParaRPr lang="en-US" b="1" dirty="0"/>
          </a:p>
          <a:p>
            <a:r>
              <a:rPr lang="en-US" b="1" dirty="0"/>
              <a:t>    --set </a:t>
            </a:r>
            <a:r>
              <a:rPr lang="en-US" b="1" dirty="0" smtClean="0"/>
              <a:t>serviceAccount.name=</a:t>
            </a:r>
            <a:r>
              <a:rPr lang="en-US" b="1" dirty="0" err="1" smtClean="0"/>
              <a:t>aws</a:t>
            </a:r>
            <a:r>
              <a:rPr lang="en-US" b="1" dirty="0" smtClean="0"/>
              <a:t>-load-balancer-controller</a:t>
            </a:r>
            <a:endParaRPr lang="en-US" b="1" dirty="0" smtClean="0"/>
          </a:p>
          <a:p>
            <a:endParaRPr lang="en-US" dirty="0"/>
          </a:p>
          <a:p>
            <a:endParaRPr lang="en-US" dirty="0" smtClean="0"/>
          </a:p>
          <a:p>
            <a:r>
              <a:rPr lang="en-US" dirty="0"/>
              <a:t>You should see the following response output:</a:t>
            </a:r>
            <a:endParaRPr lang="en-US" dirty="0"/>
          </a:p>
        </p:txBody>
      </p:sp>
      <p:pic>
        <p:nvPicPr>
          <p:cNvPr id="3" name="Picture 2"/>
          <p:cNvPicPr>
            <a:picLocks noChangeAspect="1"/>
          </p:cNvPicPr>
          <p:nvPr/>
        </p:nvPicPr>
        <p:blipFill>
          <a:blip r:embed="rId1"/>
          <a:stretch>
            <a:fillRect/>
          </a:stretch>
        </p:blipFill>
        <p:spPr>
          <a:xfrm>
            <a:off x="272210" y="4206816"/>
            <a:ext cx="7969660" cy="230516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223520"/>
            <a:ext cx="10891520" cy="4524315"/>
          </a:xfrm>
          <a:prstGeom prst="rect">
            <a:avLst/>
          </a:prstGeom>
        </p:spPr>
        <p:txBody>
          <a:bodyPr wrap="square">
            <a:spAutoFit/>
          </a:bodyPr>
          <a:lstStyle/>
          <a:p>
            <a:r>
              <a:rPr lang="en-US" b="1" dirty="0">
                <a:latin typeface="Amazon Ember"/>
              </a:rPr>
              <a:t>Deploy the 2048 game sample </a:t>
            </a:r>
            <a:r>
              <a:rPr lang="en-US" b="1" dirty="0" smtClean="0">
                <a:latin typeface="Amazon Ember"/>
              </a:rPr>
              <a:t>application</a:t>
            </a:r>
            <a:endParaRPr lang="en-US" b="1" dirty="0" smtClean="0">
              <a:latin typeface="Amazon Ember"/>
            </a:endParaRPr>
          </a:p>
          <a:p>
            <a:endParaRPr lang="en-US" b="1" i="0" dirty="0">
              <a:effectLst/>
              <a:latin typeface="Amazon Ember"/>
            </a:endParaRPr>
          </a:p>
          <a:p>
            <a:r>
              <a:rPr lang="en-US" b="1" dirty="0">
                <a:latin typeface="Amazon Ember"/>
              </a:rPr>
              <a:t>#</a:t>
            </a:r>
            <a:r>
              <a:rPr lang="en-US" dirty="0">
                <a:latin typeface="Amazon Ember"/>
              </a:rPr>
              <a:t>Create a Kubernetes namespace called game-2048 with the --save-</a:t>
            </a:r>
            <a:r>
              <a:rPr lang="en-US" dirty="0" err="1">
                <a:latin typeface="Amazon Ember"/>
              </a:rPr>
              <a:t>config</a:t>
            </a:r>
            <a:r>
              <a:rPr lang="en-US" dirty="0">
                <a:latin typeface="Amazon Ember"/>
              </a:rPr>
              <a:t> flag</a:t>
            </a:r>
            <a:r>
              <a:rPr lang="en-US" dirty="0" smtClean="0">
                <a:latin typeface="Amazon Ember"/>
              </a:rPr>
              <a:t>.</a:t>
            </a:r>
            <a:endParaRPr lang="en-US" dirty="0" smtClean="0">
              <a:latin typeface="Amazon Ember"/>
            </a:endParaRPr>
          </a:p>
          <a:p>
            <a:endParaRPr lang="en-US" b="1" dirty="0" smtClean="0">
              <a:latin typeface="Amazon Ember"/>
            </a:endParaRPr>
          </a:p>
          <a:p>
            <a:r>
              <a:rPr lang="en-US" b="1" dirty="0" err="1">
                <a:latin typeface="Amazon Ember"/>
              </a:rPr>
              <a:t>kubectl</a:t>
            </a:r>
            <a:r>
              <a:rPr lang="en-US" b="1" dirty="0">
                <a:latin typeface="Amazon Ember"/>
              </a:rPr>
              <a:t> create namespace game-2048 --</a:t>
            </a:r>
            <a:r>
              <a:rPr lang="en-US" b="1" dirty="0" smtClean="0">
                <a:latin typeface="Amazon Ember"/>
              </a:rPr>
              <a:t>save-</a:t>
            </a:r>
            <a:r>
              <a:rPr lang="en-US" b="1" dirty="0" err="1" smtClean="0">
                <a:latin typeface="Amazon Ember"/>
              </a:rPr>
              <a:t>config</a:t>
            </a:r>
            <a:endParaRPr lang="en-US" b="1" dirty="0" smtClean="0">
              <a:latin typeface="Amazon Ember"/>
            </a:endParaRPr>
          </a:p>
          <a:p>
            <a:endParaRPr lang="en-US" b="1" i="0" dirty="0">
              <a:effectLst/>
              <a:latin typeface="Amazon Ember"/>
            </a:endParaRPr>
          </a:p>
          <a:p>
            <a:r>
              <a:rPr lang="en-US" dirty="0"/>
              <a:t>You should see the following response output</a:t>
            </a:r>
            <a:r>
              <a:rPr lang="en-US" dirty="0" smtClean="0"/>
              <a:t>:</a:t>
            </a:r>
            <a:endParaRPr lang="en-US" dirty="0" smtClean="0"/>
          </a:p>
          <a:p>
            <a:endParaRPr lang="en-US" b="1" i="0" dirty="0">
              <a:effectLst/>
              <a:latin typeface="Amazon Ember"/>
            </a:endParaRPr>
          </a:p>
          <a:p>
            <a:endParaRPr lang="en-US" b="1" dirty="0" smtClean="0">
              <a:latin typeface="Amazon Ember"/>
            </a:endParaRPr>
          </a:p>
          <a:p>
            <a:endParaRPr lang="en-US" b="1" i="0" dirty="0">
              <a:effectLst/>
              <a:latin typeface="Amazon Ember"/>
            </a:endParaRPr>
          </a:p>
          <a:p>
            <a:r>
              <a:rPr lang="en-US" b="1" dirty="0" smtClean="0">
                <a:latin typeface="Amazon Ember"/>
              </a:rPr>
              <a:t>#</a:t>
            </a:r>
            <a:r>
              <a:rPr lang="en-US" dirty="0"/>
              <a:t>Deploy the </a:t>
            </a:r>
            <a:r>
              <a:rPr lang="en-US" dirty="0">
                <a:hlinkClick r:id="rId1"/>
              </a:rPr>
              <a:t>2048 Game Sample </a:t>
            </a:r>
            <a:r>
              <a:rPr lang="en-US" dirty="0" smtClean="0">
                <a:hlinkClick r:id="rId1"/>
              </a:rPr>
              <a:t>application</a:t>
            </a:r>
            <a:endParaRPr lang="en-US" dirty="0"/>
          </a:p>
          <a:p>
            <a:endParaRPr lang="en-US" dirty="0"/>
          </a:p>
          <a:p>
            <a:r>
              <a:rPr lang="en-US" b="1" dirty="0" err="1">
                <a:latin typeface="Amazon Ember"/>
              </a:rPr>
              <a:t>kubectl</a:t>
            </a:r>
            <a:r>
              <a:rPr lang="en-US" b="1" dirty="0">
                <a:latin typeface="Amazon Ember"/>
              </a:rPr>
              <a:t> apply -n game-2048 -f </a:t>
            </a:r>
            <a:r>
              <a:rPr lang="en-US" b="1" dirty="0">
                <a:latin typeface="Amazon Ember"/>
                <a:hlinkClick r:id="rId1"/>
              </a:rPr>
              <a:t>https://</a:t>
            </a:r>
            <a:r>
              <a:rPr lang="en-US" b="1" dirty="0" smtClean="0">
                <a:latin typeface="Amazon Ember"/>
                <a:hlinkClick r:id="rId1"/>
              </a:rPr>
              <a:t>raw.githubusercontent.com/kubernetes-sigs/aws-load-balancer-controller/v2.8.0/docs/examples/2048/2048_full.yaml</a:t>
            </a:r>
            <a:endParaRPr lang="en-US" b="1" dirty="0" smtClean="0">
              <a:latin typeface="Amazon Ember"/>
            </a:endParaRPr>
          </a:p>
          <a:p>
            <a:endParaRPr lang="en-US" b="1" i="0" dirty="0">
              <a:effectLst/>
              <a:latin typeface="Amazon Ember"/>
            </a:endParaRPr>
          </a:p>
          <a:p>
            <a:r>
              <a:rPr lang="en-US" dirty="0"/>
              <a:t>You should see the following response output:</a:t>
            </a:r>
            <a:endParaRPr lang="en-US" b="1" i="0" dirty="0">
              <a:effectLst/>
              <a:latin typeface="Amazon Ember"/>
            </a:endParaRPr>
          </a:p>
        </p:txBody>
      </p:sp>
      <p:pic>
        <p:nvPicPr>
          <p:cNvPr id="3" name="Picture 2"/>
          <p:cNvPicPr>
            <a:picLocks noChangeAspect="1"/>
          </p:cNvPicPr>
          <p:nvPr/>
        </p:nvPicPr>
        <p:blipFill>
          <a:blip r:embed="rId2"/>
          <a:stretch>
            <a:fillRect/>
          </a:stretch>
        </p:blipFill>
        <p:spPr>
          <a:xfrm>
            <a:off x="202409" y="1977846"/>
            <a:ext cx="6077262" cy="425472"/>
          </a:xfrm>
          <a:prstGeom prst="rect">
            <a:avLst/>
          </a:prstGeom>
        </p:spPr>
      </p:pic>
      <p:pic>
        <p:nvPicPr>
          <p:cNvPr id="4" name="Picture 3"/>
          <p:cNvPicPr>
            <a:picLocks noChangeAspect="1"/>
          </p:cNvPicPr>
          <p:nvPr/>
        </p:nvPicPr>
        <p:blipFill>
          <a:blip r:embed="rId3"/>
          <a:stretch>
            <a:fillRect/>
          </a:stretch>
        </p:blipFill>
        <p:spPr>
          <a:xfrm>
            <a:off x="101600" y="4985357"/>
            <a:ext cx="11856059" cy="10732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120" y="213361"/>
            <a:ext cx="11511280" cy="4247317"/>
          </a:xfrm>
          <a:prstGeom prst="rect">
            <a:avLst/>
          </a:prstGeom>
        </p:spPr>
        <p:txBody>
          <a:bodyPr wrap="square">
            <a:spAutoFit/>
          </a:bodyPr>
          <a:lstStyle/>
          <a:p>
            <a:r>
              <a:rPr lang="en-US" dirty="0" smtClean="0"/>
              <a:t>#Run </a:t>
            </a:r>
            <a:r>
              <a:rPr lang="en-US" dirty="0"/>
              <a:t>the following command to get the Ingress resource for the game-2048 namespace</a:t>
            </a:r>
            <a:r>
              <a:rPr lang="en-US" dirty="0" smtClean="0"/>
              <a:t>.</a:t>
            </a:r>
            <a:endParaRPr lang="en-US" dirty="0" smtClean="0"/>
          </a:p>
          <a:p>
            <a:endParaRPr lang="en-US" dirty="0" smtClean="0"/>
          </a:p>
          <a:p>
            <a:r>
              <a:rPr lang="en-US" dirty="0" err="1"/>
              <a:t>kubectl</a:t>
            </a:r>
            <a:r>
              <a:rPr lang="en-US" dirty="0"/>
              <a:t> get ingress -n </a:t>
            </a:r>
            <a:r>
              <a:rPr lang="en-US" dirty="0" smtClean="0"/>
              <a:t>game-2048</a:t>
            </a:r>
            <a:endParaRPr lang="en-US" dirty="0" smtClean="0"/>
          </a:p>
          <a:p>
            <a:endParaRPr lang="en-US" dirty="0"/>
          </a:p>
          <a:p>
            <a:endParaRPr lang="en-US" dirty="0" smtClean="0"/>
          </a:p>
          <a:p>
            <a:endParaRPr lang="en-US" dirty="0"/>
          </a:p>
          <a:p>
            <a:endParaRPr lang="en-US" dirty="0" smtClean="0"/>
          </a:p>
          <a:p>
            <a:r>
              <a:rPr lang="en-US" dirty="0" smtClean="0"/>
              <a:t>#Open </a:t>
            </a:r>
            <a:r>
              <a:rPr lang="en-US" dirty="0"/>
              <a:t>a web browser and enter the ADDRESS from the previous step to access the web application</a:t>
            </a:r>
            <a:r>
              <a:rPr lang="en-US" dirty="0" smtClean="0"/>
              <a:t>.</a:t>
            </a:r>
            <a:endParaRPr lang="en-US" dirty="0" smtClean="0"/>
          </a:p>
          <a:p>
            <a:endParaRPr lang="en-US" dirty="0"/>
          </a:p>
          <a:p>
            <a:r>
              <a:rPr lang="en-US" dirty="0"/>
              <a:t>Ex: </a:t>
            </a:r>
            <a:r>
              <a:rPr lang="en-US" dirty="0" smtClean="0"/>
              <a:t>k8s-game2048-ingress2-eb379a0f83-378466616.region-code.elb.amazonaws.com</a:t>
            </a:r>
            <a:endParaRPr lang="en-US" dirty="0" smtClean="0"/>
          </a:p>
          <a:p>
            <a:endParaRPr lang="en-US" dirty="0"/>
          </a:p>
          <a:p>
            <a:endParaRPr lang="en-US" dirty="0" smtClean="0"/>
          </a:p>
          <a:p>
            <a:endParaRPr lang="en-US" dirty="0"/>
          </a:p>
          <a:p>
            <a:endParaRPr lang="en-US" dirty="0" smtClean="0"/>
          </a:p>
          <a:p>
            <a:r>
              <a:rPr lang="en-US" dirty="0"/>
              <a:t>You should see the 2048 game in your browser. Play!</a:t>
            </a:r>
            <a:endParaRPr lang="en-IN" dirty="0"/>
          </a:p>
        </p:txBody>
      </p:sp>
      <p:pic>
        <p:nvPicPr>
          <p:cNvPr id="4" name="Picture 3"/>
          <p:cNvPicPr>
            <a:picLocks noChangeAspect="1"/>
          </p:cNvPicPr>
          <p:nvPr/>
        </p:nvPicPr>
        <p:blipFill>
          <a:blip r:embed="rId1"/>
          <a:stretch>
            <a:fillRect/>
          </a:stretch>
        </p:blipFill>
        <p:spPr>
          <a:xfrm>
            <a:off x="145183" y="1370756"/>
            <a:ext cx="9036514" cy="596931"/>
          </a:xfrm>
          <a:prstGeom prst="rect">
            <a:avLst/>
          </a:prstGeom>
        </p:spPr>
      </p:pic>
      <p:pic>
        <p:nvPicPr>
          <p:cNvPr id="6" name="Picture 5"/>
          <p:cNvPicPr>
            <a:picLocks noChangeAspect="1"/>
          </p:cNvPicPr>
          <p:nvPr/>
        </p:nvPicPr>
        <p:blipFill>
          <a:blip r:embed="rId2"/>
          <a:stretch>
            <a:fillRect/>
          </a:stretch>
        </p:blipFill>
        <p:spPr>
          <a:xfrm>
            <a:off x="157883" y="3197411"/>
            <a:ext cx="9023814" cy="5651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 y="406400"/>
            <a:ext cx="10048240" cy="6370955"/>
          </a:xfrm>
          <a:prstGeom prst="rect">
            <a:avLst/>
          </a:prstGeom>
        </p:spPr>
        <p:txBody>
          <a:bodyPr wrap="square">
            <a:noAutofit/>
          </a:bodyPr>
          <a:lstStyle/>
          <a:p>
            <a:r>
              <a:rPr lang="en-US" b="1" dirty="0" smtClean="0">
                <a:latin typeface="Google Sans"/>
              </a:rPr>
              <a:t>WHAT CAN EKS BE USED FOR?</a:t>
            </a:r>
            <a:endParaRPr lang="en-US" b="1" dirty="0" smtClean="0">
              <a:latin typeface="Google Sans"/>
            </a:endParaRPr>
          </a:p>
          <a:p>
            <a:endParaRPr lang="en-US" b="1" dirty="0">
              <a:solidFill>
                <a:srgbClr val="001D35"/>
              </a:solidFill>
              <a:latin typeface="Google Sans"/>
            </a:endParaRPr>
          </a:p>
          <a:p>
            <a:r>
              <a:rPr lang="en-US" dirty="0" smtClean="0"/>
              <a:t>EKS can be used for a variety of use cases, including:</a:t>
            </a:r>
            <a:endParaRPr lang="en-US" dirty="0" smtClean="0"/>
          </a:p>
          <a:p>
            <a:endParaRPr lang="en-US" dirty="0"/>
          </a:p>
          <a:p>
            <a:pPr marL="285750" indent="-285750">
              <a:buFont typeface="Arial" panose="020B0604020202020204" pitchFamily="34" charset="0"/>
              <a:buChar char="•"/>
            </a:pPr>
            <a:r>
              <a:rPr lang="en-US" dirty="0"/>
              <a:t>Deploying and managing web </a:t>
            </a:r>
            <a:r>
              <a:rPr lang="en-US" dirty="0" smtClean="0"/>
              <a:t>applications</a:t>
            </a:r>
            <a:endParaRPr lang="en-US" dirty="0" smtClean="0"/>
          </a:p>
          <a:p>
            <a:pPr marL="285750" indent="-285750">
              <a:buFont typeface="Arial" panose="020B0604020202020204" pitchFamily="34" charset="0"/>
              <a:buChar char="•"/>
            </a:pPr>
            <a:r>
              <a:rPr lang="en-IN" dirty="0"/>
              <a:t>Managing </a:t>
            </a:r>
            <a:r>
              <a:rPr lang="en-IN" dirty="0" smtClean="0"/>
              <a:t>micro services</a:t>
            </a:r>
            <a:endParaRPr lang="en-IN" dirty="0" smtClean="0"/>
          </a:p>
          <a:p>
            <a:pPr marL="285750" indent="-285750">
              <a:buFont typeface="Arial" panose="020B0604020202020204" pitchFamily="34" charset="0"/>
              <a:buChar char="•"/>
            </a:pPr>
            <a:r>
              <a:rPr lang="en-US" dirty="0"/>
              <a:t>Deploying and managing machine learning </a:t>
            </a:r>
            <a:r>
              <a:rPr lang="en-US" dirty="0" smtClean="0"/>
              <a:t>workloads</a:t>
            </a:r>
            <a:endParaRPr lang="en-US" dirty="0" smtClean="0"/>
          </a:p>
          <a:p>
            <a:pPr marL="285750" indent="-285750">
              <a:buFont typeface="Arial" panose="020B0604020202020204" pitchFamily="34" charset="0"/>
              <a:buChar char="•"/>
            </a:pPr>
            <a:r>
              <a:rPr lang="en-IN" dirty="0"/>
              <a:t>Running gaming </a:t>
            </a:r>
            <a:r>
              <a:rPr lang="en-IN" dirty="0" smtClean="0"/>
              <a:t>applications</a:t>
            </a:r>
            <a:endParaRPr lang="en-IN" dirty="0" smtClean="0"/>
          </a:p>
          <a:p>
            <a:pPr indent="0">
              <a:buFont typeface="Arial" panose="020B0604020202020204" pitchFamily="34" charset="0"/>
              <a:buNone/>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altLang="en-IN" b="1" dirty="0">
                <a:sym typeface="+mn-ea"/>
              </a:rPr>
              <a:t>what is </a:t>
            </a:r>
            <a:r>
              <a:rPr lang="en-US" altLang="en-US" b="1" dirty="0">
                <a:sym typeface="+mn-ea"/>
              </a:rPr>
              <a:t>Load balancer?</a:t>
            </a:r>
            <a:endParaRPr lang="en-US" altLang="en-US" b="1" dirty="0"/>
          </a:p>
          <a:p>
            <a:pPr marL="285750" indent="-285750">
              <a:buFont typeface="Arial" panose="020B0604020202020204" pitchFamily="34" charset="0"/>
              <a:buChar char="•"/>
            </a:pPr>
            <a:r>
              <a:rPr lang="en-US" altLang="en-US" dirty="0">
                <a:sym typeface="+mn-ea"/>
              </a:rPr>
              <a:t>A load balancer is a device or software that distributes incoming network traffic across multiple servers to ensure no single server becomes overwhelmed. It improves the availability, reliability, and performance of applications or services by balancing the load</a:t>
            </a:r>
            <a:endParaRPr lang="en-US" alt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altLang="en-US" b="1" dirty="0"/>
              <a:t>Common Use Cases:</a:t>
            </a:r>
            <a:endParaRPr lang="en-US" altLang="en-US" b="1" dirty="0"/>
          </a:p>
          <a:p>
            <a:pPr marL="285750" indent="-285750">
              <a:buFont typeface="Arial" panose="020B0604020202020204" pitchFamily="34" charset="0"/>
              <a:buChar char="•"/>
            </a:pPr>
            <a:r>
              <a:rPr lang="en-US" altLang="en-US" dirty="0"/>
              <a:t>Web Applications: Ensures that websites or online services can handle large numbers of visitors.</a:t>
            </a:r>
            <a:endParaRPr lang="en-US" altLang="en-US" dirty="0"/>
          </a:p>
          <a:p>
            <a:pPr marL="285750" indent="-285750">
              <a:buFont typeface="Arial" panose="020B0604020202020204" pitchFamily="34" charset="0"/>
              <a:buChar char="•"/>
            </a:pPr>
            <a:r>
              <a:rPr lang="en-US" altLang="en-US" dirty="0"/>
              <a:t>Microservices Architectures: Distributes requests to various microservices running on different servers.</a:t>
            </a:r>
            <a:endParaRPr lang="en-US" altLang="en-US" dirty="0"/>
          </a:p>
          <a:p>
            <a:pPr marL="285750" indent="-285750">
              <a:buFont typeface="Arial" panose="020B0604020202020204" pitchFamily="34" charset="0"/>
              <a:buChar char="•"/>
            </a:pPr>
            <a:r>
              <a:rPr lang="en-US" altLang="en-US" dirty="0"/>
              <a:t>High Availability: Ensures that if one server fails, another can take over, providing uninterrupted service.</a:t>
            </a:r>
            <a:endParaRPr lang="en-US"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700183" y="385290"/>
            <a:ext cx="8617393" cy="60264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ctr">
              <a:lnSpc>
                <a:spcPct val="110000"/>
              </a:lnSpc>
              <a:buNone/>
            </a:pPr>
            <a:r>
              <a:rPr lang="en-US" sz="9600"/>
              <a:t>                 Thankyou</a:t>
            </a:r>
            <a:endParaRPr lang="en-US" sz="9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254000"/>
            <a:ext cx="10007600" cy="5037276"/>
          </a:xfrm>
          <a:prstGeom prst="rect">
            <a:avLst/>
          </a:prstGeom>
        </p:spPr>
        <p:txBody>
          <a:bodyPr wrap="square">
            <a:spAutoFit/>
          </a:bodyPr>
          <a:lstStyle/>
          <a:p>
            <a:r>
              <a:rPr lang="en-IN" sz="2400" b="1" i="0" dirty="0" smtClean="0">
                <a:effectLst/>
                <a:latin typeface="-apple-system"/>
              </a:rPr>
              <a:t>Multi-Node Kubernetes Cluster Setup Using </a:t>
            </a:r>
            <a:r>
              <a:rPr lang="en-IN" sz="2400" b="1" i="0" dirty="0" err="1" smtClean="0">
                <a:effectLst/>
                <a:latin typeface="-apple-system"/>
              </a:rPr>
              <a:t>Kubeadm</a:t>
            </a:r>
            <a:endParaRPr lang="en-IN" sz="2400" b="1" i="0" dirty="0" smtClean="0">
              <a:effectLst/>
              <a:latin typeface="-apple-system"/>
            </a:endParaRPr>
          </a:p>
          <a:p>
            <a:endParaRPr lang="en-IN" sz="2400" b="1" i="0" dirty="0" smtClean="0">
              <a:solidFill>
                <a:srgbClr val="1F2328"/>
              </a:solidFill>
              <a:effectLst/>
              <a:latin typeface="-apple-system"/>
            </a:endParaRPr>
          </a:p>
          <a:p>
            <a:pPr marL="186690" indent="-174625">
              <a:lnSpc>
                <a:spcPct val="100000"/>
              </a:lnSpc>
              <a:buAutoNum type="arabicPeriod"/>
              <a:tabLst>
                <a:tab pos="187325" algn="l"/>
              </a:tabLst>
            </a:pPr>
            <a:r>
              <a:rPr lang="en-US" sz="2000" b="1" dirty="0" smtClean="0">
                <a:latin typeface="Times New Roman" panose="02020603050405020304"/>
                <a:cs typeface="Times New Roman" panose="02020603050405020304"/>
              </a:rPr>
              <a:t>Create an EC2 Instance</a:t>
            </a:r>
            <a:endParaRPr lang="en-US" sz="2000" dirty="0" smtClean="0">
              <a:latin typeface="Times New Roman" panose="02020603050405020304"/>
              <a:cs typeface="Times New Roman" panose="02020603050405020304"/>
            </a:endParaRPr>
          </a:p>
          <a:p>
            <a:pPr>
              <a:lnSpc>
                <a:spcPct val="100000"/>
              </a:lnSpc>
              <a:spcBef>
                <a:spcPts val="35"/>
              </a:spcBef>
              <a:buFont typeface="Times New Roman" panose="02020603050405020304"/>
              <a:buAutoNum type="arabicPeriod"/>
            </a:pPr>
            <a:endParaRPr lang="en-US" sz="2000" dirty="0" smtClean="0">
              <a:latin typeface="Times New Roman" panose="02020603050405020304"/>
              <a:cs typeface="Times New Roman" panose="02020603050405020304"/>
            </a:endParaRPr>
          </a:p>
          <a:p>
            <a:pPr marL="469900" lvl="1" indent="-229235">
              <a:lnSpc>
                <a:spcPts val="1410"/>
              </a:lnSpc>
              <a:buSzPct val="83000"/>
              <a:buFont typeface="Times New Roman" panose="02020603050405020304"/>
              <a:buChar char="●"/>
              <a:tabLst>
                <a:tab pos="469900" algn="l"/>
                <a:tab pos="469900" algn="l"/>
              </a:tabLst>
            </a:pPr>
            <a:r>
              <a:rPr lang="en-US" sz="2000" b="1" dirty="0" smtClean="0">
                <a:latin typeface="Times New Roman" panose="02020603050405020304"/>
                <a:cs typeface="Times New Roman" panose="02020603050405020304"/>
              </a:rPr>
              <a:t>Instance Name</a:t>
            </a:r>
            <a:r>
              <a:rPr lang="en-US" sz="2000" dirty="0" smtClean="0">
                <a:latin typeface="Times New Roman" panose="02020603050405020304"/>
                <a:cs typeface="Times New Roman" panose="02020603050405020304"/>
              </a:rPr>
              <a:t>: </a:t>
            </a:r>
            <a:r>
              <a:rPr lang="en-US" sz="2000" dirty="0" err="1" smtClean="0">
                <a:latin typeface="Times New Roman" panose="02020603050405020304"/>
                <a:cs typeface="Times New Roman" panose="02020603050405020304"/>
              </a:rPr>
              <a:t>Eks</a:t>
            </a:r>
            <a:r>
              <a:rPr lang="en-US" sz="2000" dirty="0" smtClean="0">
                <a:latin typeface="Times New Roman" panose="02020603050405020304"/>
                <a:cs typeface="Times New Roman" panose="02020603050405020304"/>
              </a:rPr>
              <a:t>-Master, Eks-Agent1, Eks-Agent2</a:t>
            </a:r>
            <a:endParaRPr lang="en-US" sz="2000" dirty="0" smtClean="0">
              <a:latin typeface="Times New Roman" panose="02020603050405020304"/>
              <a:cs typeface="Times New Roman" panose="02020603050405020304"/>
            </a:endParaRPr>
          </a:p>
          <a:p>
            <a:pPr marL="240665" lvl="1">
              <a:lnSpc>
                <a:spcPts val="1410"/>
              </a:lnSpc>
              <a:buSzPct val="83000"/>
              <a:tabLst>
                <a:tab pos="469900" algn="l"/>
                <a:tab pos="469900" algn="l"/>
              </a:tabLst>
            </a:pPr>
            <a:endParaRPr lang="en-US" sz="2000" dirty="0" smtClean="0">
              <a:latin typeface="Times New Roman" panose="02020603050405020304"/>
              <a:cs typeface="Times New Roman" panose="02020603050405020304"/>
            </a:endParaRPr>
          </a:p>
          <a:p>
            <a:pPr marL="469900" lvl="1" indent="-229235">
              <a:lnSpc>
                <a:spcPts val="1375"/>
              </a:lnSpc>
              <a:buSzPct val="83000"/>
              <a:buFont typeface="Times New Roman" panose="02020603050405020304"/>
              <a:buChar char="●"/>
              <a:tabLst>
                <a:tab pos="469900" algn="l"/>
                <a:tab pos="469900" algn="l"/>
              </a:tabLst>
            </a:pPr>
            <a:r>
              <a:rPr lang="en-US" sz="2000" b="1" dirty="0" smtClean="0">
                <a:latin typeface="Times New Roman" panose="02020603050405020304"/>
                <a:cs typeface="Times New Roman" panose="02020603050405020304"/>
              </a:rPr>
              <a:t>AMI</a:t>
            </a:r>
            <a:r>
              <a:rPr lang="en-US" sz="2000" dirty="0" smtClean="0">
                <a:latin typeface="Times New Roman" panose="02020603050405020304"/>
                <a:cs typeface="Times New Roman" panose="02020603050405020304"/>
              </a:rPr>
              <a:t>: Ubuntu 24.0</a:t>
            </a:r>
            <a:endParaRPr lang="en-US" sz="2000" dirty="0" smtClean="0">
              <a:latin typeface="Times New Roman" panose="02020603050405020304"/>
              <a:cs typeface="Times New Roman" panose="02020603050405020304"/>
            </a:endParaRPr>
          </a:p>
          <a:p>
            <a:pPr marL="240665" lvl="1">
              <a:lnSpc>
                <a:spcPts val="1375"/>
              </a:lnSpc>
              <a:buSzPct val="83000"/>
              <a:tabLst>
                <a:tab pos="469900" algn="l"/>
                <a:tab pos="469900" algn="l"/>
              </a:tabLst>
            </a:pPr>
            <a:endParaRPr lang="en-US" sz="2000" dirty="0" smtClean="0">
              <a:latin typeface="Times New Roman" panose="02020603050405020304"/>
              <a:cs typeface="Times New Roman" panose="02020603050405020304"/>
            </a:endParaRPr>
          </a:p>
          <a:p>
            <a:pPr marL="469900" lvl="1" indent="-229235">
              <a:lnSpc>
                <a:spcPts val="1375"/>
              </a:lnSpc>
              <a:buSzPct val="83000"/>
              <a:buFont typeface="Times New Roman" panose="02020603050405020304"/>
              <a:buChar char="●"/>
              <a:tabLst>
                <a:tab pos="469900" algn="l"/>
                <a:tab pos="469900" algn="l"/>
              </a:tabLst>
            </a:pPr>
            <a:r>
              <a:rPr lang="en-US" sz="2000" b="1" dirty="0" smtClean="0">
                <a:latin typeface="Times New Roman" panose="02020603050405020304"/>
                <a:cs typeface="Times New Roman" panose="02020603050405020304"/>
              </a:rPr>
              <a:t>Instance Type</a:t>
            </a:r>
            <a:r>
              <a:rPr lang="en-US" sz="2000" dirty="0" smtClean="0">
                <a:latin typeface="Times New Roman" panose="02020603050405020304"/>
                <a:cs typeface="Times New Roman" panose="02020603050405020304"/>
              </a:rPr>
              <a:t>: t2.large</a:t>
            </a:r>
            <a:endParaRPr lang="en-US" sz="2000" dirty="0" smtClean="0">
              <a:latin typeface="Times New Roman" panose="02020603050405020304"/>
              <a:cs typeface="Times New Roman" panose="02020603050405020304"/>
            </a:endParaRPr>
          </a:p>
          <a:p>
            <a:pPr marL="240665" lvl="1">
              <a:lnSpc>
                <a:spcPts val="1375"/>
              </a:lnSpc>
              <a:buSzPct val="83000"/>
              <a:tabLst>
                <a:tab pos="469900" algn="l"/>
                <a:tab pos="469900" algn="l"/>
              </a:tabLst>
            </a:pPr>
            <a:endParaRPr lang="en-US" sz="2000" dirty="0" smtClean="0">
              <a:latin typeface="Times New Roman" panose="02020603050405020304"/>
              <a:cs typeface="Times New Roman" panose="02020603050405020304"/>
            </a:endParaRPr>
          </a:p>
          <a:p>
            <a:pPr marL="469900" lvl="1" indent="-229235">
              <a:lnSpc>
                <a:spcPts val="1390"/>
              </a:lnSpc>
              <a:buSzPct val="83000"/>
              <a:buFont typeface="Times New Roman" panose="02020603050405020304"/>
              <a:buChar char="●"/>
              <a:tabLst>
                <a:tab pos="469900" algn="l"/>
                <a:tab pos="469900" algn="l"/>
              </a:tabLst>
            </a:pPr>
            <a:r>
              <a:rPr lang="en-US" sz="2000" b="1" dirty="0" smtClean="0">
                <a:latin typeface="Times New Roman" panose="02020603050405020304"/>
                <a:cs typeface="Times New Roman" panose="02020603050405020304"/>
              </a:rPr>
              <a:t>Security Group</a:t>
            </a:r>
            <a:r>
              <a:rPr lang="en-US" sz="2000" dirty="0" smtClean="0">
                <a:latin typeface="Times New Roman" panose="02020603050405020304"/>
                <a:cs typeface="Times New Roman" panose="02020603050405020304"/>
              </a:rPr>
              <a:t>: Enable</a:t>
            </a:r>
            <a:endParaRPr lang="en-US" sz="2000" dirty="0" smtClean="0">
              <a:latin typeface="Times New Roman" panose="02020603050405020304"/>
              <a:cs typeface="Times New Roman" panose="02020603050405020304"/>
            </a:endParaRPr>
          </a:p>
          <a:p>
            <a:pPr marL="240665" lvl="1">
              <a:lnSpc>
                <a:spcPts val="1390"/>
              </a:lnSpc>
              <a:buSzPct val="83000"/>
              <a:tabLst>
                <a:tab pos="469900" algn="l"/>
                <a:tab pos="469900" algn="l"/>
              </a:tabLst>
            </a:pPr>
            <a:endParaRPr lang="en-US" sz="2000" dirty="0" smtClean="0">
              <a:latin typeface="Times New Roman" panose="02020603050405020304"/>
              <a:cs typeface="Times New Roman" panose="02020603050405020304"/>
            </a:endParaRPr>
          </a:p>
          <a:p>
            <a:pPr marL="1040765" lvl="2" indent="-342900">
              <a:lnSpc>
                <a:spcPts val="1390"/>
              </a:lnSpc>
              <a:buSzPct val="83000"/>
              <a:buFont typeface="Wingdings" panose="05000000000000000000" pitchFamily="2" charset="2"/>
              <a:buChar char="Ø"/>
              <a:tabLst>
                <a:tab pos="927100" algn="l"/>
                <a:tab pos="927735" algn="l"/>
              </a:tabLst>
            </a:pPr>
            <a:r>
              <a:rPr lang="en-US" sz="2000" dirty="0" smtClean="0">
                <a:latin typeface="Times New Roman" panose="02020603050405020304"/>
                <a:cs typeface="Times New Roman" panose="02020603050405020304"/>
              </a:rPr>
              <a:t>HTTP</a:t>
            </a:r>
            <a:endParaRPr lang="en-US" sz="2000" dirty="0" smtClean="0">
              <a:latin typeface="Times New Roman" panose="02020603050405020304"/>
              <a:cs typeface="Times New Roman" panose="02020603050405020304"/>
            </a:endParaRPr>
          </a:p>
          <a:p>
            <a:pPr marL="1040765" lvl="2" indent="-342900">
              <a:lnSpc>
                <a:spcPts val="1375"/>
              </a:lnSpc>
              <a:buSzPct val="83000"/>
              <a:buFont typeface="Wingdings" panose="05000000000000000000" pitchFamily="2" charset="2"/>
              <a:buChar char="Ø"/>
              <a:tabLst>
                <a:tab pos="927100" algn="l"/>
                <a:tab pos="927735" algn="l"/>
              </a:tabLst>
            </a:pPr>
            <a:r>
              <a:rPr lang="en-US" sz="2000" dirty="0" smtClean="0">
                <a:latin typeface="Times New Roman" panose="02020603050405020304"/>
                <a:cs typeface="Times New Roman" panose="02020603050405020304"/>
              </a:rPr>
              <a:t>HTTPS</a:t>
            </a:r>
            <a:endParaRPr lang="en-US" sz="2000" dirty="0" smtClean="0">
              <a:latin typeface="Times New Roman" panose="02020603050405020304"/>
              <a:cs typeface="Times New Roman" panose="02020603050405020304"/>
            </a:endParaRPr>
          </a:p>
          <a:p>
            <a:pPr marL="1040765" lvl="2" indent="-342900">
              <a:lnSpc>
                <a:spcPts val="1375"/>
              </a:lnSpc>
              <a:buSzPct val="83000"/>
              <a:buFont typeface="Wingdings" panose="05000000000000000000" pitchFamily="2" charset="2"/>
              <a:buChar char="Ø"/>
              <a:tabLst>
                <a:tab pos="927100" algn="l"/>
                <a:tab pos="927735" algn="l"/>
              </a:tabLst>
            </a:pPr>
            <a:r>
              <a:rPr lang="en-US" sz="2000" dirty="0" smtClean="0">
                <a:latin typeface="Times New Roman" panose="02020603050405020304"/>
                <a:cs typeface="Times New Roman" panose="02020603050405020304"/>
              </a:rPr>
              <a:t>ALL TCP (0-65535)</a:t>
            </a:r>
            <a:endParaRPr lang="en-US" sz="2000" dirty="0" smtClean="0">
              <a:latin typeface="Times New Roman" panose="02020603050405020304"/>
              <a:cs typeface="Times New Roman" panose="02020603050405020304"/>
            </a:endParaRPr>
          </a:p>
          <a:p>
            <a:pPr marL="697865" lvl="2">
              <a:lnSpc>
                <a:spcPts val="1375"/>
              </a:lnSpc>
              <a:buSzPct val="83000"/>
              <a:tabLst>
                <a:tab pos="927100" algn="l"/>
                <a:tab pos="927735" algn="l"/>
              </a:tabLst>
            </a:pPr>
            <a:endParaRPr lang="en-US" sz="2000" dirty="0" smtClean="0">
              <a:latin typeface="Times New Roman" panose="02020603050405020304"/>
              <a:cs typeface="Times New Roman" panose="02020603050405020304"/>
            </a:endParaRPr>
          </a:p>
          <a:p>
            <a:pPr marL="469900" lvl="1" indent="-229235">
              <a:lnSpc>
                <a:spcPts val="1405"/>
              </a:lnSpc>
              <a:buSzPct val="83000"/>
              <a:buFont typeface="Times New Roman" panose="02020603050405020304"/>
              <a:buChar char="●"/>
              <a:tabLst>
                <a:tab pos="469900" algn="l"/>
                <a:tab pos="469900" algn="l"/>
              </a:tabLst>
            </a:pPr>
            <a:r>
              <a:rPr lang="en-US" sz="2000" b="1" dirty="0" smtClean="0">
                <a:latin typeface="Times New Roman" panose="02020603050405020304"/>
                <a:cs typeface="Times New Roman" panose="02020603050405020304"/>
              </a:rPr>
              <a:t>Action</a:t>
            </a:r>
            <a:r>
              <a:rPr lang="en-US" sz="2000" dirty="0" smtClean="0">
                <a:latin typeface="Times New Roman" panose="02020603050405020304"/>
                <a:cs typeface="Times New Roman" panose="02020603050405020304"/>
              </a:rPr>
              <a:t>: Launch the instance</a:t>
            </a:r>
            <a:endParaRPr lang="en-US" sz="2000" dirty="0" smtClean="0">
              <a:latin typeface="Times New Roman" panose="02020603050405020304"/>
              <a:cs typeface="Times New Roman" panose="02020603050405020304"/>
            </a:endParaRPr>
          </a:p>
          <a:p>
            <a:pPr marL="469900" lvl="1" indent="-229235">
              <a:lnSpc>
                <a:spcPts val="1405"/>
              </a:lnSpc>
              <a:buSzPct val="83000"/>
              <a:buFont typeface="Times New Roman" panose="02020603050405020304"/>
              <a:buChar char="●"/>
              <a:tabLst>
                <a:tab pos="469900" algn="l"/>
                <a:tab pos="469900" algn="l"/>
              </a:tabLst>
            </a:pPr>
            <a:r>
              <a:rPr lang="en-US" sz="2000" b="1" dirty="0" smtClean="0">
                <a:latin typeface="Times New Roman" panose="02020603050405020304"/>
                <a:cs typeface="Times New Roman" panose="02020603050405020304"/>
              </a:rPr>
              <a:t>Number of instances: 3</a:t>
            </a:r>
            <a:endParaRPr lang="en-US" sz="2000" b="1" dirty="0" smtClean="0">
              <a:latin typeface="Times New Roman" panose="02020603050405020304"/>
              <a:cs typeface="Times New Roman" panose="02020603050405020304"/>
            </a:endParaRPr>
          </a:p>
          <a:p>
            <a:pPr marL="240665" lvl="1">
              <a:lnSpc>
                <a:spcPts val="1405"/>
              </a:lnSpc>
              <a:buSzPct val="83000"/>
              <a:tabLst>
                <a:tab pos="469900" algn="l"/>
                <a:tab pos="469900" algn="l"/>
              </a:tabLst>
            </a:pPr>
            <a:endParaRPr lang="en-IN" b="1" dirty="0" smtClean="0">
              <a:latin typeface="-apple-system"/>
            </a:endParaRPr>
          </a:p>
          <a:p>
            <a:pPr marL="240665" lvl="1">
              <a:lnSpc>
                <a:spcPts val="1405"/>
              </a:lnSpc>
              <a:buSzPct val="83000"/>
              <a:tabLst>
                <a:tab pos="469900" algn="l"/>
                <a:tab pos="469900" algn="l"/>
              </a:tabLst>
            </a:pPr>
            <a:endParaRPr lang="en-IN" sz="2000" b="1" dirty="0">
              <a:latin typeface="-apple-system"/>
              <a:cs typeface="Times New Roman" panose="02020603050405020304"/>
            </a:endParaRPr>
          </a:p>
          <a:p>
            <a:pPr marL="240665" lvl="1">
              <a:lnSpc>
                <a:spcPts val="1405"/>
              </a:lnSpc>
              <a:buSzPct val="83000"/>
              <a:tabLst>
                <a:tab pos="469900" algn="l"/>
                <a:tab pos="469900" algn="l"/>
              </a:tabLst>
            </a:pPr>
            <a:endParaRPr lang="en-IN" sz="2000" b="1" dirty="0" smtClean="0">
              <a:latin typeface="-apple-system"/>
              <a:cs typeface="Times New Roman" panose="02020603050405020304"/>
            </a:endParaRPr>
          </a:p>
          <a:p>
            <a:pPr marL="240665" lvl="1">
              <a:lnSpc>
                <a:spcPts val="1405"/>
              </a:lnSpc>
              <a:buSzPct val="83000"/>
              <a:tabLst>
                <a:tab pos="469900" algn="l"/>
                <a:tab pos="469900" algn="l"/>
              </a:tabLst>
            </a:pPr>
            <a:endParaRPr lang="en-IN" sz="2000" b="1" dirty="0">
              <a:latin typeface="-apple-system"/>
              <a:cs typeface="Times New Roman" panose="02020603050405020304"/>
            </a:endParaRPr>
          </a:p>
          <a:p>
            <a:pPr marL="240665" lvl="1">
              <a:lnSpc>
                <a:spcPts val="1405"/>
              </a:lnSpc>
              <a:buSzPct val="83000"/>
              <a:tabLst>
                <a:tab pos="469900" algn="l"/>
                <a:tab pos="469900" algn="l"/>
              </a:tabLst>
            </a:pPr>
            <a:r>
              <a:rPr lang="en-IN" sz="2000" b="1" dirty="0" smtClean="0">
                <a:latin typeface="-apple-system"/>
                <a:cs typeface="Times New Roman" panose="02020603050405020304"/>
              </a:rPr>
              <a:t>The below commands are run </a:t>
            </a:r>
            <a:r>
              <a:rPr lang="en-IN" sz="2000" b="1" dirty="0" err="1" smtClean="0">
                <a:latin typeface="-apple-system"/>
                <a:cs typeface="Times New Roman" panose="02020603050405020304"/>
              </a:rPr>
              <a:t>Eks</a:t>
            </a:r>
            <a:r>
              <a:rPr lang="en-IN" sz="2000" b="1" dirty="0" smtClean="0">
                <a:latin typeface="-apple-system"/>
                <a:cs typeface="Times New Roman" panose="02020603050405020304"/>
              </a:rPr>
              <a:t>-Master, Eks-Agent1, Eks-Agent2 instances</a:t>
            </a:r>
            <a:endParaRPr lang="en-IN" sz="2000" b="1" dirty="0" smtClean="0">
              <a:latin typeface="-apple-system"/>
              <a:cs typeface="Times New Roman" panose="02020603050405020304"/>
            </a:endParaRPr>
          </a:p>
          <a:p>
            <a:pPr marL="240665" lvl="1">
              <a:lnSpc>
                <a:spcPts val="1405"/>
              </a:lnSpc>
              <a:buSzPct val="83000"/>
              <a:tabLst>
                <a:tab pos="469900" algn="l"/>
                <a:tab pos="469900" algn="l"/>
              </a:tabLst>
            </a:pPr>
            <a:r>
              <a:rPr lang="en-IN" sz="2000" b="1" dirty="0" smtClean="0">
                <a:latin typeface="-apple-system"/>
                <a:cs typeface="Times New Roman" panose="02020603050405020304"/>
              </a:rPr>
              <a:t>And some commands are run only on </a:t>
            </a:r>
            <a:r>
              <a:rPr lang="en-IN" sz="2000" b="1" dirty="0" err="1" smtClean="0">
                <a:latin typeface="-apple-system"/>
                <a:cs typeface="Times New Roman" panose="02020603050405020304"/>
              </a:rPr>
              <a:t>Eks</a:t>
            </a:r>
            <a:r>
              <a:rPr lang="en-IN" sz="2000" b="1" dirty="0" smtClean="0">
                <a:latin typeface="-apple-system"/>
                <a:cs typeface="Times New Roman" panose="02020603050405020304"/>
              </a:rPr>
              <a:t>-Master (already mentioned below).</a:t>
            </a:r>
            <a:endParaRPr lang="en-US" sz="2000" b="1" dirty="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 y="0"/>
            <a:ext cx="11836400" cy="6995795"/>
          </a:xfrm>
          <a:prstGeom prst="rect">
            <a:avLst/>
          </a:prstGeom>
        </p:spPr>
        <p:txBody>
          <a:bodyPr wrap="square">
            <a:spAutoFit/>
          </a:bodyPr>
          <a:lstStyle/>
          <a:p>
            <a:pPr marL="12700">
              <a:lnSpc>
                <a:spcPct val="100000"/>
              </a:lnSpc>
              <a:spcBef>
                <a:spcPts val="100"/>
              </a:spcBef>
            </a:pPr>
            <a:r>
              <a:rPr lang="en-US" spc="15" dirty="0">
                <a:cs typeface="Trebuchet MS" panose="020B0603020202020204"/>
              </a:rPr>
              <a:t>#</a:t>
            </a:r>
            <a:r>
              <a:rPr lang="en-US" spc="-110" dirty="0">
                <a:cs typeface="Trebuchet MS" panose="020B0603020202020204"/>
              </a:rPr>
              <a:t> </a:t>
            </a:r>
            <a:r>
              <a:rPr lang="en-US" spc="40" dirty="0">
                <a:cs typeface="Trebuchet MS" panose="020B0603020202020204"/>
              </a:rPr>
              <a:t>U</a:t>
            </a:r>
            <a:r>
              <a:rPr lang="en-US" dirty="0">
                <a:cs typeface="Trebuchet MS" panose="020B0603020202020204"/>
              </a:rPr>
              <a:t>pd</a:t>
            </a:r>
            <a:r>
              <a:rPr lang="en-US" spc="-10" dirty="0">
                <a:cs typeface="Trebuchet MS" panose="020B0603020202020204"/>
              </a:rPr>
              <a:t>a</a:t>
            </a:r>
            <a:r>
              <a:rPr lang="en-US" spc="-80" dirty="0">
                <a:cs typeface="Trebuchet MS" panose="020B0603020202020204"/>
              </a:rPr>
              <a:t>t</a:t>
            </a:r>
            <a:r>
              <a:rPr lang="en-US" spc="-25" dirty="0">
                <a:cs typeface="Trebuchet MS" panose="020B0603020202020204"/>
              </a:rPr>
              <a:t>e</a:t>
            </a:r>
            <a:r>
              <a:rPr lang="en-US" spc="-125" dirty="0">
                <a:cs typeface="Trebuchet MS" panose="020B0603020202020204"/>
              </a:rPr>
              <a:t> </a:t>
            </a:r>
            <a:r>
              <a:rPr lang="en-US" spc="-105" dirty="0">
                <a:cs typeface="Trebuchet MS" panose="020B0603020202020204"/>
              </a:rPr>
              <a:t>t</a:t>
            </a:r>
            <a:r>
              <a:rPr lang="en-US" spc="15" dirty="0">
                <a:cs typeface="Trebuchet MS" panose="020B0603020202020204"/>
              </a:rPr>
              <a:t>h</a:t>
            </a:r>
            <a:r>
              <a:rPr lang="en-US" spc="-25" dirty="0">
                <a:cs typeface="Trebuchet MS" panose="020B0603020202020204"/>
              </a:rPr>
              <a:t>e</a:t>
            </a:r>
            <a:r>
              <a:rPr lang="en-US" spc="-125" dirty="0">
                <a:cs typeface="Trebuchet MS" panose="020B0603020202020204"/>
              </a:rPr>
              <a:t> </a:t>
            </a:r>
            <a:r>
              <a:rPr lang="en-US" spc="5" dirty="0">
                <a:cs typeface="Trebuchet MS" panose="020B0603020202020204"/>
              </a:rPr>
              <a:t>p</a:t>
            </a:r>
            <a:r>
              <a:rPr lang="en-US" spc="15" dirty="0">
                <a:cs typeface="Trebuchet MS" panose="020B0603020202020204"/>
              </a:rPr>
              <a:t>a</a:t>
            </a:r>
            <a:r>
              <a:rPr lang="en-US" spc="30" dirty="0">
                <a:cs typeface="Trebuchet MS" panose="020B0603020202020204"/>
              </a:rPr>
              <a:t>c</a:t>
            </a:r>
            <a:r>
              <a:rPr lang="en-US" spc="-35" dirty="0">
                <a:cs typeface="Trebuchet MS" panose="020B0603020202020204"/>
              </a:rPr>
              <a:t>k</a:t>
            </a:r>
            <a:r>
              <a:rPr lang="en-US" spc="15" dirty="0">
                <a:cs typeface="Trebuchet MS" panose="020B0603020202020204"/>
              </a:rPr>
              <a:t>a</a:t>
            </a:r>
            <a:r>
              <a:rPr lang="en-US" spc="-35" dirty="0">
                <a:cs typeface="Trebuchet MS" panose="020B0603020202020204"/>
              </a:rPr>
              <a:t>g</a:t>
            </a:r>
            <a:r>
              <a:rPr lang="en-US" spc="-25" dirty="0">
                <a:cs typeface="Trebuchet MS" panose="020B0603020202020204"/>
              </a:rPr>
              <a:t>e</a:t>
            </a:r>
            <a:r>
              <a:rPr lang="en-US" spc="-145" dirty="0">
                <a:cs typeface="Trebuchet MS" panose="020B0603020202020204"/>
              </a:rPr>
              <a:t> </a:t>
            </a:r>
            <a:r>
              <a:rPr lang="en-US" spc="-35" dirty="0">
                <a:cs typeface="Trebuchet MS" panose="020B0603020202020204"/>
              </a:rPr>
              <a:t>l</a:t>
            </a:r>
            <a:r>
              <a:rPr lang="en-US" spc="-50" dirty="0">
                <a:cs typeface="Trebuchet MS" panose="020B0603020202020204"/>
              </a:rPr>
              <a:t>i</a:t>
            </a:r>
            <a:r>
              <a:rPr lang="en-US" spc="85" dirty="0">
                <a:cs typeface="Trebuchet MS" panose="020B0603020202020204"/>
              </a:rPr>
              <a:t>s</a:t>
            </a:r>
            <a:r>
              <a:rPr lang="en-US" spc="-90" dirty="0">
                <a:cs typeface="Trebuchet MS" panose="020B0603020202020204"/>
              </a:rPr>
              <a:t>t</a:t>
            </a:r>
            <a:endParaRPr lang="en-US" dirty="0">
              <a:cs typeface="Trebuchet MS" panose="020B0603020202020204"/>
            </a:endParaRPr>
          </a:p>
          <a:p>
            <a:pPr marL="12700">
              <a:lnSpc>
                <a:spcPct val="100000"/>
              </a:lnSpc>
              <a:spcBef>
                <a:spcPts val="100"/>
              </a:spcBef>
            </a:pPr>
            <a:r>
              <a:rPr lang="en-US" b="1" spc="85" dirty="0" err="1">
                <a:cs typeface="Trebuchet MS" panose="020B0603020202020204"/>
              </a:rPr>
              <a:t>s</a:t>
            </a:r>
            <a:r>
              <a:rPr lang="en-US" b="1" spc="10" dirty="0" err="1">
                <a:cs typeface="Trebuchet MS" panose="020B0603020202020204"/>
              </a:rPr>
              <a:t>udo</a:t>
            </a:r>
            <a:r>
              <a:rPr lang="en-US" b="1" spc="-100" dirty="0">
                <a:cs typeface="Trebuchet MS" panose="020B0603020202020204"/>
              </a:rPr>
              <a:t> </a:t>
            </a:r>
            <a:r>
              <a:rPr lang="en-US" b="1" spc="15" dirty="0">
                <a:cs typeface="Trebuchet MS" panose="020B0603020202020204"/>
              </a:rPr>
              <a:t>a</a:t>
            </a:r>
            <a:r>
              <a:rPr lang="en-US" b="1" spc="-25" dirty="0">
                <a:cs typeface="Trebuchet MS" panose="020B0603020202020204"/>
              </a:rPr>
              <a:t>p</a:t>
            </a:r>
            <a:r>
              <a:rPr lang="en-US" b="1" spc="-75" dirty="0">
                <a:cs typeface="Trebuchet MS" panose="020B0603020202020204"/>
              </a:rPr>
              <a:t>t</a:t>
            </a:r>
            <a:r>
              <a:rPr lang="en-US" b="1" spc="-45" dirty="0">
                <a:cs typeface="Trebuchet MS" panose="020B0603020202020204"/>
              </a:rPr>
              <a:t>-</a:t>
            </a:r>
            <a:r>
              <a:rPr lang="en-US" b="1" spc="-35" dirty="0">
                <a:cs typeface="Trebuchet MS" panose="020B0603020202020204"/>
              </a:rPr>
              <a:t>ge</a:t>
            </a:r>
            <a:r>
              <a:rPr lang="en-US" b="1" spc="-90" dirty="0">
                <a:cs typeface="Trebuchet MS" panose="020B0603020202020204"/>
              </a:rPr>
              <a:t>t</a:t>
            </a:r>
            <a:r>
              <a:rPr lang="en-US" b="1" spc="-105" dirty="0">
                <a:cs typeface="Trebuchet MS" panose="020B0603020202020204"/>
              </a:rPr>
              <a:t> </a:t>
            </a:r>
            <a:r>
              <a:rPr lang="en-US" b="1" spc="10" dirty="0" smtClean="0">
                <a:cs typeface="Trebuchet MS" panose="020B0603020202020204"/>
              </a:rPr>
              <a:t>u</a:t>
            </a:r>
            <a:r>
              <a:rPr lang="en-US" b="1" dirty="0" smtClean="0">
                <a:cs typeface="Trebuchet MS" panose="020B0603020202020204"/>
              </a:rPr>
              <a:t>pd</a:t>
            </a:r>
            <a:r>
              <a:rPr lang="en-US" b="1" spc="-10" dirty="0" smtClean="0">
                <a:cs typeface="Trebuchet MS" panose="020B0603020202020204"/>
              </a:rPr>
              <a:t>a</a:t>
            </a:r>
            <a:r>
              <a:rPr lang="en-US" b="1" spc="-80" dirty="0" smtClean="0">
                <a:cs typeface="Trebuchet MS" panose="020B0603020202020204"/>
              </a:rPr>
              <a:t>t</a:t>
            </a:r>
            <a:r>
              <a:rPr lang="en-US" b="1" spc="-25" dirty="0" smtClean="0">
                <a:cs typeface="Trebuchet MS" panose="020B0603020202020204"/>
              </a:rPr>
              <a:t>e</a:t>
            </a:r>
            <a:endParaRPr lang="en-US" b="1" spc="-25" dirty="0" smtClean="0">
              <a:cs typeface="Trebuchet MS" panose="020B0603020202020204"/>
            </a:endParaRPr>
          </a:p>
          <a:p>
            <a:pPr marL="12700">
              <a:lnSpc>
                <a:spcPct val="100000"/>
              </a:lnSpc>
              <a:spcBef>
                <a:spcPts val="100"/>
              </a:spcBef>
            </a:pPr>
            <a:endParaRPr lang="en-US" spc="-25" dirty="0">
              <a:cs typeface="Trebuchet MS" panose="020B0603020202020204"/>
            </a:endParaRPr>
          </a:p>
          <a:p>
            <a:pPr marL="12700">
              <a:lnSpc>
                <a:spcPct val="100000"/>
              </a:lnSpc>
              <a:spcBef>
                <a:spcPts val="100"/>
              </a:spcBef>
            </a:pPr>
            <a:r>
              <a:rPr lang="en-US" spc="-25" dirty="0" smtClean="0">
                <a:cs typeface="Trebuchet MS" panose="020B0603020202020204"/>
              </a:rPr>
              <a:t>#</a:t>
            </a:r>
            <a:r>
              <a:rPr lang="en-IN" dirty="0"/>
              <a:t>install necessary </a:t>
            </a:r>
            <a:r>
              <a:rPr lang="en-IN" dirty="0" smtClean="0"/>
              <a:t>dependencies</a:t>
            </a:r>
            <a:endParaRPr lang="en-IN" dirty="0" smtClean="0"/>
          </a:p>
          <a:p>
            <a:pPr marL="12700">
              <a:lnSpc>
                <a:spcPct val="100000"/>
              </a:lnSpc>
              <a:spcBef>
                <a:spcPts val="100"/>
              </a:spcBef>
            </a:pPr>
            <a:r>
              <a:rPr lang="es-ES" b="1" spc="-25" dirty="0" smtClean="0">
                <a:cs typeface="Trebuchet MS" panose="020B0603020202020204"/>
              </a:rPr>
              <a:t>sudo </a:t>
            </a:r>
            <a:r>
              <a:rPr lang="es-ES" b="1" spc="-25" dirty="0" err="1" smtClean="0">
                <a:cs typeface="Trebuchet MS" panose="020B0603020202020204"/>
              </a:rPr>
              <a:t>apt</a:t>
            </a:r>
            <a:r>
              <a:rPr lang="es-ES" b="1" spc="-25" dirty="0" smtClean="0">
                <a:cs typeface="Trebuchet MS" panose="020B0603020202020204"/>
              </a:rPr>
              <a:t> </a:t>
            </a:r>
            <a:r>
              <a:rPr lang="es-ES" b="1" spc="-25" dirty="0" err="1" smtClean="0">
                <a:cs typeface="Trebuchet MS" panose="020B0603020202020204"/>
              </a:rPr>
              <a:t>install</a:t>
            </a:r>
            <a:r>
              <a:rPr lang="es-ES" b="1" spc="-25" dirty="0" smtClean="0">
                <a:cs typeface="Trebuchet MS" panose="020B0603020202020204"/>
              </a:rPr>
              <a:t> </a:t>
            </a:r>
            <a:r>
              <a:rPr lang="es-ES" b="1" spc="-25" dirty="0" err="1" smtClean="0">
                <a:cs typeface="Trebuchet MS" panose="020B0603020202020204"/>
              </a:rPr>
              <a:t>apt</a:t>
            </a:r>
            <a:r>
              <a:rPr lang="es-ES" b="1" spc="-25" dirty="0" smtClean="0">
                <a:cs typeface="Trebuchet MS" panose="020B0603020202020204"/>
              </a:rPr>
              <a:t>-</a:t>
            </a:r>
            <a:r>
              <a:rPr lang="es-ES" b="1" spc="-25" dirty="0" err="1" smtClean="0">
                <a:cs typeface="Trebuchet MS" panose="020B0603020202020204"/>
              </a:rPr>
              <a:t>transport</a:t>
            </a:r>
            <a:r>
              <a:rPr lang="es-ES" b="1" spc="-25" dirty="0" smtClean="0">
                <a:cs typeface="Trebuchet MS" panose="020B0603020202020204"/>
              </a:rPr>
              <a:t>-https </a:t>
            </a:r>
            <a:r>
              <a:rPr lang="es-ES" b="1" spc="-25" dirty="0" err="1" smtClean="0">
                <a:cs typeface="Trebuchet MS" panose="020B0603020202020204"/>
              </a:rPr>
              <a:t>curl</a:t>
            </a:r>
            <a:r>
              <a:rPr lang="es-ES" b="1" spc="-25" dirty="0" smtClean="0">
                <a:cs typeface="Trebuchet MS" panose="020B0603020202020204"/>
              </a:rPr>
              <a:t> –y</a:t>
            </a:r>
            <a:r>
              <a:rPr lang="en-US" altLang="es-ES" b="1" spc="-25" dirty="0" smtClean="0">
                <a:cs typeface="Trebuchet MS" panose="020B0603020202020204"/>
              </a:rPr>
              <a:t>                                                                                    </a:t>
            </a:r>
            <a:endParaRPr lang="es-ES" b="1" spc="-25" dirty="0" smtClean="0">
              <a:cs typeface="Trebuchet MS" panose="020B0603020202020204"/>
            </a:endParaRPr>
          </a:p>
          <a:p>
            <a:pPr marL="12700">
              <a:lnSpc>
                <a:spcPct val="100000"/>
              </a:lnSpc>
              <a:spcBef>
                <a:spcPts val="100"/>
              </a:spcBef>
            </a:pPr>
            <a:endParaRPr lang="es-ES" spc="-25" dirty="0">
              <a:cs typeface="Trebuchet MS" panose="020B0603020202020204"/>
            </a:endParaRPr>
          </a:p>
          <a:p>
            <a:pPr marL="12700">
              <a:lnSpc>
                <a:spcPct val="100000"/>
              </a:lnSpc>
              <a:spcBef>
                <a:spcPts val="100"/>
              </a:spcBef>
            </a:pPr>
            <a:r>
              <a:rPr lang="es-ES" spc="-25" dirty="0" smtClean="0">
                <a:cs typeface="Trebuchet MS" panose="020B0603020202020204"/>
              </a:rPr>
              <a:t>#</a:t>
            </a:r>
            <a:r>
              <a:rPr lang="en-IN" dirty="0" smtClean="0"/>
              <a:t>creates the new directory</a:t>
            </a:r>
            <a:endParaRPr lang="en-IN" dirty="0" smtClean="0"/>
          </a:p>
          <a:p>
            <a:pPr marL="12700">
              <a:lnSpc>
                <a:spcPct val="100000"/>
              </a:lnSpc>
              <a:spcBef>
                <a:spcPts val="100"/>
              </a:spcBef>
            </a:pPr>
            <a:r>
              <a:rPr lang="en-US" b="1" spc="-25" dirty="0" err="1" smtClean="0">
                <a:cs typeface="Trebuchet MS" panose="020B0603020202020204"/>
              </a:rPr>
              <a:t>sudo</a:t>
            </a:r>
            <a:r>
              <a:rPr lang="en-US" b="1" spc="-25" dirty="0" smtClean="0">
                <a:cs typeface="Trebuchet MS" panose="020B0603020202020204"/>
              </a:rPr>
              <a:t> </a:t>
            </a:r>
            <a:r>
              <a:rPr lang="en-US" b="1" spc="-25" dirty="0" err="1" smtClean="0">
                <a:cs typeface="Trebuchet MS" panose="020B0603020202020204"/>
              </a:rPr>
              <a:t>mkdir</a:t>
            </a:r>
            <a:r>
              <a:rPr lang="en-US" b="1" spc="-25" dirty="0" smtClean="0">
                <a:cs typeface="Trebuchet MS" panose="020B0603020202020204"/>
              </a:rPr>
              <a:t> -p /</a:t>
            </a:r>
            <a:r>
              <a:rPr lang="en-US" b="1" spc="-25" dirty="0" err="1" smtClean="0">
                <a:cs typeface="Trebuchet MS" panose="020B0603020202020204"/>
              </a:rPr>
              <a:t>etc</a:t>
            </a:r>
            <a:r>
              <a:rPr lang="en-US" b="1" spc="-25" dirty="0" smtClean="0">
                <a:cs typeface="Trebuchet MS" panose="020B0603020202020204"/>
              </a:rPr>
              <a:t>/apt/keyrings</a:t>
            </a:r>
            <a:endParaRPr lang="en-US" b="1" spc="-25" dirty="0" smtClean="0">
              <a:cs typeface="Trebuchet MS" panose="020B0603020202020204"/>
            </a:endParaRPr>
          </a:p>
          <a:p>
            <a:pPr marL="12700">
              <a:lnSpc>
                <a:spcPct val="100000"/>
              </a:lnSpc>
              <a:spcBef>
                <a:spcPts val="100"/>
              </a:spcBef>
            </a:pPr>
            <a:endParaRPr lang="en-US" spc="-25" dirty="0" smtClean="0">
              <a:cs typeface="Trebuchet MS" panose="020B0603020202020204"/>
            </a:endParaRPr>
          </a:p>
          <a:p>
            <a:pPr marL="12700">
              <a:lnSpc>
                <a:spcPct val="100000"/>
              </a:lnSpc>
              <a:spcBef>
                <a:spcPts val="100"/>
              </a:spcBef>
            </a:pPr>
            <a:r>
              <a:rPr lang="en-US" spc="-25" dirty="0" smtClean="0">
                <a:cs typeface="Trebuchet MS" panose="020B0603020202020204"/>
              </a:rPr>
              <a:t>#</a:t>
            </a:r>
            <a:r>
              <a:rPr lang="en-US" dirty="0" smtClean="0"/>
              <a:t>downloads Docker's GPG key from the Docker repository</a:t>
            </a:r>
            <a:endParaRPr lang="en-US" dirty="0" smtClean="0"/>
          </a:p>
          <a:p>
            <a:pPr marL="12700">
              <a:lnSpc>
                <a:spcPct val="100000"/>
              </a:lnSpc>
              <a:spcBef>
                <a:spcPts val="100"/>
              </a:spcBef>
            </a:pPr>
            <a:r>
              <a:rPr lang="en-US" b="1" spc="-25" dirty="0" smtClean="0">
                <a:cs typeface="Trebuchet MS" panose="020B0603020202020204"/>
              </a:rPr>
              <a:t>curl -</a:t>
            </a:r>
            <a:r>
              <a:rPr lang="en-US" b="1" spc="-25" dirty="0" err="1" smtClean="0">
                <a:cs typeface="Trebuchet MS" panose="020B0603020202020204"/>
              </a:rPr>
              <a:t>fsSL</a:t>
            </a:r>
            <a:r>
              <a:rPr lang="en-US" b="1" spc="-25" dirty="0" smtClean="0">
                <a:cs typeface="Trebuchet MS" panose="020B0603020202020204"/>
              </a:rPr>
              <a:t> https://download.docker.com/linux/ubuntu/gpg | </a:t>
            </a:r>
            <a:r>
              <a:rPr lang="en-US" b="1" spc="-25" dirty="0" err="1" smtClean="0">
                <a:cs typeface="Trebuchet MS" panose="020B0603020202020204"/>
              </a:rPr>
              <a:t>sudo</a:t>
            </a:r>
            <a:r>
              <a:rPr lang="en-US" b="1" spc="-25" dirty="0" smtClean="0">
                <a:cs typeface="Trebuchet MS" panose="020B0603020202020204"/>
              </a:rPr>
              <a:t> </a:t>
            </a:r>
            <a:r>
              <a:rPr lang="en-US" b="1" spc="-25" dirty="0" err="1" smtClean="0">
                <a:cs typeface="Trebuchet MS" panose="020B0603020202020204"/>
              </a:rPr>
              <a:t>gpg</a:t>
            </a:r>
            <a:r>
              <a:rPr lang="en-US" b="1" spc="-25" dirty="0" smtClean="0">
                <a:cs typeface="Trebuchet MS" panose="020B0603020202020204"/>
              </a:rPr>
              <a:t> --</a:t>
            </a:r>
            <a:r>
              <a:rPr lang="en-US" b="1" spc="-25" dirty="0" err="1" smtClean="0">
                <a:cs typeface="Trebuchet MS" panose="020B0603020202020204"/>
              </a:rPr>
              <a:t>dearmor</a:t>
            </a:r>
            <a:r>
              <a:rPr lang="en-US" b="1" spc="-25" dirty="0" smtClean="0">
                <a:cs typeface="Trebuchet MS" panose="020B0603020202020204"/>
              </a:rPr>
              <a:t> -o /</a:t>
            </a:r>
            <a:r>
              <a:rPr lang="en-US" b="1" spc="-25" dirty="0" err="1" smtClean="0">
                <a:cs typeface="Trebuchet MS" panose="020B0603020202020204"/>
              </a:rPr>
              <a:t>etc</a:t>
            </a:r>
            <a:r>
              <a:rPr lang="en-US" b="1" spc="-25" dirty="0" smtClean="0">
                <a:cs typeface="Trebuchet MS" panose="020B0603020202020204"/>
              </a:rPr>
              <a:t>/apt/keyrings/</a:t>
            </a:r>
            <a:r>
              <a:rPr lang="en-US" b="1" spc="-25" dirty="0" err="1" smtClean="0">
                <a:cs typeface="Trebuchet MS" panose="020B0603020202020204"/>
              </a:rPr>
              <a:t>docker.gpg</a:t>
            </a:r>
            <a:endParaRPr lang="en-US" b="1" spc="-25" dirty="0" smtClean="0">
              <a:cs typeface="Trebuchet MS" panose="020B0603020202020204"/>
            </a:endParaRPr>
          </a:p>
          <a:p>
            <a:pPr marL="12700">
              <a:lnSpc>
                <a:spcPct val="100000"/>
              </a:lnSpc>
              <a:spcBef>
                <a:spcPts val="100"/>
              </a:spcBef>
            </a:pPr>
            <a:endParaRPr lang="en-US" spc="-25" dirty="0" smtClean="0">
              <a:cs typeface="Trebuchet MS" panose="020B0603020202020204"/>
            </a:endParaRPr>
          </a:p>
          <a:p>
            <a:pPr marL="12700">
              <a:lnSpc>
                <a:spcPct val="100000"/>
              </a:lnSpc>
              <a:spcBef>
                <a:spcPts val="100"/>
              </a:spcBef>
            </a:pPr>
            <a:r>
              <a:rPr lang="en-US" spc="-25" dirty="0" smtClean="0">
                <a:cs typeface="Trebuchet MS" panose="020B0603020202020204"/>
              </a:rPr>
              <a:t>#</a:t>
            </a:r>
            <a:r>
              <a:rPr lang="en-US" dirty="0" smtClean="0"/>
              <a:t>Add the Docker repository to your APT sources</a:t>
            </a:r>
            <a:endParaRPr lang="en-US" dirty="0" smtClean="0"/>
          </a:p>
          <a:p>
            <a:pPr marL="12700">
              <a:lnSpc>
                <a:spcPct val="100000"/>
              </a:lnSpc>
              <a:spcBef>
                <a:spcPts val="100"/>
              </a:spcBef>
            </a:pPr>
            <a:r>
              <a:rPr lang="en-US" b="1" spc="-25" dirty="0" smtClean="0">
                <a:cs typeface="Trebuchet MS" panose="020B0603020202020204"/>
              </a:rPr>
              <a:t>echo "deb [arch=$(</a:t>
            </a:r>
            <a:r>
              <a:rPr lang="en-US" b="1" spc="-25" dirty="0" err="1" smtClean="0">
                <a:cs typeface="Trebuchet MS" panose="020B0603020202020204"/>
              </a:rPr>
              <a:t>dpkg</a:t>
            </a:r>
            <a:r>
              <a:rPr lang="en-US" b="1" spc="-25" dirty="0" smtClean="0">
                <a:cs typeface="Trebuchet MS" panose="020B0603020202020204"/>
              </a:rPr>
              <a:t> --print-architecture) signed-by=/</a:t>
            </a:r>
            <a:r>
              <a:rPr lang="en-US" b="1" spc="-25" dirty="0" err="1" smtClean="0">
                <a:cs typeface="Trebuchet MS" panose="020B0603020202020204"/>
              </a:rPr>
              <a:t>etc</a:t>
            </a:r>
            <a:r>
              <a:rPr lang="en-US" b="1" spc="-25" dirty="0" smtClean="0">
                <a:cs typeface="Trebuchet MS" panose="020B0603020202020204"/>
              </a:rPr>
              <a:t>/apt/keyrings/</a:t>
            </a:r>
            <a:r>
              <a:rPr lang="en-US" b="1" spc="-25" dirty="0" err="1" smtClean="0">
                <a:cs typeface="Trebuchet MS" panose="020B0603020202020204"/>
              </a:rPr>
              <a:t>docker.gpg</a:t>
            </a:r>
            <a:r>
              <a:rPr lang="en-US" b="1" spc="-25" dirty="0" smtClean="0">
                <a:cs typeface="Trebuchet MS" panose="020B0603020202020204"/>
              </a:rPr>
              <a:t>] https://download.docker.com/linux/ubuntu $(</a:t>
            </a:r>
            <a:r>
              <a:rPr lang="en-US" b="1" spc="-25" dirty="0" err="1" smtClean="0">
                <a:cs typeface="Trebuchet MS" panose="020B0603020202020204"/>
              </a:rPr>
              <a:t>lsb_release</a:t>
            </a:r>
            <a:r>
              <a:rPr lang="en-US" b="1" spc="-25" dirty="0" smtClean="0">
                <a:cs typeface="Trebuchet MS" panose="020B0603020202020204"/>
              </a:rPr>
              <a:t> -</a:t>
            </a:r>
            <a:r>
              <a:rPr lang="en-US" b="1" spc="-25" dirty="0" err="1" smtClean="0">
                <a:cs typeface="Trebuchet MS" panose="020B0603020202020204"/>
              </a:rPr>
              <a:t>cs</a:t>
            </a:r>
            <a:r>
              <a:rPr lang="en-US" b="1" spc="-25" dirty="0" smtClean="0">
                <a:cs typeface="Trebuchet MS" panose="020B0603020202020204"/>
              </a:rPr>
              <a:t>) stable" | </a:t>
            </a:r>
            <a:r>
              <a:rPr lang="en-US" b="1" spc="-25" dirty="0" err="1" smtClean="0">
                <a:cs typeface="Trebuchet MS" panose="020B0603020202020204"/>
              </a:rPr>
              <a:t>sudo</a:t>
            </a:r>
            <a:r>
              <a:rPr lang="en-US" b="1" spc="-25" dirty="0" smtClean="0">
                <a:cs typeface="Trebuchet MS" panose="020B0603020202020204"/>
              </a:rPr>
              <a:t> tee /</a:t>
            </a:r>
            <a:r>
              <a:rPr lang="en-US" b="1" spc="-25" dirty="0" err="1" smtClean="0">
                <a:cs typeface="Trebuchet MS" panose="020B0603020202020204"/>
              </a:rPr>
              <a:t>etc</a:t>
            </a:r>
            <a:r>
              <a:rPr lang="en-US" b="1" spc="-25" dirty="0" smtClean="0">
                <a:cs typeface="Trebuchet MS" panose="020B0603020202020204"/>
              </a:rPr>
              <a:t>/apt/</a:t>
            </a:r>
            <a:r>
              <a:rPr lang="en-US" b="1" spc="-25" dirty="0" err="1" smtClean="0">
                <a:cs typeface="Trebuchet MS" panose="020B0603020202020204"/>
              </a:rPr>
              <a:t>sources.list.d</a:t>
            </a:r>
            <a:r>
              <a:rPr lang="en-US" b="1" spc="-25" dirty="0" smtClean="0">
                <a:cs typeface="Trebuchet MS" panose="020B0603020202020204"/>
              </a:rPr>
              <a:t>/</a:t>
            </a:r>
            <a:r>
              <a:rPr lang="en-US" b="1" spc="-25" dirty="0" err="1" smtClean="0">
                <a:cs typeface="Trebuchet MS" panose="020B0603020202020204"/>
              </a:rPr>
              <a:t>docker.list</a:t>
            </a:r>
            <a:r>
              <a:rPr lang="en-US" b="1" spc="-25" dirty="0" smtClean="0">
                <a:cs typeface="Trebuchet MS" panose="020B0603020202020204"/>
              </a:rPr>
              <a:t> &gt; /dev/null</a:t>
            </a:r>
            <a:endParaRPr lang="en-US" b="1" spc="-25" dirty="0" smtClean="0">
              <a:cs typeface="Trebuchet MS" panose="020B0603020202020204"/>
            </a:endParaRPr>
          </a:p>
          <a:p>
            <a:pPr marL="12700">
              <a:lnSpc>
                <a:spcPct val="100000"/>
              </a:lnSpc>
              <a:spcBef>
                <a:spcPts val="100"/>
              </a:spcBef>
            </a:pPr>
            <a:endParaRPr lang="en-US" spc="-25" dirty="0" smtClean="0">
              <a:cs typeface="Trebuchet MS" panose="020B0603020202020204"/>
            </a:endParaRPr>
          </a:p>
          <a:p>
            <a:pPr marL="12700">
              <a:lnSpc>
                <a:spcPct val="100000"/>
              </a:lnSpc>
              <a:spcBef>
                <a:spcPts val="100"/>
              </a:spcBef>
            </a:pPr>
            <a:r>
              <a:rPr lang="en-US" spc="-25" dirty="0" smtClean="0">
                <a:cs typeface="Trebuchet MS" panose="020B0603020202020204"/>
              </a:rPr>
              <a:t>#</a:t>
            </a:r>
            <a:r>
              <a:rPr lang="en-IN" dirty="0" smtClean="0"/>
              <a:t>Update APT package index</a:t>
            </a:r>
            <a:endParaRPr lang="en-IN" dirty="0" smtClean="0"/>
          </a:p>
          <a:p>
            <a:pPr marL="12700">
              <a:lnSpc>
                <a:spcPct val="100000"/>
              </a:lnSpc>
              <a:spcBef>
                <a:spcPts val="100"/>
              </a:spcBef>
            </a:pPr>
            <a:r>
              <a:rPr lang="en-US" b="1" spc="-25" dirty="0" err="1" smtClean="0">
                <a:cs typeface="Trebuchet MS" panose="020B0603020202020204"/>
              </a:rPr>
              <a:t>sudo</a:t>
            </a:r>
            <a:r>
              <a:rPr lang="en-US" b="1" spc="-25" dirty="0" smtClean="0">
                <a:cs typeface="Trebuchet MS" panose="020B0603020202020204"/>
              </a:rPr>
              <a:t> apt-get update</a:t>
            </a:r>
            <a:endParaRPr lang="en-US" b="1" spc="-25" dirty="0" smtClean="0">
              <a:cs typeface="Trebuchet MS" panose="020B0603020202020204"/>
            </a:endParaRPr>
          </a:p>
          <a:p>
            <a:pPr marL="12700">
              <a:lnSpc>
                <a:spcPct val="100000"/>
              </a:lnSpc>
              <a:spcBef>
                <a:spcPts val="100"/>
              </a:spcBef>
            </a:pPr>
            <a:endParaRPr lang="en-US" spc="-25" dirty="0">
              <a:cs typeface="Trebuchet MS" panose="020B0603020202020204"/>
            </a:endParaRPr>
          </a:p>
          <a:p>
            <a:pPr marL="12700">
              <a:lnSpc>
                <a:spcPct val="100000"/>
              </a:lnSpc>
              <a:spcBef>
                <a:spcPts val="100"/>
              </a:spcBef>
            </a:pPr>
            <a:r>
              <a:rPr lang="en-US" spc="-25" dirty="0" smtClean="0">
                <a:cs typeface="Trebuchet MS" panose="020B0603020202020204"/>
              </a:rPr>
              <a:t>#Install containerd.io package</a:t>
            </a:r>
            <a:endParaRPr lang="en-US" spc="-25" dirty="0" smtClean="0">
              <a:cs typeface="Trebuchet MS" panose="020B0603020202020204"/>
            </a:endParaRPr>
          </a:p>
          <a:p>
            <a:pPr marL="12700">
              <a:lnSpc>
                <a:spcPct val="100000"/>
              </a:lnSpc>
              <a:spcBef>
                <a:spcPts val="100"/>
              </a:spcBef>
            </a:pPr>
            <a:r>
              <a:rPr lang="en-US" b="1" spc="-25" dirty="0" err="1" smtClean="0">
                <a:cs typeface="Trebuchet MS" panose="020B0603020202020204"/>
              </a:rPr>
              <a:t>sudo</a:t>
            </a:r>
            <a:r>
              <a:rPr lang="en-US" b="1" spc="-25" dirty="0" smtClean="0">
                <a:cs typeface="Trebuchet MS" panose="020B0603020202020204"/>
              </a:rPr>
              <a:t> apt-get install containerd.io -y</a:t>
            </a:r>
            <a:endParaRPr lang="en-US" b="1" spc="-25" dirty="0" smtClean="0">
              <a:cs typeface="Trebuchet MS" panose="020B0603020202020204"/>
            </a:endParaRPr>
          </a:p>
          <a:p>
            <a:pPr marL="12700">
              <a:lnSpc>
                <a:spcPct val="100000"/>
              </a:lnSpc>
              <a:spcBef>
                <a:spcPts val="100"/>
              </a:spcBef>
            </a:pPr>
            <a:endParaRPr lang="en-US" spc="-25" dirty="0">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41934" y="1239427"/>
            <a:ext cx="11887811" cy="36069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720" y="223520"/>
            <a:ext cx="10160000" cy="6463308"/>
          </a:xfrm>
          <a:prstGeom prst="rect">
            <a:avLst/>
          </a:prstGeom>
        </p:spPr>
        <p:txBody>
          <a:bodyPr wrap="square">
            <a:spAutoFit/>
          </a:bodyPr>
          <a:lstStyle/>
          <a:p>
            <a:r>
              <a:rPr lang="en-IN" i="0" dirty="0" smtClean="0">
                <a:effectLst/>
                <a:latin typeface="-apple-system"/>
              </a:rPr>
              <a:t>#Create </a:t>
            </a:r>
            <a:r>
              <a:rPr lang="en-IN" i="0" dirty="0" err="1" smtClean="0">
                <a:effectLst/>
                <a:latin typeface="-apple-system"/>
              </a:rPr>
              <a:t>containerd</a:t>
            </a:r>
            <a:r>
              <a:rPr lang="en-IN" i="0" dirty="0" smtClean="0">
                <a:effectLst/>
                <a:latin typeface="-apple-system"/>
              </a:rPr>
              <a:t> configuration</a:t>
            </a:r>
            <a:endParaRPr lang="en-IN" i="0" dirty="0" smtClean="0">
              <a:effectLst/>
              <a:latin typeface="-apple-system"/>
            </a:endParaRPr>
          </a:p>
          <a:p>
            <a:r>
              <a:rPr lang="en-IN" b="1" i="0" dirty="0" err="1" smtClean="0">
                <a:effectLst/>
                <a:latin typeface="-apple-system"/>
              </a:rPr>
              <a:t>sudo</a:t>
            </a:r>
            <a:r>
              <a:rPr lang="en-IN" b="1" i="0" dirty="0" smtClean="0">
                <a:effectLst/>
                <a:latin typeface="-apple-system"/>
              </a:rPr>
              <a:t> </a:t>
            </a:r>
            <a:r>
              <a:rPr lang="en-IN" b="1" i="0" dirty="0" err="1" smtClean="0">
                <a:effectLst/>
                <a:latin typeface="-apple-system"/>
              </a:rPr>
              <a:t>mkdir</a:t>
            </a:r>
            <a:r>
              <a:rPr lang="en-IN" b="1" i="0" dirty="0" smtClean="0">
                <a:effectLst/>
                <a:latin typeface="-apple-system"/>
              </a:rPr>
              <a:t> -p /</a:t>
            </a:r>
            <a:r>
              <a:rPr lang="en-IN" b="1" i="0" dirty="0" err="1" smtClean="0">
                <a:effectLst/>
                <a:latin typeface="-apple-system"/>
              </a:rPr>
              <a:t>etc</a:t>
            </a:r>
            <a:r>
              <a:rPr lang="en-IN" b="1" i="0" dirty="0" smtClean="0">
                <a:effectLst/>
                <a:latin typeface="-apple-system"/>
              </a:rPr>
              <a:t>/</a:t>
            </a:r>
            <a:r>
              <a:rPr lang="en-IN" b="1" i="0" dirty="0" err="1" smtClean="0">
                <a:effectLst/>
                <a:latin typeface="-apple-system"/>
              </a:rPr>
              <a:t>containerd</a:t>
            </a:r>
            <a:endParaRPr lang="en-IN" b="1" i="0" dirty="0" smtClean="0">
              <a:effectLst/>
              <a:latin typeface="-apple-system"/>
            </a:endParaRPr>
          </a:p>
          <a:p>
            <a:r>
              <a:rPr lang="en-IN" b="1" i="0" dirty="0" err="1" smtClean="0">
                <a:effectLst/>
                <a:latin typeface="-apple-system"/>
              </a:rPr>
              <a:t>sudo</a:t>
            </a:r>
            <a:r>
              <a:rPr lang="en-IN" b="1" i="0" dirty="0" smtClean="0">
                <a:effectLst/>
                <a:latin typeface="-apple-system"/>
              </a:rPr>
              <a:t> </a:t>
            </a:r>
            <a:r>
              <a:rPr lang="en-IN" b="1" i="0" dirty="0" err="1" smtClean="0">
                <a:effectLst/>
                <a:latin typeface="-apple-system"/>
              </a:rPr>
              <a:t>containerd</a:t>
            </a:r>
            <a:r>
              <a:rPr lang="en-IN" b="1" i="0" dirty="0" smtClean="0">
                <a:effectLst/>
                <a:latin typeface="-apple-system"/>
              </a:rPr>
              <a:t> </a:t>
            </a:r>
            <a:r>
              <a:rPr lang="en-IN" b="1" i="0" dirty="0" err="1" smtClean="0">
                <a:effectLst/>
                <a:latin typeface="-apple-system"/>
              </a:rPr>
              <a:t>config</a:t>
            </a:r>
            <a:r>
              <a:rPr lang="en-IN" b="1" i="0" dirty="0" smtClean="0">
                <a:effectLst/>
                <a:latin typeface="-apple-system"/>
              </a:rPr>
              <a:t> default | </a:t>
            </a:r>
            <a:r>
              <a:rPr lang="en-IN" b="1" i="0" dirty="0" err="1" smtClean="0">
                <a:effectLst/>
                <a:latin typeface="-apple-system"/>
              </a:rPr>
              <a:t>sudo</a:t>
            </a:r>
            <a:r>
              <a:rPr lang="en-IN" b="1" i="0" dirty="0" smtClean="0">
                <a:effectLst/>
                <a:latin typeface="-apple-system"/>
              </a:rPr>
              <a:t> tee /</a:t>
            </a:r>
            <a:r>
              <a:rPr lang="en-IN" b="1" i="0" dirty="0" err="1" smtClean="0">
                <a:effectLst/>
                <a:latin typeface="-apple-system"/>
              </a:rPr>
              <a:t>etc</a:t>
            </a:r>
            <a:r>
              <a:rPr lang="en-IN" b="1" i="0" dirty="0" smtClean="0">
                <a:effectLst/>
                <a:latin typeface="-apple-system"/>
              </a:rPr>
              <a:t>/</a:t>
            </a:r>
            <a:r>
              <a:rPr lang="en-IN" b="1" i="0" dirty="0" err="1" smtClean="0">
                <a:effectLst/>
                <a:latin typeface="-apple-system"/>
              </a:rPr>
              <a:t>containerd</a:t>
            </a:r>
            <a:r>
              <a:rPr lang="en-IN" b="1" i="0" dirty="0" smtClean="0">
                <a:effectLst/>
                <a:latin typeface="-apple-system"/>
              </a:rPr>
              <a:t>/</a:t>
            </a:r>
            <a:r>
              <a:rPr lang="en-IN" b="1" i="0" dirty="0" err="1" smtClean="0">
                <a:effectLst/>
                <a:latin typeface="-apple-system"/>
              </a:rPr>
              <a:t>config.toml</a:t>
            </a:r>
            <a:endParaRPr lang="en-IN" b="1" i="0" dirty="0" smtClean="0">
              <a:effectLst/>
              <a:latin typeface="-apple-system"/>
            </a:endParaRPr>
          </a:p>
          <a:p>
            <a:endParaRPr lang="en-IN" b="1" dirty="0">
              <a:latin typeface="-apple-system"/>
            </a:endParaRPr>
          </a:p>
          <a:p>
            <a:r>
              <a:rPr lang="en-IN" b="1" i="0" dirty="0" smtClean="0">
                <a:effectLst/>
                <a:latin typeface="-apple-system"/>
              </a:rPr>
              <a:t>#</a:t>
            </a:r>
            <a:r>
              <a:rPr lang="en-US" dirty="0"/>
              <a:t>Edit the </a:t>
            </a:r>
            <a:r>
              <a:rPr lang="en-US" dirty="0" err="1"/>
              <a:t>containerd</a:t>
            </a:r>
            <a:r>
              <a:rPr lang="en-US" dirty="0"/>
              <a:t> configuration file to set </a:t>
            </a:r>
            <a:r>
              <a:rPr lang="en-US" dirty="0" err="1"/>
              <a:t>SystemdCgroup</a:t>
            </a:r>
            <a:r>
              <a:rPr lang="en-US" dirty="0"/>
              <a:t> to true</a:t>
            </a:r>
            <a:endParaRPr lang="en-US" dirty="0"/>
          </a:p>
          <a:p>
            <a:r>
              <a:rPr lang="en-IN" b="1" i="0" dirty="0" err="1" smtClean="0">
                <a:effectLst/>
                <a:latin typeface="-apple-system"/>
              </a:rPr>
              <a:t>sudo</a:t>
            </a:r>
            <a:r>
              <a:rPr lang="en-IN" b="1" i="0" dirty="0" smtClean="0">
                <a:effectLst/>
                <a:latin typeface="-apple-system"/>
              </a:rPr>
              <a:t> </a:t>
            </a:r>
            <a:r>
              <a:rPr lang="en-IN" b="1" i="0" dirty="0" err="1" smtClean="0">
                <a:effectLst/>
                <a:latin typeface="-apple-system"/>
              </a:rPr>
              <a:t>sed</a:t>
            </a:r>
            <a:r>
              <a:rPr lang="en-IN" b="1" i="0" dirty="0" smtClean="0">
                <a:effectLst/>
                <a:latin typeface="-apple-system"/>
              </a:rPr>
              <a:t> -</a:t>
            </a:r>
            <a:r>
              <a:rPr lang="en-IN" b="1" i="0" dirty="0" err="1" smtClean="0">
                <a:effectLst/>
                <a:latin typeface="-apple-system"/>
              </a:rPr>
              <a:t>i</a:t>
            </a:r>
            <a:r>
              <a:rPr lang="en-IN" b="1" i="0" dirty="0" smtClean="0">
                <a:effectLst/>
                <a:latin typeface="-apple-system"/>
              </a:rPr>
              <a:t> -e 's/</a:t>
            </a:r>
            <a:r>
              <a:rPr lang="en-IN" b="1" i="0" dirty="0" err="1" smtClean="0">
                <a:effectLst/>
                <a:latin typeface="-apple-system"/>
              </a:rPr>
              <a:t>SystemdCgroup</a:t>
            </a:r>
            <a:r>
              <a:rPr lang="en-IN" b="1" i="0" dirty="0" smtClean="0">
                <a:effectLst/>
                <a:latin typeface="-apple-system"/>
              </a:rPr>
              <a:t> = false/</a:t>
            </a:r>
            <a:r>
              <a:rPr lang="en-IN" b="1" i="0" dirty="0" err="1" smtClean="0">
                <a:effectLst/>
                <a:latin typeface="-apple-system"/>
              </a:rPr>
              <a:t>SystemdCgroup</a:t>
            </a:r>
            <a:r>
              <a:rPr lang="en-IN" b="1" i="0" dirty="0" smtClean="0">
                <a:effectLst/>
                <a:latin typeface="-apple-system"/>
              </a:rPr>
              <a:t> = true/g' /</a:t>
            </a:r>
            <a:r>
              <a:rPr lang="en-IN" b="1" i="0" dirty="0" err="1" smtClean="0">
                <a:effectLst/>
                <a:latin typeface="-apple-system"/>
              </a:rPr>
              <a:t>etc</a:t>
            </a:r>
            <a:r>
              <a:rPr lang="en-IN" b="1" i="0" dirty="0" smtClean="0">
                <a:effectLst/>
                <a:latin typeface="-apple-system"/>
              </a:rPr>
              <a:t>/</a:t>
            </a:r>
            <a:r>
              <a:rPr lang="en-IN" b="1" i="0" dirty="0" err="1" smtClean="0">
                <a:effectLst/>
                <a:latin typeface="-apple-system"/>
              </a:rPr>
              <a:t>containerd</a:t>
            </a:r>
            <a:r>
              <a:rPr lang="en-IN" b="1" i="0" dirty="0" smtClean="0">
                <a:effectLst/>
                <a:latin typeface="-apple-system"/>
              </a:rPr>
              <a:t>/</a:t>
            </a:r>
            <a:r>
              <a:rPr lang="en-IN" b="1" i="0" dirty="0" err="1" smtClean="0">
                <a:effectLst/>
                <a:latin typeface="-apple-system"/>
              </a:rPr>
              <a:t>config.toml</a:t>
            </a:r>
            <a:endParaRPr lang="en-IN" b="1" i="0" dirty="0" smtClean="0">
              <a:effectLst/>
              <a:latin typeface="-apple-system"/>
            </a:endParaRPr>
          </a:p>
          <a:p>
            <a:endParaRPr lang="en-IN" b="1" dirty="0">
              <a:latin typeface="-apple-system"/>
            </a:endParaRPr>
          </a:p>
          <a:p>
            <a:r>
              <a:rPr lang="en-IN" i="0" dirty="0" smtClean="0">
                <a:effectLst/>
                <a:latin typeface="-apple-system"/>
              </a:rPr>
              <a:t>#</a:t>
            </a:r>
            <a:r>
              <a:rPr lang="en-IN" dirty="0"/>
              <a:t>Restart </a:t>
            </a:r>
            <a:r>
              <a:rPr lang="en-IN" dirty="0" err="1"/>
              <a:t>containerd</a:t>
            </a:r>
            <a:endParaRPr lang="en-IN" dirty="0"/>
          </a:p>
          <a:p>
            <a:r>
              <a:rPr lang="en-IN" b="1" i="0" dirty="0" err="1" smtClean="0">
                <a:effectLst/>
                <a:latin typeface="-apple-system"/>
              </a:rPr>
              <a:t>sudo</a:t>
            </a:r>
            <a:r>
              <a:rPr lang="en-IN" b="1" i="0" dirty="0" smtClean="0">
                <a:effectLst/>
                <a:latin typeface="-apple-system"/>
              </a:rPr>
              <a:t> </a:t>
            </a:r>
            <a:r>
              <a:rPr lang="en-IN" b="1" i="0" dirty="0" err="1" smtClean="0">
                <a:effectLst/>
                <a:latin typeface="-apple-system"/>
              </a:rPr>
              <a:t>systemctl</a:t>
            </a:r>
            <a:r>
              <a:rPr lang="en-IN" b="1" i="0" dirty="0" smtClean="0">
                <a:effectLst/>
                <a:latin typeface="-apple-system"/>
              </a:rPr>
              <a:t> restart </a:t>
            </a:r>
            <a:r>
              <a:rPr lang="en-IN" b="1" i="0" dirty="0" err="1" smtClean="0">
                <a:effectLst/>
                <a:latin typeface="-apple-system"/>
              </a:rPr>
              <a:t>containerd</a:t>
            </a:r>
            <a:endParaRPr lang="en-IN" b="1" i="0" dirty="0" smtClean="0">
              <a:effectLst/>
              <a:latin typeface="-apple-system"/>
            </a:endParaRPr>
          </a:p>
          <a:p>
            <a:endParaRPr lang="en-IN" b="1" dirty="0">
              <a:latin typeface="-apple-system"/>
            </a:endParaRPr>
          </a:p>
          <a:p>
            <a:r>
              <a:rPr lang="en-IN" i="0" dirty="0" smtClean="0">
                <a:effectLst/>
                <a:latin typeface="-apple-system"/>
              </a:rPr>
              <a:t>#</a:t>
            </a:r>
            <a:r>
              <a:rPr lang="en-IN" dirty="0"/>
              <a:t>Install Kubernetes</a:t>
            </a:r>
            <a:endParaRPr lang="en-IN" dirty="0"/>
          </a:p>
          <a:p>
            <a:r>
              <a:rPr lang="en-IN" b="1" i="0" dirty="0" smtClean="0">
                <a:effectLst/>
                <a:latin typeface="-apple-system"/>
              </a:rPr>
              <a:t>curl -</a:t>
            </a:r>
            <a:r>
              <a:rPr lang="en-IN" b="1" i="0" dirty="0" err="1" smtClean="0">
                <a:effectLst/>
                <a:latin typeface="-apple-system"/>
              </a:rPr>
              <a:t>fsSL</a:t>
            </a:r>
            <a:r>
              <a:rPr lang="en-IN" b="1" i="0" dirty="0" smtClean="0">
                <a:effectLst/>
                <a:latin typeface="-apple-system"/>
              </a:rPr>
              <a:t> https://pkgs.k8s.io/core:/stable:/v1.30/deb/Release.key | </a:t>
            </a:r>
            <a:r>
              <a:rPr lang="en-IN" b="1" i="0" dirty="0" err="1" smtClean="0">
                <a:effectLst/>
                <a:latin typeface="-apple-system"/>
              </a:rPr>
              <a:t>sudo</a:t>
            </a:r>
            <a:r>
              <a:rPr lang="en-IN" b="1" i="0" dirty="0" smtClean="0">
                <a:effectLst/>
                <a:latin typeface="-apple-system"/>
              </a:rPr>
              <a:t> </a:t>
            </a:r>
            <a:r>
              <a:rPr lang="en-IN" b="1" i="0" dirty="0" err="1" smtClean="0">
                <a:effectLst/>
                <a:latin typeface="-apple-system"/>
              </a:rPr>
              <a:t>gpg</a:t>
            </a:r>
            <a:r>
              <a:rPr lang="en-IN" b="1" i="0" dirty="0" smtClean="0">
                <a:effectLst/>
                <a:latin typeface="-apple-system"/>
              </a:rPr>
              <a:t> --</a:t>
            </a:r>
            <a:r>
              <a:rPr lang="en-IN" b="1" i="0" dirty="0" err="1" smtClean="0">
                <a:effectLst/>
                <a:latin typeface="-apple-system"/>
              </a:rPr>
              <a:t>dearmor</a:t>
            </a:r>
            <a:r>
              <a:rPr lang="en-IN" b="1" i="0" dirty="0" smtClean="0">
                <a:effectLst/>
                <a:latin typeface="-apple-system"/>
              </a:rPr>
              <a:t> -o /</a:t>
            </a:r>
            <a:r>
              <a:rPr lang="en-IN" b="1" i="0" dirty="0" err="1" smtClean="0">
                <a:effectLst/>
                <a:latin typeface="-apple-system"/>
              </a:rPr>
              <a:t>etc</a:t>
            </a:r>
            <a:r>
              <a:rPr lang="en-IN" b="1" i="0" dirty="0" smtClean="0">
                <a:effectLst/>
                <a:latin typeface="-apple-system"/>
              </a:rPr>
              <a:t>/apt/keyrings/</a:t>
            </a:r>
            <a:r>
              <a:rPr lang="en-IN" b="1" i="0" dirty="0" err="1" smtClean="0">
                <a:effectLst/>
                <a:latin typeface="-apple-system"/>
              </a:rPr>
              <a:t>kubernetes</a:t>
            </a:r>
            <a:r>
              <a:rPr lang="en-IN" b="1" i="0" dirty="0" smtClean="0">
                <a:effectLst/>
                <a:latin typeface="-apple-system"/>
              </a:rPr>
              <a:t>-apt-</a:t>
            </a:r>
            <a:r>
              <a:rPr lang="en-IN" b="1" i="0" dirty="0" err="1" smtClean="0">
                <a:effectLst/>
                <a:latin typeface="-apple-system"/>
              </a:rPr>
              <a:t>keyring.gpg</a:t>
            </a:r>
            <a:endParaRPr lang="en-IN" b="1" i="0" dirty="0" smtClean="0">
              <a:effectLst/>
              <a:latin typeface="-apple-system"/>
            </a:endParaRPr>
          </a:p>
          <a:p>
            <a:endParaRPr lang="en-IN" b="1" i="0" dirty="0" smtClean="0">
              <a:effectLst/>
              <a:latin typeface="-apple-system"/>
            </a:endParaRPr>
          </a:p>
          <a:p>
            <a:r>
              <a:rPr lang="en-IN" b="1" i="0" dirty="0" smtClean="0">
                <a:effectLst/>
                <a:latin typeface="-apple-system"/>
              </a:rPr>
              <a:t>echo 'deb [signed-by=/</a:t>
            </a:r>
            <a:r>
              <a:rPr lang="en-IN" b="1" i="0" dirty="0" err="1" smtClean="0">
                <a:effectLst/>
                <a:latin typeface="-apple-system"/>
              </a:rPr>
              <a:t>etc</a:t>
            </a:r>
            <a:r>
              <a:rPr lang="en-IN" b="1" i="0" dirty="0" smtClean="0">
                <a:effectLst/>
                <a:latin typeface="-apple-system"/>
              </a:rPr>
              <a:t>/apt/keyrings/</a:t>
            </a:r>
            <a:r>
              <a:rPr lang="en-IN" b="1" i="0" dirty="0" err="1" smtClean="0">
                <a:effectLst/>
                <a:latin typeface="-apple-system"/>
              </a:rPr>
              <a:t>kubernetes</a:t>
            </a:r>
            <a:r>
              <a:rPr lang="en-IN" b="1" i="0" dirty="0" smtClean="0">
                <a:effectLst/>
                <a:latin typeface="-apple-system"/>
              </a:rPr>
              <a:t>-apt-</a:t>
            </a:r>
            <a:r>
              <a:rPr lang="en-IN" b="1" i="0" dirty="0" err="1" smtClean="0">
                <a:effectLst/>
                <a:latin typeface="-apple-system"/>
              </a:rPr>
              <a:t>keyring.gpg</a:t>
            </a:r>
            <a:r>
              <a:rPr lang="en-IN" b="1" i="0" dirty="0" smtClean="0">
                <a:effectLst/>
                <a:latin typeface="-apple-system"/>
              </a:rPr>
              <a:t>] https://pkgs.k8s.io/core:/stable:/v1.30/deb/ /' | </a:t>
            </a:r>
            <a:r>
              <a:rPr lang="en-IN" b="1" i="0" dirty="0" err="1" smtClean="0">
                <a:effectLst/>
                <a:latin typeface="-apple-system"/>
              </a:rPr>
              <a:t>sudo</a:t>
            </a:r>
            <a:r>
              <a:rPr lang="en-IN" b="1" i="0" dirty="0" smtClean="0">
                <a:effectLst/>
                <a:latin typeface="-apple-system"/>
              </a:rPr>
              <a:t> tee /</a:t>
            </a:r>
            <a:r>
              <a:rPr lang="en-IN" b="1" i="0" dirty="0" err="1" smtClean="0">
                <a:effectLst/>
                <a:latin typeface="-apple-system"/>
              </a:rPr>
              <a:t>etc</a:t>
            </a:r>
            <a:r>
              <a:rPr lang="en-IN" b="1" i="0" dirty="0" smtClean="0">
                <a:effectLst/>
                <a:latin typeface="-apple-system"/>
              </a:rPr>
              <a:t>/apt/</a:t>
            </a:r>
            <a:r>
              <a:rPr lang="en-IN" b="1" i="0" dirty="0" err="1" smtClean="0">
                <a:effectLst/>
                <a:latin typeface="-apple-system"/>
              </a:rPr>
              <a:t>sources.list.d</a:t>
            </a:r>
            <a:r>
              <a:rPr lang="en-IN" b="1" i="0" dirty="0" smtClean="0">
                <a:effectLst/>
                <a:latin typeface="-apple-system"/>
              </a:rPr>
              <a:t>/</a:t>
            </a:r>
            <a:r>
              <a:rPr lang="en-IN" b="1" i="0" dirty="0" err="1" smtClean="0">
                <a:effectLst/>
                <a:latin typeface="-apple-system"/>
              </a:rPr>
              <a:t>kubernetes.list</a:t>
            </a:r>
            <a:endParaRPr lang="en-IN" b="1" i="0" dirty="0" smtClean="0">
              <a:effectLst/>
              <a:latin typeface="-apple-system"/>
            </a:endParaRPr>
          </a:p>
          <a:p>
            <a:endParaRPr lang="en-IN" b="1" i="0" dirty="0" smtClean="0">
              <a:effectLst/>
              <a:latin typeface="-apple-system"/>
            </a:endParaRPr>
          </a:p>
          <a:p>
            <a:r>
              <a:rPr lang="en-IN" b="1" i="0" dirty="0" err="1" smtClean="0">
                <a:effectLst/>
                <a:latin typeface="-apple-system"/>
              </a:rPr>
              <a:t>sudo</a:t>
            </a:r>
            <a:r>
              <a:rPr lang="en-IN" b="1" i="0" dirty="0" smtClean="0">
                <a:effectLst/>
                <a:latin typeface="-apple-system"/>
              </a:rPr>
              <a:t> apt-get update</a:t>
            </a:r>
            <a:endParaRPr lang="en-IN" b="1" i="0" dirty="0" smtClean="0">
              <a:effectLst/>
              <a:latin typeface="-apple-system"/>
            </a:endParaRPr>
          </a:p>
          <a:p>
            <a:r>
              <a:rPr lang="en-IN" b="1" i="0" dirty="0" err="1" smtClean="0">
                <a:effectLst/>
                <a:latin typeface="-apple-system"/>
              </a:rPr>
              <a:t>sudo</a:t>
            </a:r>
            <a:r>
              <a:rPr lang="en-IN" b="1" i="0" dirty="0" smtClean="0">
                <a:effectLst/>
                <a:latin typeface="-apple-system"/>
              </a:rPr>
              <a:t> apt-get install -y </a:t>
            </a:r>
            <a:r>
              <a:rPr lang="en-IN" b="1" i="0" dirty="0" err="1" smtClean="0">
                <a:effectLst/>
                <a:latin typeface="-apple-system"/>
              </a:rPr>
              <a:t>kubelet</a:t>
            </a:r>
            <a:r>
              <a:rPr lang="en-IN" b="1" i="0" dirty="0" smtClean="0">
                <a:effectLst/>
                <a:latin typeface="-apple-system"/>
              </a:rPr>
              <a:t> </a:t>
            </a:r>
            <a:r>
              <a:rPr lang="en-IN" b="1" i="0" dirty="0" err="1" smtClean="0">
                <a:effectLst/>
                <a:latin typeface="-apple-system"/>
              </a:rPr>
              <a:t>kubeadm</a:t>
            </a:r>
            <a:r>
              <a:rPr lang="en-IN" b="1" i="0" dirty="0" smtClean="0">
                <a:effectLst/>
                <a:latin typeface="-apple-system"/>
              </a:rPr>
              <a:t> </a:t>
            </a:r>
            <a:r>
              <a:rPr lang="en-IN" b="1" i="0" dirty="0" err="1" smtClean="0">
                <a:effectLst/>
                <a:latin typeface="-apple-system"/>
              </a:rPr>
              <a:t>kubectl</a:t>
            </a:r>
            <a:endParaRPr lang="en-IN" b="1" i="0" dirty="0" smtClean="0">
              <a:effectLst/>
              <a:latin typeface="-apple-system"/>
            </a:endParaRPr>
          </a:p>
          <a:p>
            <a:r>
              <a:rPr lang="en-IN" b="1" i="0" dirty="0" err="1" smtClean="0">
                <a:effectLst/>
                <a:latin typeface="-apple-system"/>
              </a:rPr>
              <a:t>sudo</a:t>
            </a:r>
            <a:r>
              <a:rPr lang="en-IN" b="1" i="0" dirty="0" smtClean="0">
                <a:effectLst/>
                <a:latin typeface="-apple-system"/>
              </a:rPr>
              <a:t> apt-mark hold </a:t>
            </a:r>
            <a:r>
              <a:rPr lang="en-IN" b="1" i="0" dirty="0" err="1" smtClean="0">
                <a:effectLst/>
                <a:latin typeface="-apple-system"/>
              </a:rPr>
              <a:t>kubelet</a:t>
            </a:r>
            <a:r>
              <a:rPr lang="en-IN" b="1" i="0" dirty="0" smtClean="0">
                <a:effectLst/>
                <a:latin typeface="-apple-system"/>
              </a:rPr>
              <a:t> </a:t>
            </a:r>
            <a:r>
              <a:rPr lang="en-IN" b="1" i="0" dirty="0" err="1" smtClean="0">
                <a:effectLst/>
                <a:latin typeface="-apple-system"/>
              </a:rPr>
              <a:t>kubeadm</a:t>
            </a:r>
            <a:r>
              <a:rPr lang="en-IN" b="1" i="0" dirty="0" smtClean="0">
                <a:effectLst/>
                <a:latin typeface="-apple-system"/>
              </a:rPr>
              <a:t> </a:t>
            </a:r>
            <a:r>
              <a:rPr lang="en-IN" b="1" i="0" dirty="0" err="1" smtClean="0">
                <a:effectLst/>
                <a:latin typeface="-apple-system"/>
              </a:rPr>
              <a:t>kubectl</a:t>
            </a:r>
            <a:endParaRPr lang="en-IN" b="1" i="0" dirty="0" smtClean="0">
              <a:effectLst/>
              <a:latin typeface="-apple-system"/>
            </a:endParaRPr>
          </a:p>
          <a:p>
            <a:r>
              <a:rPr lang="en-IN" b="1" i="0" dirty="0" err="1" smtClean="0">
                <a:effectLst/>
                <a:latin typeface="-apple-system"/>
              </a:rPr>
              <a:t>sudo</a:t>
            </a:r>
            <a:r>
              <a:rPr lang="en-IN" b="1" i="0" dirty="0" smtClean="0">
                <a:effectLst/>
                <a:latin typeface="-apple-system"/>
              </a:rPr>
              <a:t> </a:t>
            </a:r>
            <a:r>
              <a:rPr lang="en-IN" b="1" i="0" dirty="0" err="1" smtClean="0">
                <a:effectLst/>
                <a:latin typeface="-apple-system"/>
              </a:rPr>
              <a:t>systemctl</a:t>
            </a:r>
            <a:r>
              <a:rPr lang="en-IN" b="1" i="0" dirty="0" smtClean="0">
                <a:effectLst/>
                <a:latin typeface="-apple-system"/>
              </a:rPr>
              <a:t> enable --now </a:t>
            </a:r>
            <a:r>
              <a:rPr lang="en-IN" b="1" i="0" dirty="0" err="1" smtClean="0">
                <a:effectLst/>
                <a:latin typeface="-apple-system"/>
              </a:rPr>
              <a:t>kubelet</a:t>
            </a:r>
            <a:endParaRPr lang="en-IN" b="1" i="0" dirty="0">
              <a:effectLst/>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1608" y="0"/>
            <a:ext cx="5893103" cy="3714941"/>
          </a:xfrm>
          <a:prstGeom prst="rect">
            <a:avLst/>
          </a:prstGeom>
        </p:spPr>
      </p:pic>
      <p:sp>
        <p:nvSpPr>
          <p:cNvPr id="3" name="Rectangle 2"/>
          <p:cNvSpPr/>
          <p:nvPr/>
        </p:nvSpPr>
        <p:spPr>
          <a:xfrm>
            <a:off x="111608" y="3955534"/>
            <a:ext cx="11724792" cy="2308324"/>
          </a:xfrm>
          <a:prstGeom prst="rect">
            <a:avLst/>
          </a:prstGeom>
        </p:spPr>
        <p:txBody>
          <a:bodyPr wrap="square">
            <a:spAutoFit/>
          </a:bodyPr>
          <a:lstStyle/>
          <a:p>
            <a:r>
              <a:rPr lang="en-IN" b="1" i="0" dirty="0" smtClean="0">
                <a:effectLst/>
                <a:latin typeface="-apple-system"/>
              </a:rPr>
              <a:t>#</a:t>
            </a:r>
            <a:r>
              <a:rPr lang="en-IN" i="0" dirty="0" smtClean="0">
                <a:effectLst/>
                <a:latin typeface="-apple-system"/>
              </a:rPr>
              <a:t>Disable swap</a:t>
            </a:r>
            <a:endParaRPr lang="en-IN" i="0" dirty="0" smtClean="0">
              <a:effectLst/>
              <a:latin typeface="-apple-system"/>
            </a:endParaRPr>
          </a:p>
          <a:p>
            <a:r>
              <a:rPr lang="en-IN" b="1" i="0" dirty="0" err="1" smtClean="0">
                <a:effectLst/>
                <a:latin typeface="-apple-system"/>
              </a:rPr>
              <a:t>sudo</a:t>
            </a:r>
            <a:r>
              <a:rPr lang="en-IN" b="1" i="0" dirty="0" smtClean="0">
                <a:effectLst/>
                <a:latin typeface="-apple-system"/>
              </a:rPr>
              <a:t> </a:t>
            </a:r>
            <a:r>
              <a:rPr lang="en-IN" b="1" i="0" dirty="0" err="1" smtClean="0">
                <a:effectLst/>
                <a:latin typeface="-apple-system"/>
              </a:rPr>
              <a:t>swapoff</a:t>
            </a:r>
            <a:r>
              <a:rPr lang="en-IN" b="1" i="0" dirty="0" smtClean="0">
                <a:effectLst/>
                <a:latin typeface="-apple-system"/>
              </a:rPr>
              <a:t> –a</a:t>
            </a:r>
            <a:endParaRPr lang="en-IN" b="1" i="0" dirty="0" smtClean="0">
              <a:effectLst/>
              <a:latin typeface="-apple-system"/>
            </a:endParaRPr>
          </a:p>
          <a:p>
            <a:endParaRPr lang="en-IN" b="1" dirty="0">
              <a:latin typeface="-apple-system"/>
            </a:endParaRPr>
          </a:p>
          <a:p>
            <a:r>
              <a:rPr lang="en-IN" b="1" i="0" dirty="0" smtClean="0">
                <a:effectLst/>
                <a:latin typeface="-apple-system"/>
              </a:rPr>
              <a:t>#</a:t>
            </a:r>
            <a:r>
              <a:rPr lang="en-US" dirty="0"/>
              <a:t>any swap entries in the /</a:t>
            </a:r>
            <a:r>
              <a:rPr lang="en-US" dirty="0" err="1"/>
              <a:t>etc</a:t>
            </a:r>
            <a:r>
              <a:rPr lang="en-US" dirty="0"/>
              <a:t>/</a:t>
            </a:r>
            <a:r>
              <a:rPr lang="en-US" dirty="0" err="1"/>
              <a:t>fstab</a:t>
            </a:r>
            <a:r>
              <a:rPr lang="en-US" dirty="0"/>
              <a:t> file, remove them using a text editor such as </a:t>
            </a:r>
            <a:r>
              <a:rPr lang="en-US" dirty="0" err="1" smtClean="0"/>
              <a:t>nano</a:t>
            </a:r>
            <a:endParaRPr lang="en-US" dirty="0" smtClean="0"/>
          </a:p>
          <a:p>
            <a:r>
              <a:rPr lang="en-IN" b="1" i="0" dirty="0" err="1" smtClean="0">
                <a:effectLst/>
                <a:latin typeface="-apple-system"/>
              </a:rPr>
              <a:t>sudo</a:t>
            </a:r>
            <a:r>
              <a:rPr lang="en-IN" b="1" i="0" dirty="0" smtClean="0">
                <a:effectLst/>
                <a:latin typeface="-apple-system"/>
              </a:rPr>
              <a:t> </a:t>
            </a:r>
            <a:r>
              <a:rPr lang="en-IN" b="1" i="0" dirty="0" err="1" smtClean="0">
                <a:effectLst/>
                <a:latin typeface="-apple-system"/>
              </a:rPr>
              <a:t>nano</a:t>
            </a:r>
            <a:r>
              <a:rPr lang="en-IN" b="1" i="0" dirty="0" smtClean="0">
                <a:effectLst/>
                <a:latin typeface="-apple-system"/>
              </a:rPr>
              <a:t> /</a:t>
            </a:r>
            <a:r>
              <a:rPr lang="en-IN" b="1" i="0" dirty="0" err="1" smtClean="0">
                <a:effectLst/>
                <a:latin typeface="-apple-system"/>
              </a:rPr>
              <a:t>etc</a:t>
            </a:r>
            <a:r>
              <a:rPr lang="en-IN" b="1" i="0" dirty="0" smtClean="0">
                <a:effectLst/>
                <a:latin typeface="-apple-system"/>
              </a:rPr>
              <a:t>/</a:t>
            </a:r>
            <a:r>
              <a:rPr lang="en-IN" b="1" i="0" dirty="0" err="1" smtClean="0">
                <a:effectLst/>
                <a:latin typeface="-apple-system"/>
              </a:rPr>
              <a:t>fstab</a:t>
            </a:r>
            <a:endParaRPr lang="en-IN" b="1" i="0" dirty="0" smtClean="0">
              <a:effectLst/>
              <a:latin typeface="-apple-system"/>
            </a:endParaRPr>
          </a:p>
          <a:p>
            <a:endParaRPr lang="en-IN" b="1" dirty="0">
              <a:latin typeface="-apple-system"/>
            </a:endParaRPr>
          </a:p>
          <a:p>
            <a:r>
              <a:rPr lang="en-IN" b="1" i="0" dirty="0" smtClean="0">
                <a:effectLst/>
                <a:latin typeface="-apple-system"/>
              </a:rPr>
              <a:t>#</a:t>
            </a:r>
            <a:r>
              <a:rPr lang="en-IN" dirty="0"/>
              <a:t>Enable kernel </a:t>
            </a:r>
            <a:r>
              <a:rPr lang="en-IN" dirty="0" smtClean="0"/>
              <a:t>modules</a:t>
            </a:r>
            <a:endParaRPr lang="en-IN" dirty="0" smtClean="0"/>
          </a:p>
          <a:p>
            <a:r>
              <a:rPr lang="en-IN" b="1" i="0" dirty="0" err="1" smtClean="0">
                <a:effectLst/>
                <a:latin typeface="-apple-system"/>
              </a:rPr>
              <a:t>sudo</a:t>
            </a:r>
            <a:r>
              <a:rPr lang="en-IN" b="1" i="0" dirty="0" smtClean="0">
                <a:effectLst/>
                <a:latin typeface="-apple-system"/>
              </a:rPr>
              <a:t> </a:t>
            </a:r>
            <a:r>
              <a:rPr lang="en-IN" b="1" i="0" dirty="0" err="1" smtClean="0">
                <a:effectLst/>
                <a:latin typeface="-apple-system"/>
              </a:rPr>
              <a:t>modprobe</a:t>
            </a:r>
            <a:r>
              <a:rPr lang="en-IN" b="1" i="0" dirty="0" smtClean="0">
                <a:effectLst/>
                <a:latin typeface="-apple-system"/>
              </a:rPr>
              <a:t> </a:t>
            </a:r>
            <a:r>
              <a:rPr lang="en-IN" b="1" i="0" dirty="0" err="1" smtClean="0">
                <a:effectLst/>
                <a:latin typeface="-apple-system"/>
              </a:rPr>
              <a:t>br_netfilter</a:t>
            </a:r>
            <a:endParaRPr lang="en-IN" b="1" i="0" dirty="0">
              <a:effectLst/>
              <a:latin typeface="-apple-syste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2880"/>
            <a:ext cx="10322560" cy="646331"/>
          </a:xfrm>
          <a:prstGeom prst="rect">
            <a:avLst/>
          </a:prstGeom>
        </p:spPr>
        <p:txBody>
          <a:bodyPr wrap="square">
            <a:spAutoFit/>
          </a:bodyPr>
          <a:lstStyle/>
          <a:p>
            <a:r>
              <a:rPr lang="en-US" b="0" i="0" dirty="0" smtClean="0">
                <a:effectLst/>
                <a:latin typeface="-apple-system"/>
              </a:rPr>
              <a:t>#Add some settings to </a:t>
            </a:r>
            <a:r>
              <a:rPr lang="en-US" b="0" i="0" dirty="0" err="1" smtClean="0">
                <a:effectLst/>
                <a:latin typeface="-apple-system"/>
              </a:rPr>
              <a:t>sysctl</a:t>
            </a:r>
            <a:endParaRPr lang="en-US" b="0" i="0" dirty="0" smtClean="0">
              <a:effectLst/>
              <a:latin typeface="-apple-system"/>
            </a:endParaRPr>
          </a:p>
          <a:p>
            <a:r>
              <a:rPr lang="en-IN" b="1" dirty="0" err="1" smtClean="0"/>
              <a:t>sudo</a:t>
            </a:r>
            <a:r>
              <a:rPr lang="en-IN" b="1" dirty="0" smtClean="0"/>
              <a:t> </a:t>
            </a:r>
            <a:r>
              <a:rPr lang="en-IN" b="1" dirty="0" err="1" smtClean="0"/>
              <a:t>sysctl</a:t>
            </a:r>
            <a:r>
              <a:rPr lang="en-IN" b="1" dirty="0" smtClean="0"/>
              <a:t> -w net.ipv4.ip_forward=1</a:t>
            </a:r>
            <a:endParaRPr lang="en-IN" b="1" dirty="0"/>
          </a:p>
        </p:txBody>
      </p:sp>
      <p:pic>
        <p:nvPicPr>
          <p:cNvPr id="3" name="Picture 2"/>
          <p:cNvPicPr>
            <a:picLocks noChangeAspect="1"/>
          </p:cNvPicPr>
          <p:nvPr/>
        </p:nvPicPr>
        <p:blipFill>
          <a:blip r:embed="rId1"/>
          <a:stretch>
            <a:fillRect/>
          </a:stretch>
        </p:blipFill>
        <p:spPr>
          <a:xfrm>
            <a:off x="93171" y="946106"/>
            <a:ext cx="6763098" cy="1714588"/>
          </a:xfrm>
          <a:prstGeom prst="rect">
            <a:avLst/>
          </a:prstGeom>
        </p:spPr>
      </p:pic>
      <p:sp>
        <p:nvSpPr>
          <p:cNvPr id="4" name="Rectangle 3"/>
          <p:cNvSpPr/>
          <p:nvPr/>
        </p:nvSpPr>
        <p:spPr>
          <a:xfrm>
            <a:off x="93170" y="2915920"/>
            <a:ext cx="11814349" cy="1754326"/>
          </a:xfrm>
          <a:prstGeom prst="rect">
            <a:avLst/>
          </a:prstGeom>
        </p:spPr>
        <p:txBody>
          <a:bodyPr wrap="square">
            <a:spAutoFit/>
          </a:bodyPr>
          <a:lstStyle/>
          <a:p>
            <a:r>
              <a:rPr lang="en-US" b="1" i="0" dirty="0" smtClean="0">
                <a:effectLst/>
                <a:latin typeface="-apple-system"/>
              </a:rPr>
              <a:t>Initialize the Cluster (Run only on </a:t>
            </a:r>
            <a:r>
              <a:rPr lang="en-US" b="1" i="0" dirty="0" err="1" smtClean="0">
                <a:effectLst/>
                <a:latin typeface="-apple-system"/>
              </a:rPr>
              <a:t>Eks</a:t>
            </a:r>
            <a:r>
              <a:rPr lang="en-US" b="1" i="0" dirty="0" smtClean="0">
                <a:effectLst/>
                <a:latin typeface="-apple-system"/>
              </a:rPr>
              <a:t>-Master instance)</a:t>
            </a:r>
            <a:endParaRPr lang="en-US" b="1" i="0" dirty="0" smtClean="0">
              <a:effectLst/>
              <a:latin typeface="-apple-system"/>
            </a:endParaRPr>
          </a:p>
          <a:p>
            <a:endParaRPr lang="en-US" b="1" dirty="0">
              <a:latin typeface="-apple-system"/>
            </a:endParaRPr>
          </a:p>
          <a:p>
            <a:r>
              <a:rPr lang="en-US" b="1" i="0" dirty="0" smtClean="0">
                <a:effectLst/>
                <a:latin typeface="-apple-system"/>
              </a:rPr>
              <a:t>#</a:t>
            </a:r>
            <a:r>
              <a:rPr lang="en-IN" dirty="0"/>
              <a:t>initialize the </a:t>
            </a:r>
            <a:r>
              <a:rPr lang="en-IN" dirty="0" smtClean="0"/>
              <a:t>cluster</a:t>
            </a:r>
            <a:endParaRPr lang="en-IN" dirty="0" smtClean="0"/>
          </a:p>
          <a:p>
            <a:r>
              <a:rPr lang="en-US" b="1" i="0" dirty="0" err="1" smtClean="0">
                <a:effectLst/>
                <a:latin typeface="-apple-system"/>
              </a:rPr>
              <a:t>sudo</a:t>
            </a:r>
            <a:r>
              <a:rPr lang="en-US" b="1" i="0" dirty="0" smtClean="0">
                <a:effectLst/>
                <a:latin typeface="-apple-system"/>
              </a:rPr>
              <a:t> </a:t>
            </a:r>
            <a:r>
              <a:rPr lang="en-US" b="1" i="0" dirty="0" err="1" smtClean="0">
                <a:effectLst/>
                <a:latin typeface="-apple-system"/>
              </a:rPr>
              <a:t>kubeadm</a:t>
            </a:r>
            <a:r>
              <a:rPr lang="en-US" b="1" i="0" dirty="0" smtClean="0">
                <a:effectLst/>
                <a:latin typeface="-apple-system"/>
              </a:rPr>
              <a:t> </a:t>
            </a:r>
            <a:r>
              <a:rPr lang="en-US" b="1" i="0" dirty="0" err="1" smtClean="0">
                <a:effectLst/>
                <a:latin typeface="-apple-system"/>
              </a:rPr>
              <a:t>init</a:t>
            </a:r>
            <a:r>
              <a:rPr lang="en-US" b="1" i="0" dirty="0" smtClean="0">
                <a:effectLst/>
                <a:latin typeface="-apple-system"/>
              </a:rPr>
              <a:t> --pod-network-</a:t>
            </a:r>
            <a:r>
              <a:rPr lang="en-US" b="1" i="0" dirty="0" err="1" smtClean="0">
                <a:effectLst/>
                <a:latin typeface="-apple-system"/>
              </a:rPr>
              <a:t>cidr</a:t>
            </a:r>
            <a:r>
              <a:rPr lang="en-US" b="1" i="0" dirty="0" smtClean="0">
                <a:effectLst/>
                <a:latin typeface="-apple-system"/>
              </a:rPr>
              <a:t>=10.244.0.0/16</a:t>
            </a:r>
            <a:endParaRPr lang="en-US" b="1" i="0" dirty="0" smtClean="0">
              <a:effectLst/>
              <a:latin typeface="-apple-system"/>
            </a:endParaRPr>
          </a:p>
          <a:p>
            <a:endParaRPr lang="en-US" b="1" dirty="0">
              <a:latin typeface="-apple-system"/>
            </a:endParaRPr>
          </a:p>
          <a:p>
            <a:r>
              <a:rPr lang="en-US" b="1" i="0" dirty="0" smtClean="0">
                <a:effectLst/>
                <a:latin typeface="-apple-system"/>
              </a:rPr>
              <a:t>After running the above command we’ll get a token copy that and paste it in notepad</a:t>
            </a:r>
            <a:endParaRPr lang="en-US" b="1" i="0" dirty="0">
              <a:effectLst/>
              <a:latin typeface="-apple-system"/>
            </a:endParaRPr>
          </a:p>
        </p:txBody>
      </p:sp>
      <p:pic>
        <p:nvPicPr>
          <p:cNvPr id="5" name="Picture 4"/>
          <p:cNvPicPr>
            <a:picLocks noChangeAspect="1"/>
          </p:cNvPicPr>
          <p:nvPr/>
        </p:nvPicPr>
        <p:blipFill>
          <a:blip r:embed="rId2"/>
          <a:stretch>
            <a:fillRect/>
          </a:stretch>
        </p:blipFill>
        <p:spPr>
          <a:xfrm>
            <a:off x="195356" y="4925472"/>
            <a:ext cx="8712648" cy="1397072"/>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10026</Words>
  <Application>WPS Presentation</Application>
  <PresentationFormat>Widescreen</PresentationFormat>
  <Paragraphs>369</Paragraphs>
  <Slides>31</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31</vt:i4>
      </vt:variant>
    </vt:vector>
  </HeadingPairs>
  <TitlesOfParts>
    <vt:vector size="53" baseType="lpstr">
      <vt:lpstr>Arial</vt:lpstr>
      <vt:lpstr>SimSun</vt:lpstr>
      <vt:lpstr>Wingdings</vt:lpstr>
      <vt:lpstr>Wingdings 3</vt:lpstr>
      <vt:lpstr>Arial</vt:lpstr>
      <vt:lpstr>Google Sans</vt:lpstr>
      <vt:lpstr>Segoe Print</vt:lpstr>
      <vt:lpstr>-apple-system</vt:lpstr>
      <vt:lpstr>Times New Roman</vt:lpstr>
      <vt:lpstr>Trebuchet MS</vt:lpstr>
      <vt:lpstr>Century Gothic</vt:lpstr>
      <vt:lpstr>Microsoft YaHei</vt:lpstr>
      <vt:lpstr>Arial Unicode MS</vt:lpstr>
      <vt:lpstr>Calibri</vt:lpstr>
      <vt:lpstr>Amazon Ember</vt:lpstr>
      <vt:lpstr>Times New Roman</vt:lpstr>
      <vt:lpstr>-apple-system</vt:lpstr>
      <vt:lpstr>Amazon Ember</vt:lpstr>
      <vt:lpstr>Google Sans</vt:lpstr>
      <vt:lpstr>Trebuchet MS</vt:lpstr>
      <vt:lpstr>Wingdings</vt:lpstr>
      <vt:lpstr>Business Cooperate</vt:lpstr>
      <vt:lpstr>Deploy Auxiliary Micro services to EKS Cluster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 Auxiliary Micro services to EKS Cluster</dc:title>
  <dc:creator>Admin</dc:creator>
  <cp:lastModifiedBy>nagasiva Rupanagudi</cp:lastModifiedBy>
  <cp:revision>47</cp:revision>
  <dcterms:created xsi:type="dcterms:W3CDTF">2024-11-25T01:05:00Z</dcterms:created>
  <dcterms:modified xsi:type="dcterms:W3CDTF">2024-11-26T06:45:36Z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7FCAFD43C0CD47A8BD2EB6971CE8643F_12</vt:lpwstr>
  </property>
  <property fmtid="{D5CDD505-2E9C-101B-9397-08002B2CF9AE}" pid="3" name="KSOProductBuildVer">
    <vt:lpwstr>1033-12.2.0.18911</vt:lpwstr>
  </property>
</Properties>
</file>