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5" r:id="rId4"/>
    <p:sldId id="257" r:id="rId5"/>
    <p:sldId id="258" r:id="rId6"/>
    <p:sldId id="319" r:id="rId7"/>
    <p:sldId id="259" r:id="rId8"/>
    <p:sldId id="260" r:id="rId9"/>
    <p:sldId id="288" r:id="rId10"/>
    <p:sldId id="351" r:id="rId11"/>
    <p:sldId id="353" r:id="rId12"/>
    <p:sldId id="352" r:id="rId13"/>
    <p:sldId id="261" r:id="rId14"/>
    <p:sldId id="266" r:id="rId15"/>
    <p:sldId id="270" r:id="rId16"/>
    <p:sldId id="355" r:id="rId17"/>
    <p:sldId id="354" r:id="rId18"/>
    <p:sldId id="271" r:id="rId19"/>
    <p:sldId id="284" r:id="rId20"/>
    <p:sldId id="272" r:id="rId21"/>
    <p:sldId id="273" r:id="rId22"/>
    <p:sldId id="274" r:id="rId23"/>
    <p:sldId id="286" r:id="rId24"/>
    <p:sldId id="275" r:id="rId25"/>
    <p:sldId id="287" r:id="rId26"/>
    <p:sldId id="276" r:id="rId27"/>
    <p:sldId id="277" r:id="rId28"/>
    <p:sldId id="278" r:id="rId29"/>
    <p:sldId id="279" r:id="rId30"/>
    <p:sldId id="280" r:id="rId31"/>
    <p:sldId id="281" r:id="rId32"/>
    <p:sldId id="385" r:id="rId33"/>
    <p:sldId id="386" r:id="rId34"/>
    <p:sldId id="378" r:id="rId35"/>
    <p:sldId id="379" r:id="rId36"/>
    <p:sldId id="380" r:id="rId37"/>
    <p:sldId id="381" r:id="rId38"/>
    <p:sldId id="382" r:id="rId39"/>
    <p:sldId id="383" r:id="rId40"/>
    <p:sldId id="384" r:id="rId41"/>
    <p:sldId id="396" r:id="rId42"/>
    <p:sldId id="397" r:id="rId43"/>
    <p:sldId id="398" r:id="rId44"/>
    <p:sldId id="400" r:id="rId45"/>
    <p:sldId id="401" r:id="rId46"/>
    <p:sldId id="402" r:id="rId47"/>
    <p:sldId id="403" r:id="rId48"/>
    <p:sldId id="404" r:id="rId49"/>
    <p:sldId id="405" r:id="rId50"/>
    <p:sldId id="406" r:id="rId51"/>
    <p:sldId id="394" r:id="rId52"/>
    <p:sldId id="395"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2BAAA96-2688-4453-9F9A-811C90D52B90}" type="datetimeFigureOut">
              <a:rPr lang="en-IN" smtClean="0"/>
            </a:fld>
            <a:endParaRPr lang="en-IN"/>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01A4065F-90A9-40DA-A311-B32CFD00BB27}"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32BAAA96-2688-4453-9F9A-811C90D52B90}"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01A4065F-90A9-40DA-A311-B32CFD00BB27}"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32BAAA96-2688-4453-9F9A-811C90D52B90}"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01A4065F-90A9-40DA-A311-B32CFD00BB27}"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32BAAA96-2688-4453-9F9A-811C90D52B90}"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01A4065F-90A9-40DA-A311-B32CFD00BB27}"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32BAAA96-2688-4453-9F9A-811C90D52B90}"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01A4065F-90A9-40DA-A311-B32CFD00BB27}"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32BAAA96-2688-4453-9F9A-811C90D52B90}"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01A4065F-90A9-40DA-A311-B32CFD00BB27}"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32BAAA96-2688-4453-9F9A-811C90D52B90}" type="datetimeFigureOut">
              <a:rPr lang="en-IN" smtClean="0"/>
            </a:fld>
            <a:endParaRPr lang="en-IN"/>
          </a:p>
        </p:txBody>
      </p:sp>
      <p:sp>
        <p:nvSpPr>
          <p:cNvPr id="8" name="Footer Placeholder 7"/>
          <p:cNvSpPr>
            <a:spLocks noGrp="1"/>
          </p:cNvSpPr>
          <p:nvPr>
            <p:ph type="ftr" sz="quarter" idx="11"/>
          </p:nvPr>
        </p:nvSpPr>
        <p:spPr/>
        <p:txBody>
          <a:bodyPr/>
          <a:p>
            <a:endParaRPr lang="en-IN"/>
          </a:p>
        </p:txBody>
      </p:sp>
      <p:sp>
        <p:nvSpPr>
          <p:cNvPr id="9" name="Slide Number Placeholder 8"/>
          <p:cNvSpPr>
            <a:spLocks noGrp="1"/>
          </p:cNvSpPr>
          <p:nvPr>
            <p:ph type="sldNum" sz="quarter" idx="12"/>
          </p:nvPr>
        </p:nvSpPr>
        <p:spPr/>
        <p:txBody>
          <a:bodyPr/>
          <a:p>
            <a:fld id="{01A4065F-90A9-40DA-A311-B32CFD00BB27}"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32BAAA96-2688-4453-9F9A-811C90D52B90}" type="datetimeFigureOut">
              <a:rPr lang="en-IN" smtClean="0"/>
            </a:fld>
            <a:endParaRPr lang="en-IN"/>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01A4065F-90A9-40DA-A311-B32CFD00BB27}"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32BAAA96-2688-4453-9F9A-811C90D52B90}" type="datetimeFigureOut">
              <a:rPr lang="en-IN" smtClean="0"/>
            </a:fld>
            <a:endParaRPr lang="en-IN"/>
          </a:p>
        </p:txBody>
      </p:sp>
      <p:sp>
        <p:nvSpPr>
          <p:cNvPr id="3" name="Footer Placeholder 2"/>
          <p:cNvSpPr>
            <a:spLocks noGrp="1"/>
          </p:cNvSpPr>
          <p:nvPr>
            <p:ph type="ftr" sz="quarter" idx="11"/>
          </p:nvPr>
        </p:nvSpPr>
        <p:spPr/>
        <p:txBody>
          <a:bodyPr/>
          <a:p>
            <a:endParaRPr lang="en-IN"/>
          </a:p>
        </p:txBody>
      </p:sp>
      <p:sp>
        <p:nvSpPr>
          <p:cNvPr id="4" name="Slide Number Placeholder 3"/>
          <p:cNvSpPr>
            <a:spLocks noGrp="1"/>
          </p:cNvSpPr>
          <p:nvPr>
            <p:ph type="sldNum" sz="quarter" idx="12"/>
          </p:nvPr>
        </p:nvSpPr>
        <p:spPr/>
        <p:txBody>
          <a:bodyPr/>
          <a:p>
            <a:fld id="{01A4065F-90A9-40DA-A311-B32CFD00BB27}"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32BAAA96-2688-4453-9F9A-811C90D52B90}"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01A4065F-90A9-40DA-A311-B32CFD00BB27}"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32BAAA96-2688-4453-9F9A-811C90D52B90}"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01A4065F-90A9-40DA-A311-B32CFD00BB27}" type="slidenum">
              <a:rPr lang="en-IN" smtClean="0"/>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32BAAA96-2688-4453-9F9A-811C90D52B90}" type="datetimeFigureOut">
              <a:rPr lang="en-IN" smtClean="0"/>
            </a:fld>
            <a:endParaRPr lang="en-IN"/>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01A4065F-90A9-40DA-A311-B32CFD00BB27}"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image" Target="../media/image9.emf"/></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image" Target="../media/image11.emf"/></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9.emf"/><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emf"/></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emf"/></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emf"/></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emf"/></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emf"/></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e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7.wmf"/><Relationship Id="rId4" Type="http://schemas.openxmlformats.org/officeDocument/2006/relationships/image" Target="../media/image36.wmf"/><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wmf"/><Relationship Id="rId1" Type="http://schemas.openxmlformats.org/officeDocument/2006/relationships/image" Target="../media/image44.wmf"/></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8.wmf"/><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3.wmf"/><Relationship Id="rId1" Type="http://schemas.openxmlformats.org/officeDocument/2006/relationships/image" Target="../media/image62.wmf"/></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4.wmf"/></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5.wmf"/></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6.wmf"/></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8.wmf"/><Relationship Id="rId1" Type="http://schemas.openxmlformats.org/officeDocument/2006/relationships/image" Target="../media/image67.wmf"/></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0.wmf"/><Relationship Id="rId1" Type="http://schemas.openxmlformats.org/officeDocument/2006/relationships/image" Target="../media/image69.wmf"/></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1.wmf"/></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3560" y="233680"/>
            <a:ext cx="11134725" cy="1213485"/>
          </a:xfrm>
        </p:spPr>
        <p:txBody>
          <a:bodyPr>
            <a:normAutofit fontScale="90000"/>
          </a:bodyPr>
          <a:lstStyle/>
          <a:p>
            <a:pPr algn="ctr"/>
            <a:r>
              <a:rPr lang="en-US" sz="4000" dirty="0"/>
              <a:t>DOCKER CONTAINERISED WITH DATABASE</a:t>
            </a:r>
            <a:br>
              <a:rPr lang="en-US" sz="4000" dirty="0"/>
            </a:br>
            <a:r>
              <a:rPr lang="en-US" sz="4000" dirty="0"/>
              <a:t>V/S DOCKER VOLUME</a:t>
            </a:r>
            <a:endParaRPr lang="en-US" sz="4000" dirty="0"/>
          </a:p>
        </p:txBody>
      </p:sp>
      <p:pic>
        <p:nvPicPr>
          <p:cNvPr id="5" name="Picture 4"/>
          <p:cNvPicPr>
            <a:picLocks noChangeAspect="1"/>
          </p:cNvPicPr>
          <p:nvPr/>
        </p:nvPicPr>
        <p:blipFill>
          <a:blip r:embed="rId1"/>
          <a:stretch>
            <a:fillRect/>
          </a:stretch>
        </p:blipFill>
        <p:spPr>
          <a:xfrm>
            <a:off x="9334500" y="1966595"/>
            <a:ext cx="2535555" cy="2924175"/>
          </a:xfrm>
          <a:prstGeom prst="rect">
            <a:avLst/>
          </a:prstGeom>
        </p:spPr>
      </p:pic>
      <p:pic>
        <p:nvPicPr>
          <p:cNvPr id="8" name="Picture 7"/>
          <p:cNvPicPr>
            <a:picLocks noChangeAspect="1"/>
          </p:cNvPicPr>
          <p:nvPr/>
        </p:nvPicPr>
        <p:blipFill>
          <a:blip r:embed="rId2"/>
          <a:stretch>
            <a:fillRect/>
          </a:stretch>
        </p:blipFill>
        <p:spPr>
          <a:xfrm>
            <a:off x="6807200" y="1966595"/>
            <a:ext cx="2401570" cy="29241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doors dir="ver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IS DOCKER HOST?</a:t>
            </a:r>
            <a:endParaRPr lang="en-US"/>
          </a:p>
        </p:txBody>
      </p:sp>
      <p:sp>
        <p:nvSpPr>
          <p:cNvPr id="3" name="Content Placeholder 2"/>
          <p:cNvSpPr>
            <a:spLocks noGrp="1"/>
          </p:cNvSpPr>
          <p:nvPr>
            <p:ph idx="1"/>
          </p:nvPr>
        </p:nvSpPr>
        <p:spPr/>
        <p:txBody>
          <a:bodyPr/>
          <a:p>
            <a:r>
              <a:rPr lang="en-US" sz="2400"/>
              <a:t>A Docker host is the machine where Docker is installed and where Docker containers run.</a:t>
            </a:r>
            <a:endParaRPr lang="en-US" sz="2400"/>
          </a:p>
          <a:p>
            <a:pPr marL="0" indent="0">
              <a:buNone/>
            </a:pPr>
            <a:endParaRPr lang="en-US" sz="2400"/>
          </a:p>
          <a:p>
            <a:r>
              <a:rPr lang="en-US" sz="2400"/>
              <a:t>It includes the Docker daemon, which manages containers and images, and provides an environment for creating and running applications in containers.</a:t>
            </a:r>
            <a:endParaRPr lang="en-US" sz="2400"/>
          </a:p>
          <a:p>
            <a:endParaRPr lang="en-US" sz="2400"/>
          </a:p>
          <a:p>
            <a:r>
              <a:rPr lang="en-US" sz="2400"/>
              <a:t>Docker hosts can be local or remote, and they can be part of a cluster for scaling and orchestration.</a:t>
            </a:r>
            <a:endParaRPr lang="en-US" sz="2400"/>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IS DOCKER REGISTRY?</a:t>
            </a:r>
            <a:endParaRPr lang="en-US"/>
          </a:p>
        </p:txBody>
      </p:sp>
      <p:sp>
        <p:nvSpPr>
          <p:cNvPr id="3" name="Content Placeholder 2"/>
          <p:cNvSpPr>
            <a:spLocks noGrp="1"/>
          </p:cNvSpPr>
          <p:nvPr>
            <p:ph idx="1"/>
          </p:nvPr>
        </p:nvSpPr>
        <p:spPr/>
        <p:txBody>
          <a:bodyPr/>
          <a:p>
            <a:r>
              <a:rPr lang="en-US" sz="2400"/>
              <a:t>A Docker Registry is a service that stores and manages Docker images.</a:t>
            </a:r>
            <a:endParaRPr lang="en-US" sz="2400"/>
          </a:p>
          <a:p>
            <a:endParaRPr lang="en-US" sz="2400"/>
          </a:p>
          <a:p>
            <a:r>
              <a:rPr lang="en-US" sz="2400"/>
              <a:t>It acts as a central repository where Docker images can be stored, shared, and retrieved. </a:t>
            </a:r>
            <a:endParaRPr lang="en-US" sz="2400"/>
          </a:p>
          <a:p>
            <a:endParaRPr lang="en-US" sz="2400"/>
          </a:p>
          <a:p>
            <a:r>
              <a:rPr lang="en-US" sz="2400"/>
              <a:t>Docker registries allow users to upload (push) images they have built, as well as download (pull) images from a central location.</a:t>
            </a:r>
            <a:endParaRPr lang="en-US" sz="2400"/>
          </a:p>
          <a:p>
            <a:endParaRPr lang="en-US" sz="2400"/>
          </a:p>
          <a:p>
            <a:pPr marL="0" indent="0">
              <a:buNone/>
            </a:pPr>
            <a:endParaRPr lang="en-US" sz="2400"/>
          </a:p>
          <a:p>
            <a:r>
              <a:rPr lang="en-US" sz="2400"/>
              <a:t>A Docker Registry is a centralized place to store Docker images that can be pulled, pushed, and managed.</a:t>
            </a:r>
            <a:endParaRPr lang="en-US" sz="240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DOCKER HUB?</a:t>
            </a:r>
            <a:endParaRPr lang="en-IN" dirty="0"/>
          </a:p>
        </p:txBody>
      </p:sp>
      <p:sp>
        <p:nvSpPr>
          <p:cNvPr id="3" name="Content Placeholder 2"/>
          <p:cNvSpPr>
            <a:spLocks noGrp="1"/>
          </p:cNvSpPr>
          <p:nvPr>
            <p:ph idx="1"/>
          </p:nvPr>
        </p:nvSpPr>
        <p:spPr>
          <a:xfrm>
            <a:off x="609600" y="1058545"/>
            <a:ext cx="10972800" cy="5564505"/>
          </a:xfrm>
        </p:spPr>
        <p:txBody>
          <a:bodyPr/>
          <a:lstStyle/>
          <a:p>
            <a:r>
              <a:rPr lang="en-IN" sz="2400" dirty="0"/>
              <a:t>Docker Hub is a cloud-based registry service provided by Docker that allows users to store, share, and manage Docker images. It is the default registry that Docker clients pull images from when no other registry is specified.</a:t>
            </a:r>
            <a:endParaRPr lang="en-IN" sz="2400" dirty="0"/>
          </a:p>
          <a:p>
            <a:pPr marL="0" indent="0">
              <a:buNone/>
            </a:pPr>
            <a:endParaRPr lang="en-IN" sz="2400" dirty="0"/>
          </a:p>
          <a:p>
            <a:r>
              <a:rPr lang="en-IN" sz="2400" dirty="0"/>
              <a:t>Docker Hub is the default registry where Docker images are stored and shared.</a:t>
            </a:r>
            <a:endParaRPr lang="en-IN" sz="2400" dirty="0"/>
          </a:p>
          <a:p>
            <a:pPr marL="0" indent="0">
              <a:buNone/>
            </a:pPr>
            <a:endParaRPr lang="en-IN" sz="2400" dirty="0"/>
          </a:p>
          <a:p>
            <a:r>
              <a:rPr lang="en-IN" sz="2400" dirty="0"/>
              <a:t>You can pull, push, and manage Docker images using Docker Hub.</a:t>
            </a:r>
            <a:endParaRPr lang="en-IN" sz="2400" dirty="0"/>
          </a:p>
          <a:p>
            <a:endParaRPr lang="en-IN" sz="2400" dirty="0"/>
          </a:p>
          <a:p>
            <a:r>
              <a:rPr lang="en-IN" sz="2400" dirty="0"/>
              <a:t>Public repositories are free, while private repositories require a paid account.</a:t>
            </a:r>
            <a:endParaRPr lang="en-IN" sz="2400" dirty="0"/>
          </a:p>
          <a:p>
            <a:endParaRPr lang="en-IN" sz="2400" dirty="0"/>
          </a:p>
          <a:p>
            <a:r>
              <a:rPr lang="en-IN" sz="2400" dirty="0"/>
              <a:t>Docker Hub allows for versioning of images, automated builds, and easy sharing with other Docker users.</a:t>
            </a:r>
            <a:endParaRPr lang="en-IN" sz="24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FILE COMPONENTS:</a:t>
            </a:r>
            <a:endParaRPr lang="en-IN" dirty="0"/>
          </a:p>
        </p:txBody>
      </p:sp>
      <p:sp>
        <p:nvSpPr>
          <p:cNvPr id="3" name="Content Placeholder 2"/>
          <p:cNvSpPr>
            <a:spLocks noGrp="1"/>
          </p:cNvSpPr>
          <p:nvPr>
            <p:ph idx="1"/>
          </p:nvPr>
        </p:nvSpPr>
        <p:spPr/>
        <p:txBody>
          <a:bodyPr/>
          <a:lstStyle/>
          <a:p>
            <a:r>
              <a:rPr lang="en-US" sz="2400" dirty="0"/>
              <a:t>A </a:t>
            </a:r>
            <a:r>
              <a:rPr lang="en-US" sz="2400" dirty="0" err="1"/>
              <a:t>Dockerfile</a:t>
            </a:r>
            <a:r>
              <a:rPr lang="en-US" sz="2400" dirty="0"/>
              <a:t> is a text file that contains a set of instructions for building a Docker image.</a:t>
            </a:r>
            <a:endParaRPr lang="en-US" sz="2400" dirty="0"/>
          </a:p>
          <a:p>
            <a:pPr marL="0" indent="0">
              <a:buNone/>
            </a:pPr>
            <a:r>
              <a:rPr lang="en-US" sz="2400" dirty="0"/>
              <a:t> </a:t>
            </a:r>
            <a:endParaRPr lang="en-US" sz="2400" dirty="0"/>
          </a:p>
          <a:p>
            <a:r>
              <a:rPr lang="en-US" sz="2400" dirty="0"/>
              <a:t>It defines how to assemble the Docker image, including the base image, dependencies, configuration, and the application itself. </a:t>
            </a:r>
            <a:endParaRPr lang="en-US" sz="2400" dirty="0"/>
          </a:p>
          <a:p>
            <a:pPr marL="0" indent="0">
              <a:buNone/>
            </a:pPr>
            <a:endParaRPr lang="en-US" sz="2400" dirty="0"/>
          </a:p>
          <a:p>
            <a:r>
              <a:rPr lang="en-US" sz="2400" dirty="0"/>
              <a:t>Each instruction in a </a:t>
            </a:r>
            <a:r>
              <a:rPr lang="en-US" sz="2400" dirty="0" err="1"/>
              <a:t>Dockerfile</a:t>
            </a:r>
            <a:r>
              <a:rPr lang="en-US" sz="2400" dirty="0"/>
              <a:t> creates a new layer in the image, which is cached for faster builds in subsequent executions.</a:t>
            </a:r>
            <a:endParaRPr lang="en-IN" sz="24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5"/>
            <a:ext cx="10515600" cy="942340"/>
          </a:xfrm>
        </p:spPr>
        <p:txBody>
          <a:bodyPr/>
          <a:lstStyle/>
          <a:p>
            <a:r>
              <a:rPr lang="en-US" dirty="0"/>
              <a:t>EXAMPLE OF A COMPLETE DOCKER FILE:</a:t>
            </a:r>
            <a:endParaRPr lang="en-IN" dirty="0"/>
          </a:p>
        </p:txBody>
      </p:sp>
      <p:sp>
        <p:nvSpPr>
          <p:cNvPr id="3" name="Content Placeholder 2"/>
          <p:cNvSpPr>
            <a:spLocks noGrp="1"/>
          </p:cNvSpPr>
          <p:nvPr>
            <p:ph idx="1"/>
          </p:nvPr>
        </p:nvSpPr>
        <p:spPr>
          <a:xfrm>
            <a:off x="838200" y="942975"/>
            <a:ext cx="10693400" cy="5547360"/>
          </a:xfrm>
        </p:spPr>
        <p:txBody>
          <a:bodyPr>
            <a:noAutofit/>
          </a:bodyPr>
          <a:lstStyle/>
          <a:p>
            <a:pPr marL="0" indent="0">
              <a:buNone/>
            </a:pPr>
            <a:r>
              <a:rPr lang="en-US" sz="2000" dirty="0"/>
              <a:t># Use the official MySQL image as the base</a:t>
            </a:r>
            <a:endParaRPr lang="en-US" sz="2000" dirty="0"/>
          </a:p>
          <a:p>
            <a:r>
              <a:rPr lang="en-US" sz="2000" dirty="0"/>
              <a:t>FROM mysql:5.7</a:t>
            </a:r>
            <a:endParaRPr lang="en-US" sz="2000" dirty="0"/>
          </a:p>
          <a:p>
            <a:pPr marL="0" indent="0">
              <a:buNone/>
            </a:pPr>
            <a:endParaRPr lang="en-US" sz="2000" dirty="0"/>
          </a:p>
          <a:p>
            <a:pPr marL="0" indent="0">
              <a:buNone/>
            </a:pPr>
            <a:r>
              <a:rPr lang="en-US" sz="2000" dirty="0"/>
              <a:t># Set environment variables for MySQL (you can replace them with your own settings)</a:t>
            </a:r>
            <a:endParaRPr lang="en-US" sz="2000" dirty="0"/>
          </a:p>
          <a:p>
            <a:r>
              <a:rPr lang="en-US" sz="2000" dirty="0"/>
              <a:t>ENV MYSQL_ROOT_PASSWORD=rootpassword</a:t>
            </a:r>
            <a:endParaRPr lang="en-US" sz="2000" dirty="0"/>
          </a:p>
          <a:p>
            <a:r>
              <a:rPr lang="en-US" sz="2000" dirty="0"/>
              <a:t>ENV MYSQL_DATABASE=mydatabase</a:t>
            </a:r>
            <a:endParaRPr lang="en-US" sz="2000" dirty="0"/>
          </a:p>
          <a:p>
            <a:r>
              <a:rPr lang="en-US" sz="2000" dirty="0"/>
              <a:t>ENV MYSQL_USER=myuser</a:t>
            </a:r>
            <a:endParaRPr lang="en-US" sz="2000" dirty="0"/>
          </a:p>
          <a:p>
            <a:r>
              <a:rPr lang="en-US" sz="2000" dirty="0"/>
              <a:t>ENV MYSQL_PASSWORD=mypassword</a:t>
            </a:r>
            <a:endParaRPr lang="en-US" sz="2000" dirty="0"/>
          </a:p>
          <a:p>
            <a:pPr marL="0" indent="0">
              <a:buNone/>
            </a:pPr>
            <a:endParaRPr lang="en-US" sz="2000" dirty="0"/>
          </a:p>
          <a:p>
            <a:pPr marL="0" indent="0">
              <a:buNone/>
            </a:pPr>
            <a:r>
              <a:rPr lang="en-US" sz="2000" dirty="0"/>
              <a:t># Optionally, copy initialization scripts into the container to set up the database schema</a:t>
            </a:r>
            <a:endParaRPr lang="en-US" sz="2000" dirty="0"/>
          </a:p>
          <a:p>
            <a:r>
              <a:rPr lang="en-US" sz="2000" dirty="0"/>
              <a:t>COPY ./init.sql /docker-entrypoint-initdb.d/</a:t>
            </a:r>
            <a:endParaRPr lang="en-US" sz="2000" dirty="0"/>
          </a:p>
          <a:p>
            <a:pPr marL="0" indent="0">
              <a:buNone/>
            </a:pPr>
            <a:endParaRPr lang="en-US" sz="2000" dirty="0"/>
          </a:p>
          <a:p>
            <a:pPr marL="0" indent="0">
              <a:buNone/>
            </a:pPr>
            <a:r>
              <a:rPr lang="en-US" sz="2000" dirty="0"/>
              <a:t># Expose the default MySQL port</a:t>
            </a:r>
            <a:endParaRPr lang="en-US" sz="2000" dirty="0"/>
          </a:p>
          <a:p>
            <a:r>
              <a:rPr lang="en-US" sz="2000" dirty="0"/>
              <a:t>EXPOSE 3306</a:t>
            </a:r>
            <a:endParaRPr lang="en-US" sz="20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IS DATABASE?</a:t>
            </a:r>
            <a:endParaRPr lang="en-US"/>
          </a:p>
        </p:txBody>
      </p:sp>
      <p:sp>
        <p:nvSpPr>
          <p:cNvPr id="3" name="Content Placeholder 2"/>
          <p:cNvSpPr>
            <a:spLocks noGrp="1"/>
          </p:cNvSpPr>
          <p:nvPr>
            <p:ph idx="1"/>
          </p:nvPr>
        </p:nvSpPr>
        <p:spPr/>
        <p:txBody>
          <a:bodyPr/>
          <a:p>
            <a:r>
              <a:rPr lang="en-US" sz="2400"/>
              <a:t>A database is an organized collection of data that is stored and managed electronically, typically in a digital format.</a:t>
            </a:r>
            <a:endParaRPr lang="en-US" sz="2400"/>
          </a:p>
          <a:p>
            <a:endParaRPr lang="en-US" sz="2400"/>
          </a:p>
          <a:p>
            <a:r>
              <a:rPr lang="en-US" sz="2400"/>
              <a:t>The data is structured in a way that allows for easy access, management, modification, and retrieval. </a:t>
            </a:r>
            <a:endParaRPr lang="en-US" sz="2400"/>
          </a:p>
          <a:p>
            <a:endParaRPr lang="en-US" sz="2400"/>
          </a:p>
          <a:p>
            <a:r>
              <a:rPr lang="en-US" sz="2400"/>
              <a:t>Databases are used to store all types of information, from simple text records to complex datasets, and are critical for many applications, ranging from websites to enterprise software and scientific research.</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IS MYSQL?</a:t>
            </a:r>
            <a:endParaRPr lang="en-US"/>
          </a:p>
        </p:txBody>
      </p:sp>
      <p:sp>
        <p:nvSpPr>
          <p:cNvPr id="3" name="Content Placeholder 2"/>
          <p:cNvSpPr>
            <a:spLocks noGrp="1"/>
          </p:cNvSpPr>
          <p:nvPr>
            <p:ph idx="1"/>
          </p:nvPr>
        </p:nvSpPr>
        <p:spPr/>
        <p:txBody>
          <a:bodyPr/>
          <a:p>
            <a:r>
              <a:rPr lang="en-US" sz="2400"/>
              <a:t>MySQL is an open-source relational database management system (RDBMS) that uses Structured Query Language (SQL) to manage and interact with databases. </a:t>
            </a:r>
            <a:endParaRPr lang="en-US" sz="2400"/>
          </a:p>
          <a:p>
            <a:pPr marL="0" indent="0">
              <a:buNone/>
            </a:pPr>
            <a:endParaRPr lang="en-US" sz="2400"/>
          </a:p>
          <a:p>
            <a:endParaRPr lang="en-US" sz="2400"/>
          </a:p>
          <a:p>
            <a:r>
              <a:rPr lang="en-US" sz="2400"/>
              <a:t>It is one of the most popular RDBMSs due to its reliability, speed, and ease of use. </a:t>
            </a:r>
            <a:endParaRPr lang="en-US" sz="2400"/>
          </a:p>
          <a:p>
            <a:pPr marL="0" indent="0">
              <a:buNone/>
            </a:pPr>
            <a:endParaRPr lang="en-US" sz="2400"/>
          </a:p>
          <a:p>
            <a:endParaRPr lang="en-US" sz="2400"/>
          </a:p>
          <a:p>
            <a:r>
              <a:rPr lang="en-US" sz="2400"/>
              <a:t>MySQL is used to store, manage, and retrieve data for web applications, enterprise software, and other systems that require persistent data storage.</a:t>
            </a:r>
            <a:endParaRPr lang="en-US" sz="2400"/>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685800"/>
          </a:xfrm>
        </p:spPr>
        <p:txBody>
          <a:bodyPr>
            <a:normAutofit/>
          </a:bodyPr>
          <a:lstStyle/>
          <a:p>
            <a:r>
              <a:rPr lang="en-US" sz="3110" dirty="0"/>
              <a:t>STEPS :CREATE AN INSTANCE</a:t>
            </a:r>
            <a:endParaRPr lang="en-US" sz="3110" dirty="0"/>
          </a:p>
        </p:txBody>
      </p:sp>
      <p:pic>
        <p:nvPicPr>
          <p:cNvPr id="6" name="Picture 5"/>
          <p:cNvPicPr>
            <a:picLocks noChangeAspect="1"/>
          </p:cNvPicPr>
          <p:nvPr/>
        </p:nvPicPr>
        <p:blipFill>
          <a:blip r:embed="rId1"/>
          <a:stretch>
            <a:fillRect/>
          </a:stretch>
        </p:blipFill>
        <p:spPr>
          <a:xfrm>
            <a:off x="6096000" y="2937510"/>
            <a:ext cx="5171440" cy="3274695"/>
          </a:xfrm>
          <a:prstGeom prst="rect">
            <a:avLst/>
          </a:prstGeom>
        </p:spPr>
      </p:pic>
      <p:graphicFrame>
        <p:nvGraphicFramePr>
          <p:cNvPr id="8" name="Content Placeholder 7"/>
          <p:cNvGraphicFramePr>
            <a:graphicFrameLocks noChangeAspect="1"/>
          </p:cNvGraphicFramePr>
          <p:nvPr>
            <p:ph idx="1"/>
          </p:nvPr>
        </p:nvGraphicFramePr>
        <p:xfrm>
          <a:off x="1026795" y="2937510"/>
          <a:ext cx="4819015" cy="3274695"/>
        </p:xfrm>
        <a:graphic>
          <a:graphicData uri="http://schemas.openxmlformats.org/presentationml/2006/ole">
            <mc:AlternateContent xmlns:mc="http://schemas.openxmlformats.org/markup-compatibility/2006">
              <mc:Choice xmlns:v="urn:schemas-microsoft-com:vml" Requires="v">
                <p:oleObj spid="_x0000_s9" name="" r:id="rId2" imgW="5010150" imgH="2352675" progId="Paint.Picture">
                  <p:embed/>
                </p:oleObj>
              </mc:Choice>
              <mc:Fallback>
                <p:oleObj name="" r:id="rId2" imgW="5010150" imgH="2352675" progId="Paint.Picture">
                  <p:embed/>
                  <p:pic>
                    <p:nvPicPr>
                      <p:cNvPr id="0" name="Picture 8"/>
                      <p:cNvPicPr/>
                      <p:nvPr/>
                    </p:nvPicPr>
                    <p:blipFill>
                      <a:blip r:embed="rId3"/>
                      <a:stretch>
                        <a:fillRect/>
                      </a:stretch>
                    </p:blipFill>
                    <p:spPr>
                      <a:xfrm>
                        <a:off x="1026795" y="2937510"/>
                        <a:ext cx="4819015" cy="3274695"/>
                      </a:xfrm>
                      <a:prstGeom prst="rect">
                        <a:avLst/>
                      </a:prstGeom>
                    </p:spPr>
                  </p:pic>
                </p:oleObj>
              </mc:Fallback>
            </mc:AlternateContent>
          </a:graphicData>
        </a:graphic>
      </p:graphicFrame>
      <p:sp>
        <p:nvSpPr>
          <p:cNvPr id="3" name="Text Box 2"/>
          <p:cNvSpPr txBox="1"/>
          <p:nvPr/>
        </p:nvSpPr>
        <p:spPr>
          <a:xfrm>
            <a:off x="1026795" y="1224915"/>
            <a:ext cx="10138410" cy="1268095"/>
          </a:xfrm>
          <a:prstGeom prst="rect">
            <a:avLst/>
          </a:prstGeom>
          <a:noFill/>
        </p:spPr>
        <p:txBody>
          <a:bodyPr wrap="square" rtlCol="0" anchor="t">
            <a:noAutofit/>
          </a:bodyPr>
          <a:p>
            <a:r>
              <a:rPr lang="en-US" sz="2000" b="1"/>
              <a:t>1.Click on the EC2 service in AWS Management Console</a:t>
            </a:r>
            <a:br>
              <a:rPr lang="en-US" sz="2000" b="1"/>
            </a:br>
            <a:r>
              <a:rPr lang="en-US" sz="2000" b="1"/>
              <a:t>2.Click on the launch instance.</a:t>
            </a:r>
            <a:br>
              <a:rPr lang="en-US" sz="2000" b="1"/>
            </a:br>
            <a:r>
              <a:rPr lang="en-US" sz="2000" b="1"/>
              <a:t>3.In launching the instance firstly click on the Name and tags(anyname). </a:t>
            </a:r>
            <a:endParaRPr lang="en-US" sz="2000" b="1"/>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998220"/>
            <a:ext cx="10515600" cy="1360170"/>
          </a:xfrm>
        </p:spPr>
        <p:txBody>
          <a:bodyPr>
            <a:normAutofit fontScale="90000"/>
          </a:bodyPr>
          <a:p>
            <a:r>
              <a:rPr lang="en-US" sz="2220" b="1">
                <a:solidFill>
                  <a:schemeClr val="tx1"/>
                </a:solidFill>
              </a:rPr>
              <a:t>4.Application and OS Images(Amazon machine image)</a:t>
            </a:r>
            <a:br>
              <a:rPr lang="en-US" sz="2220" b="1">
                <a:solidFill>
                  <a:schemeClr val="tx1"/>
                </a:solidFill>
              </a:rPr>
            </a:br>
            <a:r>
              <a:rPr lang="en-US" sz="2220" b="1">
                <a:solidFill>
                  <a:schemeClr val="tx1"/>
                </a:solidFill>
              </a:rPr>
              <a:t>choose ubuntu.</a:t>
            </a:r>
            <a:br>
              <a:rPr lang="en-US" sz="2220" b="1">
                <a:solidFill>
                  <a:schemeClr val="tx1"/>
                </a:solidFill>
              </a:rPr>
            </a:br>
            <a:br>
              <a:rPr lang="en-US" sz="2220" b="1">
                <a:solidFill>
                  <a:schemeClr val="tx1"/>
                </a:solidFill>
              </a:rPr>
            </a:br>
            <a:r>
              <a:rPr lang="en-US" sz="2220" b="1">
                <a:solidFill>
                  <a:schemeClr val="tx1"/>
                </a:solidFill>
              </a:rPr>
              <a:t>5.Instance type(t2.micro)</a:t>
            </a:r>
            <a:br>
              <a:rPr lang="en-US" sz="2000">
                <a:solidFill>
                  <a:schemeClr val="tx1"/>
                </a:solidFill>
              </a:rPr>
            </a:br>
            <a:endParaRPr lang="en-US" sz="2000">
              <a:solidFill>
                <a:schemeClr val="tx1"/>
              </a:solidFill>
            </a:endParaRPr>
          </a:p>
        </p:txBody>
      </p:sp>
      <p:sp>
        <p:nvSpPr>
          <p:cNvPr id="3" name="Content Placeholder 2"/>
          <p:cNvSpPr>
            <a:spLocks noGrp="1"/>
          </p:cNvSpPr>
          <p:nvPr>
            <p:ph idx="1"/>
          </p:nvPr>
        </p:nvSpPr>
        <p:spPr>
          <a:xfrm>
            <a:off x="838200" y="2623820"/>
            <a:ext cx="10515600" cy="3553460"/>
          </a:xfrm>
        </p:spPr>
        <p:txBody>
          <a:bodyPr/>
          <a:p>
            <a:endParaRPr lang="en-US"/>
          </a:p>
        </p:txBody>
      </p:sp>
      <p:pic>
        <p:nvPicPr>
          <p:cNvPr id="7" name="Picture 6"/>
          <p:cNvPicPr>
            <a:picLocks noChangeAspect="1"/>
          </p:cNvPicPr>
          <p:nvPr/>
        </p:nvPicPr>
        <p:blipFill>
          <a:blip r:embed="rId1"/>
          <a:stretch>
            <a:fillRect/>
          </a:stretch>
        </p:blipFill>
        <p:spPr>
          <a:xfrm>
            <a:off x="683895" y="2623820"/>
            <a:ext cx="5270500" cy="3554095"/>
          </a:xfrm>
          <a:prstGeom prst="rect">
            <a:avLst/>
          </a:prstGeom>
        </p:spPr>
      </p:pic>
      <p:pic>
        <p:nvPicPr>
          <p:cNvPr id="5" name="Content Placeholder 3"/>
          <p:cNvPicPr>
            <a:picLocks noGrp="1" noChangeAspect="1"/>
          </p:cNvPicPr>
          <p:nvPr/>
        </p:nvPicPr>
        <p:blipFill>
          <a:blip r:embed="rId2"/>
          <a:stretch>
            <a:fillRect/>
          </a:stretch>
        </p:blipFill>
        <p:spPr>
          <a:xfrm>
            <a:off x="5954395" y="2624455"/>
            <a:ext cx="5399405" cy="3553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838200" y="2335530"/>
            <a:ext cx="5092065" cy="1892935"/>
          </a:xfrm>
          <a:prstGeom prst="rect">
            <a:avLst/>
          </a:prstGeom>
        </p:spPr>
      </p:pic>
      <p:pic>
        <p:nvPicPr>
          <p:cNvPr id="6" name="Picture 5"/>
          <p:cNvPicPr>
            <a:picLocks noChangeAspect="1"/>
          </p:cNvPicPr>
          <p:nvPr/>
        </p:nvPicPr>
        <p:blipFill>
          <a:blip r:embed="rId2"/>
          <a:stretch>
            <a:fillRect/>
          </a:stretch>
        </p:blipFill>
        <p:spPr>
          <a:xfrm>
            <a:off x="6275070" y="2336165"/>
            <a:ext cx="3826510" cy="1804670"/>
          </a:xfrm>
          <a:prstGeom prst="rect">
            <a:avLst/>
          </a:prstGeom>
        </p:spPr>
      </p:pic>
      <p:pic>
        <p:nvPicPr>
          <p:cNvPr id="7" name="Picture 6"/>
          <p:cNvPicPr>
            <a:picLocks noChangeAspect="1"/>
          </p:cNvPicPr>
          <p:nvPr/>
        </p:nvPicPr>
        <p:blipFill>
          <a:blip r:embed="rId3"/>
          <a:stretch>
            <a:fillRect/>
          </a:stretch>
        </p:blipFill>
        <p:spPr>
          <a:xfrm>
            <a:off x="837565" y="4141470"/>
            <a:ext cx="9424670" cy="2155190"/>
          </a:xfrm>
          <a:prstGeom prst="rect">
            <a:avLst/>
          </a:prstGeom>
        </p:spPr>
      </p:pic>
      <p:sp>
        <p:nvSpPr>
          <p:cNvPr id="2" name="Content Placeholder 1"/>
          <p:cNvSpPr/>
          <p:nvPr>
            <p:ph idx="1"/>
          </p:nvPr>
        </p:nvSpPr>
        <p:spPr>
          <a:xfrm>
            <a:off x="838200" y="963295"/>
            <a:ext cx="10515600" cy="5648325"/>
          </a:xfrm>
        </p:spPr>
        <p:txBody>
          <a:bodyPr/>
          <a:p>
            <a:pPr marL="0" indent="0">
              <a:buNone/>
            </a:pPr>
            <a:r>
              <a:rPr lang="en-US" sz="2000" b="1"/>
              <a:t>6.key pair (login)</a:t>
            </a:r>
            <a:endParaRPr lang="en-US" sz="2000" b="1"/>
          </a:p>
          <a:p>
            <a:pPr marL="0" indent="0">
              <a:buNone/>
            </a:pPr>
            <a:r>
              <a:rPr lang="en-US" sz="2000" b="1"/>
              <a:t>create key pair or select the existing key pair name.</a:t>
            </a:r>
            <a:endParaRPr lang="en-US" sz="2000" b="1"/>
          </a:p>
          <a:p>
            <a:pPr marL="0" indent="0">
              <a:buNone/>
            </a:pPr>
            <a:r>
              <a:rPr lang="en-US" sz="2000" b="1"/>
              <a:t>The below images shows that the key pair login --create key pair--select the existing key pair.</a:t>
            </a:r>
            <a:endParaRPr lang="en-US" sz="2000" b="1"/>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a:t>
            </a:r>
            <a:endParaRPr lang="en-US"/>
          </a:p>
        </p:txBody>
      </p:sp>
      <p:sp>
        <p:nvSpPr>
          <p:cNvPr id="3" name="Content Placeholder 2"/>
          <p:cNvSpPr>
            <a:spLocks noGrp="1"/>
          </p:cNvSpPr>
          <p:nvPr>
            <p:ph idx="1"/>
          </p:nvPr>
        </p:nvSpPr>
        <p:spPr/>
        <p:txBody>
          <a:bodyPr/>
          <a:p>
            <a:r>
              <a:rPr lang="en-US" sz="2400"/>
              <a:t>Docker is an open-source platform that allows you to develop, deploy, and run applications in containers.</a:t>
            </a:r>
            <a:endParaRPr lang="en-US" sz="2400"/>
          </a:p>
          <a:p>
            <a:r>
              <a:rPr lang="en-US" sz="2400"/>
              <a:t>Containers are lightweight, portable, and self-sufficient environments that package an application and all its dependencies. This makes it easy to ensure that your application runs consistently across different environments, from development to production.</a:t>
            </a:r>
            <a:endParaRPr lang="en-US" sz="2400"/>
          </a:p>
          <a:p>
            <a:r>
              <a:rPr lang="en-US" sz="2400"/>
              <a:t>The process of installing Docker on Ubuntu, and then demonstrate how to create a database inside a Docker container.</a:t>
            </a:r>
            <a:endParaRPr lang="en-US" sz="2400"/>
          </a:p>
          <a:p>
            <a:pPr marL="0" indent="0">
              <a:buNone/>
            </a:pPr>
            <a:endParaRPr lang="en-US" sz="2400"/>
          </a:p>
        </p:txBody>
      </p:sp>
      <p:pic>
        <p:nvPicPr>
          <p:cNvPr id="4" name="Picture 3"/>
          <p:cNvPicPr>
            <a:picLocks noChangeAspect="1"/>
          </p:cNvPicPr>
          <p:nvPr/>
        </p:nvPicPr>
        <p:blipFill>
          <a:blip r:embed="rId1"/>
          <a:stretch>
            <a:fillRect/>
          </a:stretch>
        </p:blipFill>
        <p:spPr>
          <a:xfrm>
            <a:off x="1532890" y="4530725"/>
            <a:ext cx="3250565" cy="2106930"/>
          </a:xfrm>
          <a:prstGeom prst="rect">
            <a:avLst/>
          </a:prstGeom>
        </p:spPr>
      </p:pic>
      <p:pic>
        <p:nvPicPr>
          <p:cNvPr id="7" name="Picture 6"/>
          <p:cNvPicPr>
            <a:picLocks noChangeAspect="1"/>
          </p:cNvPicPr>
          <p:nvPr/>
        </p:nvPicPr>
        <p:blipFill>
          <a:blip r:embed="rId2"/>
          <a:stretch>
            <a:fillRect/>
          </a:stretch>
        </p:blipFill>
        <p:spPr>
          <a:xfrm>
            <a:off x="5421630" y="4825365"/>
            <a:ext cx="2080895" cy="1610995"/>
          </a:xfrm>
          <a:prstGeom prst="rect">
            <a:avLst/>
          </a:prstGeom>
        </p:spPr>
      </p:pic>
      <p:pic>
        <p:nvPicPr>
          <p:cNvPr id="8" name="Picture 7"/>
          <p:cNvPicPr>
            <a:picLocks noChangeAspect="1"/>
          </p:cNvPicPr>
          <p:nvPr/>
        </p:nvPicPr>
        <p:blipFill>
          <a:blip r:embed="rId3"/>
          <a:stretch>
            <a:fillRect/>
          </a:stretch>
        </p:blipFill>
        <p:spPr>
          <a:xfrm>
            <a:off x="8868410" y="4704715"/>
            <a:ext cx="2543175" cy="17316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2025"/>
            <a:ext cx="10691495" cy="1081405"/>
          </a:xfrm>
        </p:spPr>
        <p:txBody>
          <a:bodyPr>
            <a:normAutofit fontScale="90000"/>
          </a:bodyPr>
          <a:lstStyle/>
          <a:p>
            <a:r>
              <a:rPr lang="en-US" altLang="en-IN" sz="2220" b="1">
                <a:solidFill>
                  <a:schemeClr val="tx1"/>
                </a:solidFill>
              </a:rPr>
              <a:t>7.network settings(vpc,subnet and auto-assign public IP).</a:t>
            </a:r>
            <a:br>
              <a:rPr lang="en-US" altLang="en-IN" sz="2220" b="1">
                <a:solidFill>
                  <a:schemeClr val="tx1"/>
                </a:solidFill>
              </a:rPr>
            </a:br>
            <a:r>
              <a:rPr lang="en-US" altLang="en-IN" sz="2220" b="1">
                <a:solidFill>
                  <a:schemeClr val="tx1"/>
                </a:solidFill>
              </a:rPr>
              <a:t>8.Inbound security group rules</a:t>
            </a:r>
            <a:br>
              <a:rPr lang="en-US" altLang="en-IN" sz="2220" b="1">
                <a:solidFill>
                  <a:schemeClr val="tx1"/>
                </a:solidFill>
              </a:rPr>
            </a:br>
            <a:r>
              <a:rPr lang="en-US" altLang="en-IN" sz="2220" b="1">
                <a:solidFill>
                  <a:schemeClr val="tx1"/>
                </a:solidFill>
              </a:rPr>
              <a:t>        Select --ssh--http--https--all tcp--all traffic--anywhere.</a:t>
            </a:r>
            <a:endParaRPr lang="en-US" altLang="en-IN" sz="2220" b="1">
              <a:solidFill>
                <a:schemeClr val="tx1"/>
              </a:solidFill>
            </a:endParaRPr>
          </a:p>
        </p:txBody>
      </p:sp>
      <p:pic>
        <p:nvPicPr>
          <p:cNvPr id="4" name="Content Placeholder 3"/>
          <p:cNvPicPr>
            <a:picLocks noGrp="1" noChangeAspect="1"/>
          </p:cNvPicPr>
          <p:nvPr>
            <p:ph idx="1"/>
          </p:nvPr>
        </p:nvPicPr>
        <p:blipFill>
          <a:blip r:embed="rId1"/>
          <a:stretch>
            <a:fillRect/>
          </a:stretch>
        </p:blipFill>
        <p:spPr>
          <a:xfrm>
            <a:off x="838200" y="2084070"/>
            <a:ext cx="4499610" cy="2050415"/>
          </a:xfrm>
          <a:prstGeom prst="rect">
            <a:avLst/>
          </a:prstGeom>
        </p:spPr>
      </p:pic>
      <p:pic>
        <p:nvPicPr>
          <p:cNvPr id="5" name="Picture 4"/>
          <p:cNvPicPr>
            <a:picLocks noChangeAspect="1"/>
          </p:cNvPicPr>
          <p:nvPr/>
        </p:nvPicPr>
        <p:blipFill>
          <a:blip r:embed="rId2"/>
          <a:stretch>
            <a:fillRect/>
          </a:stretch>
        </p:blipFill>
        <p:spPr>
          <a:xfrm>
            <a:off x="5663565" y="2042795"/>
            <a:ext cx="5689600" cy="1986280"/>
          </a:xfrm>
          <a:prstGeom prst="rect">
            <a:avLst/>
          </a:prstGeom>
        </p:spPr>
      </p:pic>
      <p:pic>
        <p:nvPicPr>
          <p:cNvPr id="6" name="Picture 5"/>
          <p:cNvPicPr>
            <a:picLocks noChangeAspect="1"/>
          </p:cNvPicPr>
          <p:nvPr/>
        </p:nvPicPr>
        <p:blipFill>
          <a:blip r:embed="rId3"/>
          <a:stretch>
            <a:fillRect/>
          </a:stretch>
        </p:blipFill>
        <p:spPr>
          <a:xfrm>
            <a:off x="838200" y="4134485"/>
            <a:ext cx="4587240" cy="2409825"/>
          </a:xfrm>
          <a:prstGeom prst="rect">
            <a:avLst/>
          </a:prstGeom>
        </p:spPr>
      </p:pic>
      <p:pic>
        <p:nvPicPr>
          <p:cNvPr id="7" name="Picture 6"/>
          <p:cNvPicPr>
            <a:picLocks noChangeAspect="1"/>
          </p:cNvPicPr>
          <p:nvPr/>
        </p:nvPicPr>
        <p:blipFill>
          <a:blip r:embed="rId4"/>
          <a:stretch>
            <a:fillRect/>
          </a:stretch>
        </p:blipFill>
        <p:spPr>
          <a:xfrm>
            <a:off x="5663565" y="4151630"/>
            <a:ext cx="5690235" cy="23926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63600"/>
            <a:ext cx="10515600" cy="908050"/>
          </a:xfrm>
        </p:spPr>
        <p:txBody>
          <a:bodyPr>
            <a:normAutofit/>
          </a:bodyPr>
          <a:lstStyle/>
          <a:p>
            <a:r>
              <a:rPr lang="en-US" altLang="en-IN" sz="2000" b="1">
                <a:solidFill>
                  <a:schemeClr val="tx1"/>
                </a:solidFill>
              </a:rPr>
              <a:t>9.configure storage and after click on the launch instance.</a:t>
            </a:r>
            <a:br>
              <a:rPr lang="en-US" altLang="en-IN" sz="2000" b="1">
                <a:solidFill>
                  <a:schemeClr val="tx1"/>
                </a:solidFill>
              </a:rPr>
            </a:br>
            <a:r>
              <a:rPr lang="en-US" altLang="en-IN" sz="2000" b="1">
                <a:solidFill>
                  <a:schemeClr val="tx1"/>
                </a:solidFill>
              </a:rPr>
              <a:t>The below images shows the ec2 instance is running successfully.</a:t>
            </a:r>
            <a:endParaRPr lang="en-US" altLang="en-IN" sz="2000" b="1">
              <a:solidFill>
                <a:schemeClr val="tx1"/>
              </a:solidFill>
            </a:endParaRPr>
          </a:p>
        </p:txBody>
      </p:sp>
      <p:pic>
        <p:nvPicPr>
          <p:cNvPr id="4" name="Content Placeholder 3"/>
          <p:cNvPicPr>
            <a:picLocks noGrp="1" noChangeAspect="1"/>
          </p:cNvPicPr>
          <p:nvPr>
            <p:ph idx="1"/>
          </p:nvPr>
        </p:nvPicPr>
        <p:blipFill>
          <a:blip r:embed="rId1"/>
          <a:stretch>
            <a:fillRect/>
          </a:stretch>
        </p:blipFill>
        <p:spPr>
          <a:xfrm>
            <a:off x="663575" y="1866265"/>
            <a:ext cx="5330825" cy="2174875"/>
          </a:xfrm>
          <a:prstGeom prst="rect">
            <a:avLst/>
          </a:prstGeom>
        </p:spPr>
      </p:pic>
      <p:pic>
        <p:nvPicPr>
          <p:cNvPr id="5" name="Picture 4"/>
          <p:cNvPicPr>
            <a:picLocks noChangeAspect="1"/>
          </p:cNvPicPr>
          <p:nvPr/>
        </p:nvPicPr>
        <p:blipFill>
          <a:blip r:embed="rId2"/>
          <a:stretch>
            <a:fillRect/>
          </a:stretch>
        </p:blipFill>
        <p:spPr>
          <a:xfrm>
            <a:off x="5995035" y="1866900"/>
            <a:ext cx="5490210" cy="2051685"/>
          </a:xfrm>
          <a:prstGeom prst="rect">
            <a:avLst/>
          </a:prstGeom>
        </p:spPr>
      </p:pic>
      <p:pic>
        <p:nvPicPr>
          <p:cNvPr id="7" name="Picture 6"/>
          <p:cNvPicPr>
            <a:picLocks noChangeAspect="1"/>
          </p:cNvPicPr>
          <p:nvPr/>
        </p:nvPicPr>
        <p:blipFill>
          <a:blip r:embed="rId3"/>
          <a:stretch>
            <a:fillRect/>
          </a:stretch>
        </p:blipFill>
        <p:spPr>
          <a:xfrm>
            <a:off x="574040" y="4165600"/>
            <a:ext cx="11006455" cy="243014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878840"/>
            <a:ext cx="10972800" cy="1462405"/>
          </a:xfrm>
        </p:spPr>
        <p:txBody>
          <a:bodyPr/>
          <a:p>
            <a:r>
              <a:rPr lang="en-US" sz="2000" b="1">
                <a:solidFill>
                  <a:schemeClr val="tx1"/>
                </a:solidFill>
              </a:rPr>
              <a:t>10.The instance is running and connect with .pem file or ec2 instance connect</a:t>
            </a:r>
            <a:r>
              <a:rPr lang="en-US" sz="2400" b="1">
                <a:solidFill>
                  <a:schemeClr val="tx1"/>
                </a:solidFill>
              </a:rPr>
              <a:t>.</a:t>
            </a:r>
            <a:endParaRPr lang="en-US" sz="2400" b="1">
              <a:solidFill>
                <a:schemeClr val="tx1"/>
              </a:solidFill>
            </a:endParaRPr>
          </a:p>
        </p:txBody>
      </p:sp>
      <p:pic>
        <p:nvPicPr>
          <p:cNvPr id="8" name="Picture 7"/>
          <p:cNvPicPr>
            <a:picLocks noChangeAspect="1"/>
          </p:cNvPicPr>
          <p:nvPr/>
        </p:nvPicPr>
        <p:blipFill>
          <a:blip r:embed="rId1"/>
          <a:stretch>
            <a:fillRect/>
          </a:stretch>
        </p:blipFill>
        <p:spPr>
          <a:xfrm>
            <a:off x="838200" y="2118995"/>
            <a:ext cx="10636885" cy="421830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315" y="967105"/>
            <a:ext cx="10485755" cy="799465"/>
          </a:xfrm>
        </p:spPr>
        <p:txBody>
          <a:bodyPr>
            <a:normAutofit/>
          </a:bodyPr>
          <a:lstStyle/>
          <a:p>
            <a:r>
              <a:rPr lang="en-US" altLang="en-IN" sz="2220">
                <a:solidFill>
                  <a:schemeClr val="tx1"/>
                </a:solidFill>
              </a:rPr>
              <a:t>Here click on the ec2 instance connect , and connect using ec2 instance connect and see the below image  like.</a:t>
            </a:r>
            <a:endParaRPr lang="en-US" altLang="en-IN" sz="2220">
              <a:solidFill>
                <a:schemeClr val="tx1"/>
              </a:solidFill>
            </a:endParaRPr>
          </a:p>
        </p:txBody>
      </p:sp>
      <p:pic>
        <p:nvPicPr>
          <p:cNvPr id="4" name="Content Placeholder 3"/>
          <p:cNvPicPr>
            <a:picLocks noGrp="1" noChangeAspect="1"/>
          </p:cNvPicPr>
          <p:nvPr>
            <p:ph idx="1"/>
          </p:nvPr>
        </p:nvPicPr>
        <p:blipFill>
          <a:blip r:embed="rId1"/>
          <a:stretch>
            <a:fillRect/>
          </a:stretch>
        </p:blipFill>
        <p:spPr>
          <a:xfrm>
            <a:off x="741680" y="1766570"/>
            <a:ext cx="4756785" cy="1786255"/>
          </a:xfrm>
          <a:prstGeom prst="rect">
            <a:avLst/>
          </a:prstGeom>
        </p:spPr>
      </p:pic>
      <p:pic>
        <p:nvPicPr>
          <p:cNvPr id="5" name="Picture 4"/>
          <p:cNvPicPr>
            <a:picLocks noChangeAspect="1"/>
          </p:cNvPicPr>
          <p:nvPr/>
        </p:nvPicPr>
        <p:blipFill>
          <a:blip r:embed="rId2"/>
          <a:stretch>
            <a:fillRect/>
          </a:stretch>
        </p:blipFill>
        <p:spPr>
          <a:xfrm>
            <a:off x="5499100" y="1766570"/>
            <a:ext cx="5729605" cy="1785620"/>
          </a:xfrm>
          <a:prstGeom prst="rect">
            <a:avLst/>
          </a:prstGeom>
        </p:spPr>
      </p:pic>
      <p:pic>
        <p:nvPicPr>
          <p:cNvPr id="6" name="Picture 5"/>
          <p:cNvPicPr>
            <a:picLocks noChangeAspect="1"/>
          </p:cNvPicPr>
          <p:nvPr/>
        </p:nvPicPr>
        <p:blipFill>
          <a:blip r:embed="rId3"/>
          <a:stretch>
            <a:fillRect/>
          </a:stretch>
        </p:blipFill>
        <p:spPr>
          <a:xfrm>
            <a:off x="742315" y="3648710"/>
            <a:ext cx="10486390" cy="27197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35"/>
            <a:ext cx="10972800" cy="774065"/>
          </a:xfrm>
        </p:spPr>
        <p:txBody>
          <a:bodyPr/>
          <a:p>
            <a:r>
              <a:rPr lang="en-US" sz="2800" b="1">
                <a:solidFill>
                  <a:schemeClr val="accent3"/>
                </a:solidFill>
              </a:rPr>
              <a:t>STEPS ARE INVOLVING TO CREATE DOCKER CONTAINER WITH DATABASE:</a:t>
            </a:r>
            <a:endParaRPr lang="en-US" sz="2800" b="1">
              <a:solidFill>
                <a:schemeClr val="accent3"/>
              </a:solidFill>
            </a:endParaRPr>
          </a:p>
        </p:txBody>
      </p:sp>
      <p:sp>
        <p:nvSpPr>
          <p:cNvPr id="3" name="Content Placeholder 2"/>
          <p:cNvSpPr>
            <a:spLocks noGrp="1"/>
          </p:cNvSpPr>
          <p:nvPr>
            <p:ph idx="1"/>
          </p:nvPr>
        </p:nvSpPr>
        <p:spPr>
          <a:xfrm>
            <a:off x="609600" y="1174750"/>
            <a:ext cx="10972800" cy="5392420"/>
          </a:xfrm>
        </p:spPr>
        <p:txBody>
          <a:bodyPr>
            <a:noAutofit/>
          </a:bodyPr>
          <a:p>
            <a:r>
              <a:rPr lang="en-US" sz="1500"/>
              <a:t>sudo apt update</a:t>
            </a:r>
            <a:endParaRPr lang="en-US" sz="1500"/>
          </a:p>
          <a:p>
            <a:endParaRPr lang="en-US" sz="1500"/>
          </a:p>
          <a:p>
            <a:r>
              <a:rPr lang="en-US" sz="1500"/>
              <a:t>sudo apt install apt-transport-https ca-certificates curl software-properties-common</a:t>
            </a:r>
            <a:endParaRPr lang="en-US" sz="1500"/>
          </a:p>
          <a:p>
            <a:endParaRPr lang="en-US" sz="1500"/>
          </a:p>
          <a:p>
            <a:r>
              <a:rPr lang="en-US" sz="1500"/>
              <a:t>curl -fsSL https://download.docker.com/linux/ubuntu/gpg | sudo gpg --dearmor -o /usr/share/keyrings/docker-archive-keyring.gpg</a:t>
            </a:r>
            <a:endParaRPr lang="en-US" sz="1500"/>
          </a:p>
          <a:p>
            <a:endParaRPr lang="en-US" sz="1500"/>
          </a:p>
          <a:p>
            <a:r>
              <a:rPr lang="en-US" sz="1500"/>
              <a:t>echo "deb [arch=amd64 signed-by=/usr/share/keyrings/docker-archive-keyring.gpg] https://download.docker.com/linux/ubuntu $(lsb_release -cs) stable" | sudo tee /etc/apt/sources.list.d/docker.list &gt; /dev/null</a:t>
            </a:r>
            <a:endParaRPr lang="en-US" sz="1500"/>
          </a:p>
          <a:p>
            <a:endParaRPr lang="en-US" sz="1500"/>
          </a:p>
          <a:p>
            <a:r>
              <a:rPr lang="en-US" sz="1500"/>
              <a:t>sudo apt update</a:t>
            </a:r>
            <a:endParaRPr lang="en-US" sz="1500"/>
          </a:p>
          <a:p>
            <a:endParaRPr lang="en-US" sz="1500"/>
          </a:p>
          <a:p>
            <a:r>
              <a:rPr lang="en-US" sz="1500"/>
              <a:t>sudo apt install docker-ce</a:t>
            </a:r>
            <a:endParaRPr lang="en-US" sz="1500"/>
          </a:p>
          <a:p>
            <a:endParaRPr lang="en-US" sz="1500"/>
          </a:p>
          <a:p>
            <a:r>
              <a:rPr lang="en-US" sz="1500"/>
              <a:t>sudo docker --version</a:t>
            </a:r>
            <a:endParaRPr lang="en-US" sz="1500"/>
          </a:p>
          <a:p>
            <a:endParaRPr lang="en-US" sz="1500"/>
          </a:p>
          <a:p>
            <a:r>
              <a:rPr lang="en-US" sz="1500"/>
              <a:t>sudo systemctl enable docker</a:t>
            </a:r>
            <a:endParaRPr lang="en-US" sz="1500"/>
          </a:p>
          <a:p>
            <a:endParaRPr lang="en-US" sz="1500"/>
          </a:p>
          <a:p>
            <a:r>
              <a:rPr lang="en-US" sz="1500"/>
              <a:t>sudo systemctl start docker</a:t>
            </a:r>
            <a:endParaRPr lang="en-US" sz="1500"/>
          </a:p>
          <a:p>
            <a:endParaRPr lang="en-US" sz="1500" b="1"/>
          </a:p>
          <a:p>
            <a:endParaRPr lang="en-US" sz="1000" b="1"/>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835" y="1024890"/>
            <a:ext cx="10743565" cy="963930"/>
          </a:xfrm>
        </p:spPr>
        <p:txBody>
          <a:bodyPr>
            <a:normAutofit fontScale="90000"/>
          </a:bodyPr>
          <a:lstStyle/>
          <a:p>
            <a:pPr marL="571500" indent="-571500">
              <a:buFont typeface="Arial" panose="020B0604020202020204" pitchFamily="34" charset="0"/>
              <a:buChar char="•"/>
            </a:pPr>
            <a:r>
              <a:rPr lang="en-IN" sz="2000" b="1">
                <a:solidFill>
                  <a:schemeClr val="tx1"/>
                </a:solidFill>
              </a:rPr>
              <a:t>sudo systemctl status docker</a:t>
            </a:r>
            <a:br>
              <a:rPr lang="en-IN" sz="2000" b="1">
                <a:solidFill>
                  <a:schemeClr val="tx1"/>
                </a:solidFill>
              </a:rPr>
            </a:br>
            <a:br>
              <a:rPr lang="en-IN" sz="2000" b="1">
                <a:solidFill>
                  <a:schemeClr val="tx1"/>
                </a:solidFill>
              </a:rPr>
            </a:br>
            <a:r>
              <a:rPr lang="en-US" altLang="en-IN" sz="2000" b="1">
                <a:solidFill>
                  <a:schemeClr val="tx1"/>
                </a:solidFill>
              </a:rPr>
              <a:t>here the below image shows that the docker is active running.</a:t>
            </a:r>
            <a:r>
              <a:rPr lang="en-US" altLang="en-IN" sz="2000" b="1"/>
              <a:t>.</a:t>
            </a:r>
            <a:endParaRPr lang="en-US" altLang="en-IN" sz="2000" b="1"/>
          </a:p>
        </p:txBody>
      </p:sp>
      <p:pic>
        <p:nvPicPr>
          <p:cNvPr id="4" name="Content Placeholder 3"/>
          <p:cNvPicPr>
            <a:picLocks noGrp="1" noChangeAspect="1"/>
          </p:cNvPicPr>
          <p:nvPr>
            <p:ph idx="1"/>
          </p:nvPr>
        </p:nvPicPr>
        <p:blipFill>
          <a:blip r:embed="rId1"/>
          <a:stretch>
            <a:fillRect/>
          </a:stretch>
        </p:blipFill>
        <p:spPr>
          <a:xfrm>
            <a:off x="838200" y="2266315"/>
            <a:ext cx="10515600" cy="41624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712470" y="2581275"/>
            <a:ext cx="10845800" cy="3808730"/>
          </a:xfrm>
          <a:prstGeom prst="rect">
            <a:avLst/>
          </a:prstGeom>
        </p:spPr>
      </p:pic>
      <p:sp>
        <p:nvSpPr>
          <p:cNvPr id="5" name="Title 1"/>
          <p:cNvSpPr>
            <a:spLocks noGrp="1"/>
          </p:cNvSpPr>
          <p:nvPr/>
        </p:nvSpPr>
        <p:spPr>
          <a:xfrm>
            <a:off x="838200" y="1130300"/>
            <a:ext cx="10515600" cy="1567180"/>
          </a:xfrm>
          <a:prstGeom prst="rect">
            <a:avLst/>
          </a:prstGeom>
          <a:noFill/>
          <a:ln w="9525">
            <a:noFill/>
          </a:ln>
        </p:spPr>
        <p:txBody>
          <a:bodyPr anchor="ctr" anchorCtr="0">
            <a:normAutofit/>
          </a:bodyPr>
          <a:lst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a:lstStyle>
          <a:p>
            <a:pPr marL="285750" indent="-285750">
              <a:buFont typeface="Arial" panose="020B0604020202020204" pitchFamily="34" charset="0"/>
              <a:buChar char="•"/>
            </a:pPr>
            <a:br>
              <a:rPr lang="en-IN" sz="2800"/>
            </a:br>
            <a:endParaRPr lang="en-IN" sz="2665" b="1">
              <a:solidFill>
                <a:schemeClr val="tx1"/>
              </a:solidFill>
            </a:endParaRPr>
          </a:p>
        </p:txBody>
      </p:sp>
      <p:sp>
        <p:nvSpPr>
          <p:cNvPr id="8" name="Text Box 7"/>
          <p:cNvSpPr txBox="1"/>
          <p:nvPr/>
        </p:nvSpPr>
        <p:spPr>
          <a:xfrm>
            <a:off x="608965" y="1129665"/>
            <a:ext cx="10271125" cy="1451610"/>
          </a:xfrm>
          <a:prstGeom prst="rect">
            <a:avLst/>
          </a:prstGeom>
          <a:noFill/>
        </p:spPr>
        <p:txBody>
          <a:bodyPr wrap="square" rtlCol="0">
            <a:noAutofit/>
          </a:bodyPr>
          <a:p>
            <a:pPr marL="285750" indent="-285750">
              <a:buFont typeface="Arial" panose="020B0604020202020204" pitchFamily="34" charset="0"/>
              <a:buChar char="•"/>
            </a:pPr>
            <a:r>
              <a:rPr lang="en-US" sz="2000" b="1"/>
              <a:t>sudo usermod -aG docker $USER</a:t>
            </a:r>
            <a:endParaRPr lang="en-US" sz="2000" b="1"/>
          </a:p>
          <a:p>
            <a:pPr marL="285750" indent="-285750">
              <a:buFont typeface="Arial" panose="020B0604020202020204" pitchFamily="34" charset="0"/>
              <a:buChar char="•"/>
            </a:pPr>
            <a:r>
              <a:rPr lang="en-US" sz="2000" b="1"/>
              <a:t>newgrp docker</a:t>
            </a:r>
            <a:endParaRPr lang="en-US" sz="2000" b="1"/>
          </a:p>
          <a:p>
            <a:pPr marL="285750" indent="-285750">
              <a:buFont typeface="Arial" panose="020B0604020202020204" pitchFamily="34" charset="0"/>
              <a:buChar char="•"/>
            </a:pPr>
            <a:r>
              <a:rPr lang="en-US" sz="2000" b="1"/>
              <a:t>docker run hello-world</a:t>
            </a:r>
            <a:endParaRPr lang="en-US" sz="2000" b="1"/>
          </a:p>
          <a:p>
            <a:pPr marL="285750" indent="-285750">
              <a:buFont typeface="Arial" panose="020B0604020202020204" pitchFamily="34" charset="0"/>
              <a:buChar char="•"/>
            </a:pPr>
            <a:r>
              <a:rPr lang="en-US" sz="2000" b="1"/>
              <a:t>docker --version</a:t>
            </a:r>
            <a:br>
              <a:rPr lang="en-US" sz="2000" b="1"/>
            </a:br>
            <a:endParaRPr lang="en-US" sz="2000" b="1"/>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1040765" y="2860675"/>
            <a:ext cx="9982200" cy="3702050"/>
          </a:xfrm>
          <a:prstGeom prst="rect">
            <a:avLst/>
          </a:prstGeom>
        </p:spPr>
      </p:pic>
      <p:sp>
        <p:nvSpPr>
          <p:cNvPr id="5" name="Text Box 4"/>
          <p:cNvSpPr txBox="1"/>
          <p:nvPr/>
        </p:nvSpPr>
        <p:spPr>
          <a:xfrm>
            <a:off x="1040765" y="1270000"/>
            <a:ext cx="9846945" cy="1441450"/>
          </a:xfrm>
          <a:prstGeom prst="rect">
            <a:avLst/>
          </a:prstGeom>
          <a:noFill/>
        </p:spPr>
        <p:txBody>
          <a:bodyPr wrap="square" rtlCol="0" anchor="t">
            <a:noAutofit/>
          </a:bodyPr>
          <a:p>
            <a:pPr marL="342900" indent="-342900">
              <a:buFont typeface="Arial" panose="020B0604020202020204" pitchFamily="34" charset="0"/>
              <a:buChar char="•"/>
            </a:pPr>
            <a:r>
              <a:rPr lang="en-US" sz="2000" b="1">
                <a:sym typeface="+mn-ea"/>
              </a:rPr>
              <a:t>sudo systemctl status docker</a:t>
            </a:r>
            <a:endParaRPr lang="en-US" sz="2000" b="1">
              <a:sym typeface="+mn-ea"/>
            </a:endParaRPr>
          </a:p>
          <a:p>
            <a:pPr marL="342900" indent="-342900">
              <a:buFont typeface="Arial" panose="020B0604020202020204" pitchFamily="34" charset="0"/>
              <a:buChar char="•"/>
            </a:pPr>
            <a:r>
              <a:rPr lang="en-US" sz="2000" b="1">
                <a:sym typeface="+mn-ea"/>
              </a:rPr>
              <a:t>docker run hello-world</a:t>
            </a:r>
            <a:endParaRPr lang="en-US" sz="2000" b="1">
              <a:sym typeface="+mn-ea"/>
            </a:endParaRPr>
          </a:p>
          <a:p>
            <a:pPr marL="342900" indent="-342900">
              <a:buFont typeface="Arial" panose="020B0604020202020204" pitchFamily="34" charset="0"/>
              <a:buChar char="•"/>
            </a:pPr>
            <a:r>
              <a:rPr lang="en-US" sz="2000" b="1">
                <a:sym typeface="+mn-ea"/>
              </a:rPr>
              <a:t>docker info </a:t>
            </a:r>
            <a:endParaRPr lang="en-US" sz="2000" b="1">
              <a:sym typeface="+mn-ea"/>
            </a:endParaRPr>
          </a:p>
          <a:p>
            <a:pPr marL="342900" indent="-342900">
              <a:buFont typeface="Arial" panose="020B0604020202020204" pitchFamily="34" charset="0"/>
              <a:buChar char="•"/>
            </a:pPr>
            <a:r>
              <a:rPr lang="en-US" sz="2000" b="1">
                <a:sym typeface="+mn-ea"/>
              </a:rPr>
              <a:t>docker ps</a:t>
            </a:r>
            <a:endParaRPr lang="en-US" sz="2000" b="1">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838835" y="2523490"/>
            <a:ext cx="9477375" cy="3409315"/>
          </a:xfrm>
          <a:prstGeom prst="rect">
            <a:avLst/>
          </a:prstGeom>
        </p:spPr>
      </p:pic>
      <p:sp>
        <p:nvSpPr>
          <p:cNvPr id="3" name="Text Box 2"/>
          <p:cNvSpPr txBox="1"/>
          <p:nvPr/>
        </p:nvSpPr>
        <p:spPr>
          <a:xfrm>
            <a:off x="868045" y="1054735"/>
            <a:ext cx="9448165" cy="1278255"/>
          </a:xfrm>
          <a:prstGeom prst="rect">
            <a:avLst/>
          </a:prstGeom>
          <a:noFill/>
        </p:spPr>
        <p:txBody>
          <a:bodyPr wrap="square" rtlCol="0">
            <a:noAutofit/>
          </a:bodyPr>
          <a:p>
            <a:pPr marL="800100" lvl="1" indent="-342900">
              <a:buFont typeface="Arial" panose="020B0604020202020204" pitchFamily="34" charset="0"/>
              <a:buChar char="•"/>
            </a:pPr>
            <a:r>
              <a:rPr lang="en-US" sz="2000" b="1"/>
              <a:t>docker pull mysql:latest</a:t>
            </a:r>
            <a:endParaRPr lang="en-US" sz="2000" b="1"/>
          </a:p>
          <a:p>
            <a:pPr indent="0">
              <a:buFont typeface="Arial" panose="020B0604020202020204" pitchFamily="34" charset="0"/>
              <a:buNone/>
            </a:pPr>
            <a:endParaRPr lang="en-US" sz="2000" b="1"/>
          </a:p>
          <a:p>
            <a:pPr indent="0">
              <a:buFont typeface="Arial" panose="020B0604020202020204" pitchFamily="34" charset="0"/>
              <a:buNone/>
            </a:pPr>
            <a:r>
              <a:rPr lang="en-US" sz="2000" b="1"/>
              <a:t>Here the below image shows that the we are pull the mysql:latest image from docker hub.</a:t>
            </a:r>
            <a:endParaRPr lang="en-US" sz="2000" b="1"/>
          </a:p>
          <a:p>
            <a:pPr marL="285750" indent="-285750">
              <a:buFont typeface="Arial" panose="020B0604020202020204" pitchFamily="34" charset="0"/>
              <a:buChar char="•"/>
            </a:pPr>
            <a:endParaRPr lang="en-US" sz="2000" b="1"/>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230" y="1145540"/>
            <a:ext cx="10972800" cy="857250"/>
          </a:xfrm>
        </p:spPr>
        <p:txBody>
          <a:bodyPr>
            <a:normAutofit/>
          </a:bodyPr>
          <a:lstStyle/>
          <a:p>
            <a:pPr marL="457200" indent="-457200">
              <a:buFont typeface="Arial" panose="020B0604020202020204" pitchFamily="34" charset="0"/>
              <a:buChar char="•"/>
            </a:pPr>
            <a:r>
              <a:rPr lang="en-IN" sz="2000" b="1">
                <a:solidFill>
                  <a:schemeClr val="tx1"/>
                </a:solidFill>
              </a:rPr>
              <a:t>docker run --name mysql-container -e MYSQL_ROOT_PASSWORD=my-secret-pw -d mysql:latest</a:t>
            </a:r>
            <a:endParaRPr lang="en-IN" sz="2000" b="1">
              <a:solidFill>
                <a:schemeClr val="tx1"/>
              </a:solidFill>
            </a:endParaRPr>
          </a:p>
        </p:txBody>
      </p:sp>
      <p:pic>
        <p:nvPicPr>
          <p:cNvPr id="4" name="Content Placeholder 3"/>
          <p:cNvPicPr>
            <a:picLocks noGrp="1" noChangeAspect="1"/>
          </p:cNvPicPr>
          <p:nvPr>
            <p:ph idx="1"/>
          </p:nvPr>
        </p:nvPicPr>
        <p:blipFill>
          <a:blip r:embed="rId1"/>
          <a:stretch>
            <a:fillRect/>
          </a:stretch>
        </p:blipFill>
        <p:spPr>
          <a:xfrm>
            <a:off x="838200" y="2133600"/>
            <a:ext cx="10515600" cy="41306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DOCKER?</a:t>
            </a:r>
            <a:endParaRPr lang="en-IN" dirty="0"/>
          </a:p>
        </p:txBody>
      </p:sp>
      <p:sp>
        <p:nvSpPr>
          <p:cNvPr id="3" name="Content Placeholder 2"/>
          <p:cNvSpPr>
            <a:spLocks noGrp="1"/>
          </p:cNvSpPr>
          <p:nvPr>
            <p:ph idx="1"/>
          </p:nvPr>
        </p:nvSpPr>
        <p:spPr>
          <a:xfrm>
            <a:off x="609600" y="1043940"/>
            <a:ext cx="10972800" cy="5317490"/>
          </a:xfrm>
        </p:spPr>
        <p:txBody>
          <a:bodyPr/>
          <a:lstStyle/>
          <a:p>
            <a:r>
              <a:rPr lang="en-US" sz="2400" dirty="0"/>
              <a:t>Docker is an open-source platform that allows developers to automate the deployment, scaling, and management of applications in lightweight, portable containers.</a:t>
            </a:r>
            <a:endParaRPr lang="en-US" sz="2400" dirty="0"/>
          </a:p>
          <a:p>
            <a:r>
              <a:rPr lang="en-US" sz="2400" dirty="0"/>
              <a:t>Containers package an application and its dependencies (such as libraries, configurations, and environment variables) into a single unit, ensuring the application runs consistently across different environments (e.g., development, testing, production) without compatibility issues.</a:t>
            </a:r>
            <a:endParaRPr lang="en-IN" sz="2400" dirty="0"/>
          </a:p>
        </p:txBody>
      </p:sp>
      <p:pic>
        <p:nvPicPr>
          <p:cNvPr id="4" name="Picture 3"/>
          <p:cNvPicPr>
            <a:picLocks noChangeAspect="1"/>
          </p:cNvPicPr>
          <p:nvPr/>
        </p:nvPicPr>
        <p:blipFill>
          <a:blip r:embed="rId1"/>
          <a:stretch>
            <a:fillRect/>
          </a:stretch>
        </p:blipFill>
        <p:spPr>
          <a:xfrm>
            <a:off x="1405890" y="3742055"/>
            <a:ext cx="7973060" cy="29190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838200" y="2362835"/>
            <a:ext cx="10515600" cy="3481705"/>
          </a:xfrm>
          <a:prstGeom prst="rect">
            <a:avLst/>
          </a:prstGeom>
        </p:spPr>
      </p:pic>
      <p:sp>
        <p:nvSpPr>
          <p:cNvPr id="5" name="Text Box 4"/>
          <p:cNvSpPr txBox="1"/>
          <p:nvPr/>
        </p:nvSpPr>
        <p:spPr>
          <a:xfrm>
            <a:off x="838200" y="970280"/>
            <a:ext cx="10290175" cy="1245235"/>
          </a:xfrm>
          <a:prstGeom prst="rect">
            <a:avLst/>
          </a:prstGeom>
          <a:noFill/>
        </p:spPr>
        <p:txBody>
          <a:bodyPr wrap="square" rtlCol="0">
            <a:noAutofit/>
          </a:bodyPr>
          <a:p>
            <a:pPr marL="285750" indent="-285750">
              <a:buFont typeface="Arial" panose="020B0604020202020204" pitchFamily="34" charset="0"/>
              <a:buChar char="•"/>
            </a:pPr>
            <a:r>
              <a:rPr lang="en-US" b="1"/>
              <a:t>docker ps</a:t>
            </a:r>
            <a:endParaRPr lang="en-US" b="1"/>
          </a:p>
          <a:p>
            <a:pPr marL="285750" indent="-285750">
              <a:buFont typeface="Arial" panose="020B0604020202020204" pitchFamily="34" charset="0"/>
              <a:buChar char="•"/>
            </a:pPr>
            <a:r>
              <a:rPr lang="en-US" b="1"/>
              <a:t>docker exec -it mysql-container mysql -u root -p</a:t>
            </a:r>
            <a:endParaRPr lang="en-US" b="1"/>
          </a:p>
          <a:p>
            <a:pPr indent="0">
              <a:buFont typeface="Arial" panose="020B0604020202020204" pitchFamily="34" charset="0"/>
              <a:buNone/>
            </a:pPr>
            <a:r>
              <a:rPr lang="en-US" b="1"/>
              <a:t>enter password:my-secret-pw </a:t>
            </a:r>
            <a:endParaRPr lang="en-US" b="1"/>
          </a:p>
          <a:p>
            <a:pPr indent="0">
              <a:buFont typeface="Arial" panose="020B0604020202020204" pitchFamily="34" charset="0"/>
              <a:buNone/>
            </a:pPr>
            <a:r>
              <a:rPr lang="en-US" b="1"/>
              <a:t>welcome to the MYSQL monitor .The below shows that the MYSQL monitor is ready to use</a:t>
            </a:r>
            <a:r>
              <a:rPr lang="en-US"/>
              <a:t>.</a:t>
            </a:r>
            <a:endParaRPr lang="en-US"/>
          </a:p>
          <a:p>
            <a:pPr indent="0">
              <a:buFont typeface="Arial" panose="020B0604020202020204" pitchFamily="34" charset="0"/>
              <a:buNone/>
            </a:pPr>
            <a:endParaRPr lang="en-US"/>
          </a:p>
          <a:p>
            <a:pPr indent="0">
              <a:buFont typeface="Arial" panose="020B0604020202020204" pitchFamily="34" charset="0"/>
              <a:buNone/>
            </a:pPr>
            <a:endParaRPr lang="en-US"/>
          </a:p>
        </p:txBody>
      </p:sp>
    </p:spTree>
  </p:cSld>
  <p:clrMapOvr>
    <a:masterClrMapping/>
  </p:clrMapOvr>
  <mc:AlternateContent xmlns:mc="http://schemas.openxmlformats.org/markup-compatibility/2006">
    <mc:Choice xmlns:p14="http://schemas.microsoft.com/office/powerpoint/2010/main" Requires="p14">
      <p:transition spd="slow" p14:dur="1000">
        <p:randomBar dir="vert"/>
      </p:transition>
    </mc:Choice>
    <mc:Fallback>
      <p:transition spd="slow">
        <p:randomBar dir="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STEPS:</a:t>
            </a:r>
            <a:endParaRPr lang="en-US"/>
          </a:p>
        </p:txBody>
      </p:sp>
      <p:sp>
        <p:nvSpPr>
          <p:cNvPr id="3" name="Content Placeholder 2"/>
          <p:cNvSpPr>
            <a:spLocks noGrp="1"/>
          </p:cNvSpPr>
          <p:nvPr>
            <p:ph idx="1"/>
          </p:nvPr>
        </p:nvSpPr>
        <p:spPr>
          <a:xfrm>
            <a:off x="200025" y="1012825"/>
            <a:ext cx="10972800" cy="5683885"/>
          </a:xfrm>
        </p:spPr>
        <p:txBody>
          <a:bodyPr/>
          <a:p>
            <a:pPr marL="0" indent="0">
              <a:buNone/>
            </a:pPr>
            <a:r>
              <a:rPr lang="en-US" sz="1200" b="1"/>
              <a:t>1.Database Commands</a:t>
            </a:r>
            <a:endParaRPr lang="en-US" sz="1200" b="1"/>
          </a:p>
          <a:p>
            <a:pPr>
              <a:buFont typeface="Wingdings" panose="05000000000000000000" charset="0"/>
              <a:buChar char="Ø"/>
            </a:pPr>
            <a:r>
              <a:rPr lang="en-US" sz="1200" b="1"/>
              <a:t>Create a Database</a:t>
            </a:r>
            <a:endParaRPr lang="en-US" sz="1200" b="1"/>
          </a:p>
          <a:p>
            <a:pPr marL="0" indent="0">
              <a:buNone/>
            </a:pPr>
            <a:r>
              <a:rPr lang="en-US" sz="1200" b="1"/>
              <a:t>                CREATE DATABASE database_name;</a:t>
            </a:r>
            <a:endParaRPr lang="en-US" sz="1200" b="1"/>
          </a:p>
          <a:p>
            <a:pPr>
              <a:buFont typeface="Wingdings" panose="05000000000000000000" charset="0"/>
              <a:buChar char="Ø"/>
            </a:pPr>
            <a:r>
              <a:rPr lang="en-US" sz="1200" b="1"/>
              <a:t> Use a Database</a:t>
            </a:r>
            <a:endParaRPr lang="en-US" sz="1200" b="1"/>
          </a:p>
          <a:p>
            <a:pPr marL="0" indent="0">
              <a:buNone/>
            </a:pPr>
            <a:r>
              <a:rPr lang="en-US" sz="1200" b="1"/>
              <a:t>                 USE database_name;</a:t>
            </a:r>
            <a:endParaRPr lang="en-US" sz="1200" b="1"/>
          </a:p>
          <a:p>
            <a:pPr>
              <a:buFont typeface="Wingdings" panose="05000000000000000000" charset="0"/>
              <a:buChar char="Ø"/>
            </a:pPr>
            <a:r>
              <a:rPr lang="en-US" sz="1200" b="1"/>
              <a:t>Show All Databases</a:t>
            </a:r>
            <a:endParaRPr lang="en-US" sz="1200" b="1"/>
          </a:p>
          <a:p>
            <a:pPr marL="0" indent="0">
              <a:buNone/>
            </a:pPr>
            <a:r>
              <a:rPr lang="en-US" sz="1200" b="1"/>
              <a:t>                 SHOW DATABASES;</a:t>
            </a:r>
            <a:endParaRPr lang="en-US" sz="1200" b="1"/>
          </a:p>
          <a:p>
            <a:pPr>
              <a:buFont typeface="Wingdings" panose="05000000000000000000" charset="0"/>
              <a:buChar char="Ø"/>
            </a:pPr>
            <a:r>
              <a:rPr lang="en-US" sz="1200" b="1"/>
              <a:t>Drop (Delete) a Database</a:t>
            </a:r>
            <a:endParaRPr lang="en-US" sz="1200" b="1"/>
          </a:p>
          <a:p>
            <a:pPr marL="0" indent="0">
              <a:buNone/>
            </a:pPr>
            <a:r>
              <a:rPr lang="en-US" sz="1200" b="1"/>
              <a:t>                 DROP DATABASE database_name;</a:t>
            </a:r>
            <a:endParaRPr lang="en-US" sz="1200" b="1"/>
          </a:p>
          <a:p>
            <a:pPr marL="0" indent="0">
              <a:buNone/>
            </a:pPr>
            <a:r>
              <a:rPr lang="en-US" sz="1200" b="1"/>
              <a:t>2. Table Commands</a:t>
            </a:r>
            <a:endParaRPr lang="en-US" sz="1200" b="1"/>
          </a:p>
          <a:p>
            <a:pPr>
              <a:buFont typeface="Wingdings" panose="05000000000000000000" charset="0"/>
              <a:buChar char="Ø"/>
            </a:pPr>
            <a:r>
              <a:rPr lang="en-US" sz="1200" b="1"/>
              <a:t>Create a Table</a:t>
            </a:r>
            <a:endParaRPr lang="en-US" sz="1200" b="1"/>
          </a:p>
          <a:p>
            <a:pPr marL="0" indent="0">
              <a:buFont typeface="Wingdings" panose="05000000000000000000" charset="0"/>
              <a:buNone/>
            </a:pPr>
            <a:r>
              <a:rPr lang="en-US" sz="1200" b="1"/>
              <a:t>                CREATE TABLE table_name (</a:t>
            </a:r>
            <a:endParaRPr lang="en-US" sz="1200" b="1"/>
          </a:p>
          <a:p>
            <a:pPr marL="0" indent="0">
              <a:buFont typeface="Wingdings" panose="05000000000000000000" charset="0"/>
              <a:buNone/>
            </a:pPr>
            <a:r>
              <a:rPr lang="en-US" sz="1200" b="1"/>
              <a:t>                column1 datatype,</a:t>
            </a:r>
            <a:endParaRPr lang="en-US" sz="1200" b="1"/>
          </a:p>
          <a:p>
            <a:pPr marL="0" indent="0">
              <a:buFont typeface="Wingdings" panose="05000000000000000000" charset="0"/>
              <a:buNone/>
            </a:pPr>
            <a:r>
              <a:rPr lang="en-US" sz="1200" b="1"/>
              <a:t>                column2 datatype,</a:t>
            </a:r>
            <a:endParaRPr lang="en-US" sz="1200" b="1"/>
          </a:p>
          <a:p>
            <a:pPr marL="0" indent="0">
              <a:buFont typeface="Wingdings" panose="05000000000000000000" charset="0"/>
              <a:buNone/>
            </a:pPr>
            <a:r>
              <a:rPr lang="en-US" sz="1200" b="1"/>
              <a:t>                ...</a:t>
            </a:r>
            <a:endParaRPr lang="en-US" sz="1200" b="1"/>
          </a:p>
          <a:p>
            <a:pPr marL="0" indent="0">
              <a:buFont typeface="Wingdings" panose="05000000000000000000" charset="0"/>
              <a:buNone/>
            </a:pPr>
            <a:r>
              <a:rPr lang="en-US" sz="1200" b="1"/>
              <a:t>               );</a:t>
            </a:r>
            <a:endParaRPr lang="en-US" sz="1200" b="1"/>
          </a:p>
          <a:p>
            <a:pPr>
              <a:buFont typeface="Wingdings" panose="05000000000000000000" charset="0"/>
              <a:buChar char="Ø"/>
            </a:pPr>
            <a:r>
              <a:rPr lang="en-US" sz="1200" b="1"/>
              <a:t>Show Tables</a:t>
            </a:r>
            <a:endParaRPr lang="en-US" sz="1200" b="1"/>
          </a:p>
          <a:p>
            <a:pPr marL="0" indent="0">
              <a:buFont typeface="Wingdings" panose="05000000000000000000" charset="0"/>
              <a:buNone/>
            </a:pPr>
            <a:r>
              <a:rPr lang="en-US" sz="1200" b="1"/>
              <a:t>               SHOW TABLES;</a:t>
            </a:r>
            <a:endParaRPr lang="en-US" sz="1200" b="1"/>
          </a:p>
          <a:p>
            <a:pPr>
              <a:buFont typeface="Wingdings" panose="05000000000000000000" charset="0"/>
              <a:buChar char="Ø"/>
            </a:pPr>
            <a:r>
              <a:rPr lang="en-US" sz="1200" b="1"/>
              <a:t>Describe Table Structure</a:t>
            </a:r>
            <a:endParaRPr lang="en-US" sz="1200" b="1"/>
          </a:p>
          <a:p>
            <a:pPr marL="0" indent="0">
              <a:buFont typeface="Wingdings" panose="05000000000000000000" charset="0"/>
              <a:buNone/>
            </a:pPr>
            <a:r>
              <a:rPr lang="en-US" sz="1200" b="1"/>
              <a:t>               DESCRIBE table_name;</a:t>
            </a:r>
            <a:endParaRPr lang="en-US" sz="1200" b="1"/>
          </a:p>
          <a:p>
            <a:pPr>
              <a:buFont typeface="Wingdings" panose="05000000000000000000" charset="0"/>
              <a:buChar char="Ø"/>
            </a:pPr>
            <a:r>
              <a:rPr lang="en-US" sz="1200" b="1"/>
              <a:t>Drop (Delete) a Table</a:t>
            </a:r>
            <a:endParaRPr lang="en-US" sz="1200" b="1"/>
          </a:p>
          <a:p>
            <a:pPr marL="0" indent="0">
              <a:buFont typeface="Wingdings" panose="05000000000000000000" charset="0"/>
              <a:buNone/>
            </a:pPr>
            <a:r>
              <a:rPr lang="en-US" sz="1200" b="1"/>
              <a:t>               DROP TABLE table_name;</a:t>
            </a:r>
            <a:endParaRPr lang="en-US" sz="1200" b="1"/>
          </a:p>
          <a:p>
            <a:pPr>
              <a:buFont typeface="Wingdings" panose="05000000000000000000" charset="0"/>
              <a:buChar char="Ø"/>
            </a:pPr>
            <a:r>
              <a:rPr lang="en-US" sz="1200" b="1"/>
              <a:t>Alter Table (Add Column)</a:t>
            </a:r>
            <a:endParaRPr lang="en-US" sz="1200" b="1"/>
          </a:p>
          <a:p>
            <a:pPr marL="0" indent="0">
              <a:buFont typeface="Wingdings" panose="05000000000000000000" charset="0"/>
              <a:buNone/>
            </a:pPr>
            <a:r>
              <a:rPr lang="en-US" sz="1200" b="1"/>
              <a:t>               ALTER TABLE table_name ADD column_name datatype;</a:t>
            </a:r>
            <a:endParaRPr lang="en-US" sz="1200" b="1"/>
          </a:p>
          <a:p>
            <a:pPr>
              <a:buFont typeface="Wingdings" panose="05000000000000000000" charset="0"/>
              <a:buChar char="Ø"/>
            </a:pPr>
            <a:r>
              <a:rPr lang="en-US" sz="1200" b="1"/>
              <a:t>Alter Table (Modify Column)</a:t>
            </a:r>
            <a:endParaRPr lang="en-US" sz="1200" b="1"/>
          </a:p>
          <a:p>
            <a:pPr marL="0" indent="0">
              <a:buFont typeface="Wingdings" panose="05000000000000000000" charset="0"/>
              <a:buNone/>
            </a:pPr>
            <a:r>
              <a:rPr lang="en-US" sz="1200" b="1"/>
              <a:t>              ALTER TABLE table_name MODIFY column_name new_datatype;</a:t>
            </a:r>
            <a:endParaRPr lang="en-US" sz="1200" b="1"/>
          </a:p>
          <a:p>
            <a:pPr>
              <a:buFont typeface="Wingdings" panose="05000000000000000000" charset="0"/>
              <a:buChar char="Ø"/>
            </a:pPr>
            <a:endParaRPr lang="en-US" sz="1200"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Font typeface="Wingdings" panose="05000000000000000000" charset="0"/>
              <a:buNone/>
            </a:pPr>
            <a:r>
              <a:rPr lang="en-US" sz="1400" b="1"/>
              <a:t>3. Data Manipulation Commands</a:t>
            </a:r>
            <a:endParaRPr lang="en-US" sz="1400" b="1"/>
          </a:p>
          <a:p>
            <a:pPr>
              <a:buFont typeface="Wingdings" panose="05000000000000000000" charset="0"/>
              <a:buChar char="Ø"/>
            </a:pPr>
            <a:r>
              <a:rPr lang="en-US" sz="1400" b="1"/>
              <a:t>Insert Data</a:t>
            </a:r>
            <a:endParaRPr lang="en-US" sz="1400" b="1"/>
          </a:p>
          <a:p>
            <a:pPr marL="0" indent="0">
              <a:buFont typeface="Wingdings" panose="05000000000000000000" charset="0"/>
              <a:buNone/>
            </a:pPr>
            <a:r>
              <a:rPr lang="en-US" sz="1400" b="1"/>
              <a:t>              INSERT INTO table_name (column1, column2, ...) </a:t>
            </a:r>
            <a:endParaRPr lang="en-US" sz="1400" b="1"/>
          </a:p>
          <a:p>
            <a:pPr marL="0" indent="0">
              <a:buFont typeface="Wingdings" panose="05000000000000000000" charset="0"/>
              <a:buNone/>
            </a:pPr>
            <a:r>
              <a:rPr lang="en-US" sz="1400" b="1"/>
              <a:t>              VALUES (value1, value2, ...);</a:t>
            </a:r>
            <a:endParaRPr lang="en-US" sz="1400" b="1"/>
          </a:p>
          <a:p>
            <a:pPr>
              <a:buFont typeface="Wingdings" panose="05000000000000000000" charset="0"/>
              <a:buChar char="Ø"/>
            </a:pPr>
            <a:r>
              <a:rPr lang="en-US" sz="1400" b="1"/>
              <a:t>Select Data (Retrieve)</a:t>
            </a:r>
            <a:endParaRPr lang="en-US" sz="1400" b="1"/>
          </a:p>
          <a:p>
            <a:pPr marL="0" indent="0">
              <a:buFont typeface="Wingdings" panose="05000000000000000000" charset="0"/>
              <a:buNone/>
            </a:pPr>
            <a:r>
              <a:rPr lang="en-US" sz="1400" b="1"/>
              <a:t>              SELECT column1, column2, ... FROM table_name;</a:t>
            </a:r>
            <a:endParaRPr lang="en-US" sz="1400" b="1"/>
          </a:p>
          <a:p>
            <a:pPr>
              <a:buFont typeface="Wingdings" panose="05000000000000000000" charset="0"/>
              <a:buChar char="Ø"/>
            </a:pPr>
            <a:r>
              <a:rPr lang="en-US" sz="1400" b="1"/>
              <a:t>Select All Data</a:t>
            </a:r>
            <a:endParaRPr lang="en-US" sz="1400" b="1"/>
          </a:p>
          <a:p>
            <a:pPr marL="0" indent="0">
              <a:buFont typeface="Wingdings" panose="05000000000000000000" charset="0"/>
              <a:buNone/>
            </a:pPr>
            <a:r>
              <a:rPr lang="en-US" sz="1400" b="1"/>
              <a:t>              SELECT * FROM table_name;</a:t>
            </a:r>
            <a:endParaRPr lang="en-US" sz="1400" b="1"/>
          </a:p>
          <a:p>
            <a:pPr>
              <a:buFont typeface="Wingdings" panose="05000000000000000000" charset="0"/>
              <a:buChar char="Ø"/>
            </a:pPr>
            <a:r>
              <a:rPr lang="en-US" sz="1400" b="1"/>
              <a:t>Select Data with Condition (WHERE)</a:t>
            </a:r>
            <a:endParaRPr lang="en-US" sz="1400" b="1"/>
          </a:p>
          <a:p>
            <a:pPr marL="0" indent="0">
              <a:buFont typeface="Wingdings" panose="05000000000000000000" charset="0"/>
              <a:buNone/>
            </a:pPr>
            <a:r>
              <a:rPr lang="en-US" sz="1400" b="1"/>
              <a:t>              SELECT * FROM table_name WHERE condition;</a:t>
            </a:r>
            <a:endParaRPr lang="en-US" sz="1400" b="1"/>
          </a:p>
          <a:p>
            <a:pPr>
              <a:buFont typeface="Wingdings" panose="05000000000000000000" charset="0"/>
              <a:buChar char="Ø"/>
            </a:pPr>
            <a:r>
              <a:rPr lang="en-US" sz="1400" b="1"/>
              <a:t>Update Data</a:t>
            </a:r>
            <a:endParaRPr lang="en-US" sz="1400" b="1"/>
          </a:p>
          <a:p>
            <a:pPr marL="0" indent="0">
              <a:buFont typeface="Wingdings" panose="05000000000000000000" charset="0"/>
              <a:buNone/>
            </a:pPr>
            <a:r>
              <a:rPr lang="en-US" sz="1400" b="1"/>
              <a:t>              UPDATE table_name SET column1 = value1, column2 = value2 WHERE condition; </a:t>
            </a:r>
            <a:endParaRPr lang="en-US" sz="1400" b="1"/>
          </a:p>
          <a:p>
            <a:pPr>
              <a:buFont typeface="Wingdings" panose="05000000000000000000" charset="0"/>
              <a:buChar char="Ø"/>
            </a:pPr>
            <a:r>
              <a:rPr lang="en-US" sz="1400" b="1"/>
              <a:t>Delete Data</a:t>
            </a:r>
            <a:endParaRPr lang="en-US" sz="1400" b="1"/>
          </a:p>
          <a:p>
            <a:pPr marL="0" indent="0">
              <a:buFont typeface="Wingdings" panose="05000000000000000000" charset="0"/>
              <a:buNone/>
            </a:pPr>
            <a:r>
              <a:rPr lang="en-US" sz="1400" b="1"/>
              <a:t>              DELETE FROM table_name WHERE condition;</a:t>
            </a:r>
            <a:endParaRPr lang="en-US" sz="1400" b="1"/>
          </a:p>
          <a:p>
            <a:pPr marL="0" indent="0">
              <a:buFont typeface="Wingdings" panose="05000000000000000000" charset="0"/>
              <a:buNone/>
            </a:pPr>
            <a:r>
              <a:rPr lang="en-US" sz="1400" b="1"/>
              <a:t>4. Index Commands</a:t>
            </a:r>
            <a:endParaRPr lang="en-US" sz="1400" b="1"/>
          </a:p>
          <a:p>
            <a:pPr>
              <a:buFont typeface="Wingdings" panose="05000000000000000000" charset="0"/>
              <a:buChar char="Ø"/>
            </a:pPr>
            <a:r>
              <a:rPr lang="en-US" sz="1400" b="1"/>
              <a:t>Create an Index</a:t>
            </a:r>
            <a:endParaRPr lang="en-US" sz="1400" b="1"/>
          </a:p>
          <a:p>
            <a:pPr marL="0" indent="0">
              <a:buFont typeface="Wingdings" panose="05000000000000000000" charset="0"/>
              <a:buNone/>
            </a:pPr>
            <a:r>
              <a:rPr lang="en-US" sz="1400" b="1"/>
              <a:t>              CREATE INDEX index_name ON table_name (column_name);</a:t>
            </a:r>
            <a:endParaRPr lang="en-US" sz="1400" b="1"/>
          </a:p>
          <a:p>
            <a:pPr>
              <a:buFont typeface="Wingdings" panose="05000000000000000000" charset="0"/>
              <a:buChar char="Ø"/>
            </a:pPr>
            <a:r>
              <a:rPr lang="en-US" sz="1400" b="1"/>
              <a:t>Drop an Index</a:t>
            </a:r>
            <a:endParaRPr lang="en-US" sz="1400" b="1"/>
          </a:p>
          <a:p>
            <a:pPr marL="0" indent="0">
              <a:buFont typeface="Wingdings" panose="05000000000000000000" charset="0"/>
              <a:buNone/>
            </a:pPr>
            <a:r>
              <a:rPr lang="en-US" sz="1400" b="1"/>
              <a:t>              DROP INDEX index_name ON table_name;</a:t>
            </a:r>
            <a:endParaRPr lang="en-US" sz="1400" b="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t>CREATE DATABASE:</a:t>
            </a:r>
            <a:endParaRPr lang="en-US"/>
          </a:p>
        </p:txBody>
      </p:sp>
      <p:sp>
        <p:nvSpPr>
          <p:cNvPr id="9" name="Content Placeholder 8"/>
          <p:cNvSpPr/>
          <p:nvPr>
            <p:ph idx="1"/>
          </p:nvPr>
        </p:nvSpPr>
        <p:spPr>
          <a:xfrm>
            <a:off x="609600" y="1174750"/>
            <a:ext cx="10972800" cy="5427345"/>
          </a:xfrm>
        </p:spPr>
        <p:txBody>
          <a:bodyPr/>
          <a:p>
            <a:r>
              <a:rPr lang="en-US" sz="1400" b="1"/>
              <a:t> create database demo;</a:t>
            </a:r>
            <a:endParaRPr lang="en-US" sz="1400" b="1"/>
          </a:p>
          <a:p>
            <a:pPr marL="0" indent="0">
              <a:buNone/>
            </a:pPr>
            <a:endParaRPr lang="en-US" sz="1400" b="1"/>
          </a:p>
          <a:p>
            <a:pPr marL="0" indent="0">
              <a:buNone/>
            </a:pPr>
            <a:endParaRPr lang="en-US" sz="1400" b="1"/>
          </a:p>
          <a:p>
            <a:pPr marL="0" indent="0">
              <a:buNone/>
            </a:pPr>
            <a:endParaRPr lang="en-US" sz="1400" b="1"/>
          </a:p>
          <a:p>
            <a:r>
              <a:rPr lang="en-US" sz="1400" b="1"/>
              <a:t> use demo</a:t>
            </a:r>
            <a:endParaRPr lang="en-US" sz="1400" b="1"/>
          </a:p>
          <a:p>
            <a:endParaRPr lang="en-US" sz="1400" b="1"/>
          </a:p>
          <a:p>
            <a:endParaRPr lang="en-US" sz="1400" b="1"/>
          </a:p>
          <a:p>
            <a:r>
              <a:rPr lang="en-US" sz="1400" b="1"/>
              <a:t> create table student(name varchar(30),id int not null primary key);</a:t>
            </a:r>
            <a:endParaRPr lang="en-US" sz="1400" b="1"/>
          </a:p>
          <a:p>
            <a:endParaRPr lang="en-US" sz="1400" b="1"/>
          </a:p>
          <a:p>
            <a:endParaRPr lang="en-US" sz="1400" b="1"/>
          </a:p>
          <a:p>
            <a:r>
              <a:rPr lang="en-US" sz="1400" b="1"/>
              <a:t> insert into student(name,id) values ('sreevani',1);</a:t>
            </a:r>
            <a:endParaRPr lang="en-US" sz="1400" b="1"/>
          </a:p>
          <a:p>
            <a:endParaRPr lang="en-US" sz="1400" b="1"/>
          </a:p>
          <a:p>
            <a:endParaRPr lang="en-US" sz="1400" b="1"/>
          </a:p>
          <a:p>
            <a:endParaRPr lang="en-US" sz="1400" b="1"/>
          </a:p>
          <a:p>
            <a:r>
              <a:rPr lang="en-US" sz="1400" b="1"/>
              <a:t> desc student;</a:t>
            </a:r>
            <a:endParaRPr lang="en-US" sz="1400" b="1"/>
          </a:p>
          <a:p>
            <a:endParaRPr lang="en-US" sz="1400" b="1"/>
          </a:p>
        </p:txBody>
      </p:sp>
      <p:pic>
        <p:nvPicPr>
          <p:cNvPr id="10" name="Picture 9"/>
          <p:cNvPicPr>
            <a:picLocks noChangeAspect="1"/>
          </p:cNvPicPr>
          <p:nvPr/>
        </p:nvPicPr>
        <p:blipFill>
          <a:blip r:embed="rId1"/>
          <a:stretch>
            <a:fillRect/>
          </a:stretch>
        </p:blipFill>
        <p:spPr>
          <a:xfrm>
            <a:off x="1365885" y="1489075"/>
            <a:ext cx="2971800" cy="559435"/>
          </a:xfrm>
          <a:prstGeom prst="rect">
            <a:avLst/>
          </a:prstGeom>
        </p:spPr>
      </p:pic>
      <p:pic>
        <p:nvPicPr>
          <p:cNvPr id="11" name="Picture 10"/>
          <p:cNvPicPr>
            <a:picLocks noChangeAspect="1"/>
          </p:cNvPicPr>
          <p:nvPr/>
        </p:nvPicPr>
        <p:blipFill>
          <a:blip r:embed="rId2"/>
          <a:stretch>
            <a:fillRect/>
          </a:stretch>
        </p:blipFill>
        <p:spPr>
          <a:xfrm>
            <a:off x="1365885" y="2492375"/>
            <a:ext cx="1533525" cy="180975"/>
          </a:xfrm>
          <a:prstGeom prst="rect">
            <a:avLst/>
          </a:prstGeom>
        </p:spPr>
      </p:pic>
      <p:pic>
        <p:nvPicPr>
          <p:cNvPr id="12" name="Picture 11"/>
          <p:cNvPicPr>
            <a:picLocks noChangeAspect="1"/>
          </p:cNvPicPr>
          <p:nvPr/>
        </p:nvPicPr>
        <p:blipFill>
          <a:blip r:embed="rId3"/>
          <a:stretch>
            <a:fillRect/>
          </a:stretch>
        </p:blipFill>
        <p:spPr>
          <a:xfrm>
            <a:off x="1365885" y="3319145"/>
            <a:ext cx="2990850" cy="219075"/>
          </a:xfrm>
          <a:prstGeom prst="rect">
            <a:avLst/>
          </a:prstGeom>
        </p:spPr>
      </p:pic>
      <p:pic>
        <p:nvPicPr>
          <p:cNvPr id="13" name="Picture 12"/>
          <p:cNvPicPr>
            <a:picLocks noChangeAspect="1"/>
          </p:cNvPicPr>
          <p:nvPr/>
        </p:nvPicPr>
        <p:blipFill>
          <a:blip r:embed="rId4"/>
          <a:stretch>
            <a:fillRect/>
          </a:stretch>
        </p:blipFill>
        <p:spPr>
          <a:xfrm>
            <a:off x="1365885" y="4184015"/>
            <a:ext cx="2857500" cy="266700"/>
          </a:xfrm>
          <a:prstGeom prst="rect">
            <a:avLst/>
          </a:prstGeom>
        </p:spPr>
      </p:pic>
      <p:pic>
        <p:nvPicPr>
          <p:cNvPr id="14" name="Picture 13"/>
          <p:cNvPicPr>
            <a:picLocks noChangeAspect="1"/>
          </p:cNvPicPr>
          <p:nvPr/>
        </p:nvPicPr>
        <p:blipFill>
          <a:blip r:embed="rId5"/>
          <a:stretch>
            <a:fillRect/>
          </a:stretch>
        </p:blipFill>
        <p:spPr>
          <a:xfrm>
            <a:off x="1365885" y="5096510"/>
            <a:ext cx="4610100" cy="132397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sz="1400" b="1"/>
              <a:t> select * from  student;</a:t>
            </a:r>
            <a:endParaRPr lang="en-US" sz="1400" b="1"/>
          </a:p>
          <a:p>
            <a:endParaRPr lang="en-US" sz="1400" b="1"/>
          </a:p>
          <a:p>
            <a:pPr marL="0" indent="0">
              <a:buNone/>
            </a:pPr>
            <a:endParaRPr lang="en-US" sz="1400" b="1"/>
          </a:p>
          <a:p>
            <a:endParaRPr lang="en-US" sz="1400" b="1"/>
          </a:p>
          <a:p>
            <a:endParaRPr lang="en-US" sz="1400" b="1"/>
          </a:p>
          <a:p>
            <a:pPr marL="0" indent="0">
              <a:buNone/>
            </a:pPr>
            <a:endParaRPr lang="en-US" sz="1400" b="1"/>
          </a:p>
          <a:p>
            <a:r>
              <a:rPr lang="en-US" sz="1400" b="1"/>
              <a:t> insert into student(name,id) values ('rekha',2);</a:t>
            </a:r>
            <a:endParaRPr lang="en-US" sz="1400" b="1"/>
          </a:p>
          <a:p>
            <a:pPr marL="0" indent="0">
              <a:buNone/>
            </a:pPr>
            <a:endParaRPr lang="en-US" sz="1400" b="1"/>
          </a:p>
          <a:p>
            <a:endParaRPr lang="en-US" sz="1400" b="1"/>
          </a:p>
          <a:p>
            <a:r>
              <a:rPr lang="en-US" sz="1400" b="1"/>
              <a:t> desc student;</a:t>
            </a:r>
            <a:endParaRPr lang="en-US" sz="1400" b="1"/>
          </a:p>
          <a:p>
            <a:endParaRPr lang="en-US" sz="1400" b="1"/>
          </a:p>
        </p:txBody>
      </p:sp>
      <p:pic>
        <p:nvPicPr>
          <p:cNvPr id="5" name="Picture 4"/>
          <p:cNvPicPr>
            <a:picLocks noChangeAspect="1"/>
          </p:cNvPicPr>
          <p:nvPr/>
        </p:nvPicPr>
        <p:blipFill>
          <a:blip r:embed="rId1"/>
          <a:stretch>
            <a:fillRect/>
          </a:stretch>
        </p:blipFill>
        <p:spPr>
          <a:xfrm>
            <a:off x="1439545" y="1528445"/>
            <a:ext cx="2638425" cy="1266825"/>
          </a:xfrm>
          <a:prstGeom prst="rect">
            <a:avLst/>
          </a:prstGeom>
        </p:spPr>
      </p:pic>
      <p:pic>
        <p:nvPicPr>
          <p:cNvPr id="6" name="Picture 5"/>
          <p:cNvPicPr>
            <a:picLocks noChangeAspect="1"/>
          </p:cNvPicPr>
          <p:nvPr/>
        </p:nvPicPr>
        <p:blipFill>
          <a:blip r:embed="rId2"/>
          <a:stretch>
            <a:fillRect/>
          </a:stretch>
        </p:blipFill>
        <p:spPr>
          <a:xfrm>
            <a:off x="1439545" y="3057525"/>
            <a:ext cx="3067050" cy="371475"/>
          </a:xfrm>
          <a:prstGeom prst="rect">
            <a:avLst/>
          </a:prstGeom>
        </p:spPr>
      </p:pic>
      <p:pic>
        <p:nvPicPr>
          <p:cNvPr id="7" name="Picture 6"/>
          <p:cNvPicPr>
            <a:picLocks noChangeAspect="1"/>
          </p:cNvPicPr>
          <p:nvPr/>
        </p:nvPicPr>
        <p:blipFill>
          <a:blip r:embed="rId3"/>
          <a:stretch>
            <a:fillRect/>
          </a:stretch>
        </p:blipFill>
        <p:spPr>
          <a:xfrm>
            <a:off x="1439545" y="3825240"/>
            <a:ext cx="4419600" cy="132397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sz="1400" b="1"/>
              <a:t> select * from student;</a:t>
            </a:r>
            <a:endParaRPr lang="en-US" sz="1400" b="1"/>
          </a:p>
          <a:p>
            <a:endParaRPr lang="en-US" sz="1400" b="1"/>
          </a:p>
          <a:p>
            <a:endParaRPr lang="en-US" sz="1400" b="1"/>
          </a:p>
          <a:p>
            <a:endParaRPr lang="en-US" sz="1400" b="1"/>
          </a:p>
          <a:p>
            <a:endParaRPr lang="en-US" sz="1400" b="1"/>
          </a:p>
          <a:p>
            <a:endParaRPr lang="en-US" sz="1400" b="1"/>
          </a:p>
          <a:p>
            <a:endParaRPr lang="en-US" sz="1400" b="1"/>
          </a:p>
          <a:p>
            <a:pPr marL="0" indent="0">
              <a:buNone/>
            </a:pPr>
            <a:endParaRPr lang="en-US" sz="1400" b="1"/>
          </a:p>
          <a:p>
            <a:r>
              <a:rPr lang="en-US" sz="1400" b="1"/>
              <a:t> insert into student(name,id) values ('gayathri',3);</a:t>
            </a:r>
            <a:endParaRPr lang="en-US" sz="1400" b="1"/>
          </a:p>
          <a:p>
            <a:endParaRPr lang="en-US" sz="1400" b="1"/>
          </a:p>
          <a:p>
            <a:endParaRPr lang="en-US" sz="1400" b="1"/>
          </a:p>
          <a:p>
            <a:r>
              <a:rPr lang="en-US" sz="1400" b="1"/>
              <a:t> desc student;</a:t>
            </a:r>
            <a:endParaRPr lang="en-US" sz="1400" b="1"/>
          </a:p>
          <a:p>
            <a:endParaRPr lang="en-US" sz="1400" b="1"/>
          </a:p>
          <a:p>
            <a:endParaRPr lang="en-US" sz="1400" b="1"/>
          </a:p>
          <a:p>
            <a:endParaRPr lang="en-US" sz="1400" b="1"/>
          </a:p>
          <a:p>
            <a:endParaRPr lang="en-US" sz="1400" b="1"/>
          </a:p>
          <a:p>
            <a:endParaRPr lang="en-US" sz="1400" b="1"/>
          </a:p>
          <a:p>
            <a:endParaRPr lang="en-US" sz="1400" b="1"/>
          </a:p>
          <a:p>
            <a:endParaRPr lang="en-US" sz="1400" b="1"/>
          </a:p>
        </p:txBody>
      </p:sp>
      <p:pic>
        <p:nvPicPr>
          <p:cNvPr id="4" name="Picture 3"/>
          <p:cNvPicPr>
            <a:picLocks noChangeAspect="1"/>
          </p:cNvPicPr>
          <p:nvPr/>
        </p:nvPicPr>
        <p:blipFill>
          <a:blip r:embed="rId1"/>
          <a:stretch>
            <a:fillRect/>
          </a:stretch>
        </p:blipFill>
        <p:spPr>
          <a:xfrm>
            <a:off x="1368425" y="1554480"/>
            <a:ext cx="2552700" cy="1390650"/>
          </a:xfrm>
          <a:prstGeom prst="rect">
            <a:avLst/>
          </a:prstGeom>
        </p:spPr>
      </p:pic>
      <p:pic>
        <p:nvPicPr>
          <p:cNvPr id="5" name="Picture 4"/>
          <p:cNvPicPr>
            <a:picLocks noChangeAspect="1"/>
          </p:cNvPicPr>
          <p:nvPr/>
        </p:nvPicPr>
        <p:blipFill>
          <a:blip r:embed="rId2"/>
          <a:stretch>
            <a:fillRect/>
          </a:stretch>
        </p:blipFill>
        <p:spPr>
          <a:xfrm>
            <a:off x="1368425" y="3590925"/>
            <a:ext cx="3028950" cy="323850"/>
          </a:xfrm>
          <a:prstGeom prst="rect">
            <a:avLst/>
          </a:prstGeom>
        </p:spPr>
      </p:pic>
      <p:pic>
        <p:nvPicPr>
          <p:cNvPr id="6" name="Picture 5"/>
          <p:cNvPicPr>
            <a:picLocks noChangeAspect="1"/>
          </p:cNvPicPr>
          <p:nvPr/>
        </p:nvPicPr>
        <p:blipFill>
          <a:blip r:embed="rId3"/>
          <a:stretch>
            <a:fillRect/>
          </a:stretch>
        </p:blipFill>
        <p:spPr>
          <a:xfrm>
            <a:off x="1368425" y="4378960"/>
            <a:ext cx="4419600" cy="130492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endParaRPr lang="en-US" sz="1400" b="1"/>
          </a:p>
          <a:p>
            <a:r>
              <a:rPr lang="en-US" sz="1400" b="1"/>
              <a:t> select * from student;</a:t>
            </a:r>
            <a:endParaRPr lang="en-US" sz="1400" b="1"/>
          </a:p>
          <a:p>
            <a:pPr marL="0" indent="0">
              <a:buNone/>
            </a:pPr>
            <a:endParaRPr lang="en-US" sz="1400" b="1"/>
          </a:p>
          <a:p>
            <a:pPr marL="0" indent="0">
              <a:buNone/>
            </a:pPr>
            <a:endParaRPr lang="en-US" sz="1400" b="1"/>
          </a:p>
          <a:p>
            <a:pPr marL="0" indent="0">
              <a:buNone/>
            </a:pPr>
            <a:endParaRPr lang="en-US" sz="1400" b="1"/>
          </a:p>
          <a:p>
            <a:pPr marL="0" indent="0">
              <a:buNone/>
            </a:pPr>
            <a:endParaRPr lang="en-US" sz="1400" b="1"/>
          </a:p>
          <a:p>
            <a:pPr marL="0" indent="0">
              <a:buNone/>
            </a:pPr>
            <a:endParaRPr lang="en-US" sz="1400" b="1"/>
          </a:p>
          <a:p>
            <a:pPr marL="0" indent="0">
              <a:buNone/>
            </a:pPr>
            <a:endParaRPr lang="en-US" sz="1400" b="1"/>
          </a:p>
          <a:p>
            <a:pPr marL="0" indent="0">
              <a:buNone/>
            </a:pPr>
            <a:endParaRPr lang="en-US" sz="1400" b="1"/>
          </a:p>
          <a:p>
            <a:r>
              <a:rPr lang="en-US" sz="1400" b="1"/>
              <a:t>show databases;</a:t>
            </a:r>
            <a:endParaRPr lang="en-US" sz="1400" b="1"/>
          </a:p>
        </p:txBody>
      </p:sp>
      <p:pic>
        <p:nvPicPr>
          <p:cNvPr id="4" name="Picture 3"/>
          <p:cNvPicPr>
            <a:picLocks noChangeAspect="1"/>
          </p:cNvPicPr>
          <p:nvPr/>
        </p:nvPicPr>
        <p:blipFill>
          <a:blip r:embed="rId1"/>
          <a:stretch>
            <a:fillRect/>
          </a:stretch>
        </p:blipFill>
        <p:spPr>
          <a:xfrm>
            <a:off x="1779270" y="1703070"/>
            <a:ext cx="2505075" cy="1533525"/>
          </a:xfrm>
          <a:prstGeom prst="rect">
            <a:avLst/>
          </a:prstGeom>
        </p:spPr>
      </p:pic>
      <p:pic>
        <p:nvPicPr>
          <p:cNvPr id="5" name="Picture 4"/>
          <p:cNvPicPr>
            <a:picLocks noChangeAspect="1"/>
          </p:cNvPicPr>
          <p:nvPr/>
        </p:nvPicPr>
        <p:blipFill>
          <a:blip r:embed="rId2"/>
          <a:stretch>
            <a:fillRect/>
          </a:stretch>
        </p:blipFill>
        <p:spPr>
          <a:xfrm>
            <a:off x="1779270" y="3738245"/>
            <a:ext cx="2133600" cy="195262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sz="1400" b="1"/>
              <a:t>alter table student add marks int;</a:t>
            </a:r>
            <a:endParaRPr lang="en-US" sz="1400" b="1"/>
          </a:p>
          <a:p>
            <a:endParaRPr lang="en-US" sz="1400" b="1"/>
          </a:p>
          <a:p>
            <a:endParaRPr lang="en-US" sz="1400" b="1"/>
          </a:p>
          <a:p>
            <a:r>
              <a:rPr lang="en-US" sz="1400" b="1"/>
              <a:t> update student set marks=100 where id=1;</a:t>
            </a:r>
            <a:endParaRPr lang="en-US" sz="1400" b="1"/>
          </a:p>
          <a:p>
            <a:endParaRPr lang="en-US" sz="1400" b="1"/>
          </a:p>
          <a:p>
            <a:endParaRPr lang="en-US" sz="1400" b="1"/>
          </a:p>
          <a:p>
            <a:endParaRPr lang="en-US" sz="1400" b="1"/>
          </a:p>
          <a:p>
            <a:r>
              <a:rPr lang="en-US" sz="1400" b="1"/>
              <a:t> desc student;</a:t>
            </a:r>
            <a:endParaRPr lang="en-US" sz="1400" b="1"/>
          </a:p>
          <a:p>
            <a:endParaRPr lang="en-US" sz="1400" b="1"/>
          </a:p>
        </p:txBody>
      </p:sp>
      <p:pic>
        <p:nvPicPr>
          <p:cNvPr id="4" name="Picture 3"/>
          <p:cNvPicPr>
            <a:picLocks noChangeAspect="1"/>
          </p:cNvPicPr>
          <p:nvPr/>
        </p:nvPicPr>
        <p:blipFill>
          <a:blip r:embed="rId1"/>
          <a:stretch>
            <a:fillRect/>
          </a:stretch>
        </p:blipFill>
        <p:spPr>
          <a:xfrm>
            <a:off x="1571625" y="1514475"/>
            <a:ext cx="3314700" cy="266700"/>
          </a:xfrm>
          <a:prstGeom prst="rect">
            <a:avLst/>
          </a:prstGeom>
        </p:spPr>
      </p:pic>
      <p:pic>
        <p:nvPicPr>
          <p:cNvPr id="5" name="Picture 4"/>
          <p:cNvPicPr>
            <a:picLocks noChangeAspect="1"/>
          </p:cNvPicPr>
          <p:nvPr/>
        </p:nvPicPr>
        <p:blipFill>
          <a:blip r:embed="rId2"/>
          <a:stretch>
            <a:fillRect/>
          </a:stretch>
        </p:blipFill>
        <p:spPr>
          <a:xfrm>
            <a:off x="1571625" y="2314575"/>
            <a:ext cx="3381375" cy="514350"/>
          </a:xfrm>
          <a:prstGeom prst="rect">
            <a:avLst/>
          </a:prstGeom>
        </p:spPr>
      </p:pic>
      <p:pic>
        <p:nvPicPr>
          <p:cNvPr id="6" name="Picture 5"/>
          <p:cNvPicPr>
            <a:picLocks noChangeAspect="1"/>
          </p:cNvPicPr>
          <p:nvPr/>
        </p:nvPicPr>
        <p:blipFill>
          <a:blip r:embed="rId3"/>
          <a:stretch>
            <a:fillRect/>
          </a:stretch>
        </p:blipFill>
        <p:spPr>
          <a:xfrm>
            <a:off x="1571625" y="3223895"/>
            <a:ext cx="4524375" cy="157162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164590"/>
            <a:ext cx="9935210" cy="4544060"/>
          </a:xfrm>
        </p:spPr>
        <p:txBody>
          <a:bodyPr/>
          <a:p>
            <a:r>
              <a:rPr lang="en-US" sz="1400" b="1"/>
              <a:t>select *from student;</a:t>
            </a:r>
            <a:endParaRPr lang="en-US" sz="1400" b="1"/>
          </a:p>
          <a:p>
            <a:endParaRPr lang="en-US" sz="1400" b="1"/>
          </a:p>
          <a:p>
            <a:endParaRPr lang="en-US" sz="1400" b="1"/>
          </a:p>
          <a:p>
            <a:endParaRPr lang="en-US" sz="1400" b="1"/>
          </a:p>
          <a:p>
            <a:endParaRPr lang="en-US" sz="1400" b="1"/>
          </a:p>
          <a:p>
            <a:endParaRPr lang="en-US" sz="1400" b="1"/>
          </a:p>
          <a:p>
            <a:pPr marL="0" indent="0">
              <a:buNone/>
            </a:pPr>
            <a:endParaRPr lang="en-US" sz="1400" b="1"/>
          </a:p>
          <a:p>
            <a:r>
              <a:rPr lang="en-US" sz="1400" b="1"/>
              <a:t>update student set marks=90 where id=2;</a:t>
            </a:r>
            <a:endParaRPr lang="en-US" sz="1400" b="1"/>
          </a:p>
          <a:p>
            <a:endParaRPr lang="en-US" sz="1400" b="1"/>
          </a:p>
          <a:p>
            <a:endParaRPr lang="en-US" sz="1400" b="1"/>
          </a:p>
          <a:p>
            <a:r>
              <a:rPr lang="en-US" sz="1400" b="1"/>
              <a:t> select *from student;</a:t>
            </a:r>
            <a:endParaRPr lang="en-US" sz="1400" b="1"/>
          </a:p>
          <a:p>
            <a:endParaRPr lang="en-US" sz="1400" b="1"/>
          </a:p>
        </p:txBody>
      </p:sp>
      <p:pic>
        <p:nvPicPr>
          <p:cNvPr id="4" name="Picture 3"/>
          <p:cNvPicPr>
            <a:picLocks noChangeAspect="1"/>
          </p:cNvPicPr>
          <p:nvPr/>
        </p:nvPicPr>
        <p:blipFill>
          <a:blip r:embed="rId1"/>
          <a:stretch>
            <a:fillRect/>
          </a:stretch>
        </p:blipFill>
        <p:spPr>
          <a:xfrm>
            <a:off x="1576070" y="1557655"/>
            <a:ext cx="2362200" cy="1447800"/>
          </a:xfrm>
          <a:prstGeom prst="rect">
            <a:avLst/>
          </a:prstGeom>
        </p:spPr>
      </p:pic>
      <p:pic>
        <p:nvPicPr>
          <p:cNvPr id="5" name="Picture 4"/>
          <p:cNvPicPr>
            <a:picLocks noChangeAspect="1"/>
          </p:cNvPicPr>
          <p:nvPr/>
        </p:nvPicPr>
        <p:blipFill>
          <a:blip r:embed="rId2"/>
          <a:stretch>
            <a:fillRect/>
          </a:stretch>
        </p:blipFill>
        <p:spPr>
          <a:xfrm>
            <a:off x="1576070" y="3267075"/>
            <a:ext cx="3419475" cy="457200"/>
          </a:xfrm>
          <a:prstGeom prst="rect">
            <a:avLst/>
          </a:prstGeom>
        </p:spPr>
      </p:pic>
      <p:pic>
        <p:nvPicPr>
          <p:cNvPr id="6" name="Picture 5"/>
          <p:cNvPicPr>
            <a:picLocks noChangeAspect="1"/>
          </p:cNvPicPr>
          <p:nvPr/>
        </p:nvPicPr>
        <p:blipFill>
          <a:blip r:embed="rId3"/>
          <a:stretch>
            <a:fillRect/>
          </a:stretch>
        </p:blipFill>
        <p:spPr>
          <a:xfrm>
            <a:off x="1576070" y="3985895"/>
            <a:ext cx="2486025" cy="155257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sz="1400" b="1"/>
              <a:t>select sum(marks) from student;</a:t>
            </a:r>
            <a:endParaRPr lang="en-US" sz="1400" b="1"/>
          </a:p>
          <a:p>
            <a:endParaRPr lang="en-US" sz="1400" b="1"/>
          </a:p>
          <a:p>
            <a:endParaRPr lang="en-US" sz="1400" b="1"/>
          </a:p>
          <a:p>
            <a:endParaRPr lang="en-US" sz="1400" b="1"/>
          </a:p>
          <a:p>
            <a:endParaRPr lang="en-US" sz="1400" b="1"/>
          </a:p>
          <a:p>
            <a:endParaRPr lang="en-US" sz="1400" b="1"/>
          </a:p>
          <a:p>
            <a:r>
              <a:rPr lang="en-US" sz="1400" b="1"/>
              <a:t>select avg(marks) from student;</a:t>
            </a:r>
            <a:endParaRPr lang="en-US" sz="1400" b="1"/>
          </a:p>
          <a:p>
            <a:endParaRPr lang="en-US" sz="1400" b="1"/>
          </a:p>
          <a:p>
            <a:endParaRPr lang="en-US" sz="1400" b="1"/>
          </a:p>
          <a:p>
            <a:endParaRPr lang="en-US" sz="1400" b="1"/>
          </a:p>
          <a:p>
            <a:pPr marL="0" indent="0">
              <a:buNone/>
            </a:pPr>
            <a:endParaRPr lang="en-US" sz="1400" b="1"/>
          </a:p>
          <a:p>
            <a:endParaRPr lang="en-US" sz="1400" b="1"/>
          </a:p>
          <a:p>
            <a:r>
              <a:rPr lang="en-US" sz="1400" b="1"/>
              <a:t> select *from student where name like 'r%';</a:t>
            </a:r>
            <a:endParaRPr lang="en-US" sz="1400" b="1"/>
          </a:p>
          <a:p>
            <a:endParaRPr lang="en-US" sz="1400" b="1"/>
          </a:p>
        </p:txBody>
      </p:sp>
      <p:pic>
        <p:nvPicPr>
          <p:cNvPr id="4" name="Picture 3"/>
          <p:cNvPicPr>
            <a:picLocks noChangeAspect="1"/>
          </p:cNvPicPr>
          <p:nvPr/>
        </p:nvPicPr>
        <p:blipFill>
          <a:blip r:embed="rId1"/>
          <a:stretch>
            <a:fillRect/>
          </a:stretch>
        </p:blipFill>
        <p:spPr>
          <a:xfrm>
            <a:off x="1604645" y="1485900"/>
            <a:ext cx="2962275" cy="1181100"/>
          </a:xfrm>
          <a:prstGeom prst="rect">
            <a:avLst/>
          </a:prstGeom>
        </p:spPr>
      </p:pic>
      <p:pic>
        <p:nvPicPr>
          <p:cNvPr id="5" name="Picture 4"/>
          <p:cNvPicPr>
            <a:picLocks noChangeAspect="1"/>
          </p:cNvPicPr>
          <p:nvPr/>
        </p:nvPicPr>
        <p:blipFill>
          <a:blip r:embed="rId2"/>
          <a:stretch>
            <a:fillRect/>
          </a:stretch>
        </p:blipFill>
        <p:spPr>
          <a:xfrm>
            <a:off x="1604645" y="2978785"/>
            <a:ext cx="3171825" cy="1266825"/>
          </a:xfrm>
          <a:prstGeom prst="rect">
            <a:avLst/>
          </a:prstGeom>
        </p:spPr>
      </p:pic>
      <p:pic>
        <p:nvPicPr>
          <p:cNvPr id="6" name="Picture 5"/>
          <p:cNvPicPr>
            <a:picLocks noChangeAspect="1"/>
          </p:cNvPicPr>
          <p:nvPr/>
        </p:nvPicPr>
        <p:blipFill>
          <a:blip r:embed="rId3"/>
          <a:stretch>
            <a:fillRect/>
          </a:stretch>
        </p:blipFill>
        <p:spPr>
          <a:xfrm>
            <a:off x="1604645" y="4557395"/>
            <a:ext cx="4067175" cy="13239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a:t>
            </a:r>
            <a:r>
              <a:rPr lang="en-US" altLang="en-IN" dirty="0"/>
              <a:t>EY</a:t>
            </a:r>
            <a:r>
              <a:rPr lang="en-IN" dirty="0"/>
              <a:t> C</a:t>
            </a:r>
            <a:r>
              <a:rPr lang="en-US" altLang="en-IN" dirty="0"/>
              <a:t>ONCEPTS</a:t>
            </a:r>
            <a:r>
              <a:rPr lang="en-IN" dirty="0"/>
              <a:t> </a:t>
            </a:r>
            <a:r>
              <a:rPr lang="en-US" altLang="en-IN" dirty="0"/>
              <a:t>OF</a:t>
            </a:r>
            <a:r>
              <a:rPr lang="en-IN" dirty="0"/>
              <a:t> D</a:t>
            </a:r>
            <a:r>
              <a:rPr lang="en-US" altLang="en-IN" dirty="0"/>
              <a:t>OCKER</a:t>
            </a:r>
            <a:r>
              <a:rPr lang="en-IN" dirty="0"/>
              <a:t>:</a:t>
            </a:r>
            <a:endParaRPr lang="en-IN" dirty="0"/>
          </a:p>
        </p:txBody>
      </p:sp>
      <p:sp>
        <p:nvSpPr>
          <p:cNvPr id="3" name="Content Placeholder 2"/>
          <p:cNvSpPr>
            <a:spLocks noGrp="1"/>
          </p:cNvSpPr>
          <p:nvPr>
            <p:ph idx="1"/>
          </p:nvPr>
        </p:nvSpPr>
        <p:spPr>
          <a:xfrm>
            <a:off x="609600" y="1174750"/>
            <a:ext cx="10972800" cy="5448300"/>
          </a:xfrm>
        </p:spPr>
        <p:txBody>
          <a:bodyPr>
            <a:normAutofit/>
          </a:bodyPr>
          <a:lstStyle/>
          <a:p>
            <a:r>
              <a:rPr lang="en-US" sz="2400" dirty="0"/>
              <a:t>Containers: These are lightweight, standalone, executable packages that include everything needed to run a piece of software (code, runtime, libraries, and system tools). They are isolated from the host system, making them highly portable and reproducible.</a:t>
            </a:r>
            <a:endParaRPr lang="en-US" sz="2400" dirty="0"/>
          </a:p>
          <a:p>
            <a:pPr marL="0" indent="0">
              <a:buNone/>
            </a:pPr>
            <a:endParaRPr lang="en-US" sz="2400" dirty="0"/>
          </a:p>
          <a:p>
            <a:r>
              <a:rPr lang="en-US" sz="2400" dirty="0"/>
              <a:t>Docker Images: These are read-only templates used to create containers. An image contains the application and all its dependencies. Docker images can be pulled from public repositories like Docker Hub or created from a </a:t>
            </a:r>
            <a:r>
              <a:rPr lang="en-US" sz="2400" dirty="0" err="1"/>
              <a:t>Dockerfile</a:t>
            </a:r>
            <a:r>
              <a:rPr lang="en-US" sz="2400" dirty="0"/>
              <a:t>.</a:t>
            </a:r>
            <a:endParaRPr lang="en-US" sz="2400" dirty="0"/>
          </a:p>
          <a:p>
            <a:endParaRPr lang="en-IN" sz="2400" dirty="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174750"/>
            <a:ext cx="10972800" cy="5554345"/>
          </a:xfrm>
        </p:spPr>
        <p:txBody>
          <a:bodyPr/>
          <a:p>
            <a:r>
              <a:rPr lang="en-US" sz="1400" b="1"/>
              <a:t>show databases;</a:t>
            </a:r>
            <a:endParaRPr lang="en-US" sz="1400"/>
          </a:p>
          <a:p>
            <a:endParaRPr lang="en-US" sz="1400"/>
          </a:p>
          <a:p>
            <a:endParaRPr lang="en-US" sz="1400"/>
          </a:p>
          <a:p>
            <a:endParaRPr lang="en-US" sz="1400"/>
          </a:p>
          <a:p>
            <a:endParaRPr lang="en-US" sz="1400"/>
          </a:p>
          <a:p>
            <a:endParaRPr lang="en-US" sz="1400"/>
          </a:p>
          <a:p>
            <a:endParaRPr lang="en-US" sz="1400"/>
          </a:p>
          <a:p>
            <a:endParaRPr lang="en-US" sz="1400"/>
          </a:p>
          <a:p>
            <a:endParaRPr lang="en-US" sz="1400"/>
          </a:p>
          <a:p>
            <a:r>
              <a:rPr lang="en-US" sz="1400" b="1"/>
              <a:t>exit</a:t>
            </a:r>
            <a:endParaRPr lang="en-US" sz="1400" b="1"/>
          </a:p>
          <a:p>
            <a:endParaRPr lang="en-US" sz="1400"/>
          </a:p>
          <a:p>
            <a:endParaRPr lang="en-US" sz="1400"/>
          </a:p>
          <a:p>
            <a:endParaRPr lang="en-US" sz="1400"/>
          </a:p>
          <a:p>
            <a:r>
              <a:rPr lang="en-US" sz="1400" b="1"/>
              <a:t>docker stop mysql-container</a:t>
            </a:r>
            <a:endParaRPr lang="en-US" sz="1400" b="1"/>
          </a:p>
          <a:p>
            <a:endParaRPr lang="en-US" sz="1400"/>
          </a:p>
          <a:p>
            <a:endParaRPr lang="en-US" sz="1400"/>
          </a:p>
          <a:p>
            <a:endParaRPr lang="en-US" sz="1400"/>
          </a:p>
          <a:p>
            <a:r>
              <a:rPr lang="en-US" sz="1400" b="1"/>
              <a:t>docker rm mysql-container</a:t>
            </a:r>
            <a:endParaRPr lang="en-US" sz="1400" b="1"/>
          </a:p>
          <a:p>
            <a:endParaRPr lang="en-US" sz="1400" b="1"/>
          </a:p>
        </p:txBody>
      </p:sp>
      <p:pic>
        <p:nvPicPr>
          <p:cNvPr id="4" name="Picture 3"/>
          <p:cNvPicPr>
            <a:picLocks noChangeAspect="1"/>
          </p:cNvPicPr>
          <p:nvPr/>
        </p:nvPicPr>
        <p:blipFill>
          <a:blip r:embed="rId1"/>
          <a:stretch>
            <a:fillRect/>
          </a:stretch>
        </p:blipFill>
        <p:spPr>
          <a:xfrm>
            <a:off x="969645" y="1509395"/>
            <a:ext cx="1971675" cy="1762125"/>
          </a:xfrm>
          <a:prstGeom prst="rect">
            <a:avLst/>
          </a:prstGeom>
        </p:spPr>
      </p:pic>
      <p:pic>
        <p:nvPicPr>
          <p:cNvPr id="5" name="Picture 4"/>
          <p:cNvPicPr>
            <a:picLocks noChangeAspect="1"/>
          </p:cNvPicPr>
          <p:nvPr/>
        </p:nvPicPr>
        <p:blipFill>
          <a:blip r:embed="rId2"/>
          <a:stretch>
            <a:fillRect/>
          </a:stretch>
        </p:blipFill>
        <p:spPr>
          <a:xfrm>
            <a:off x="969645" y="3834130"/>
            <a:ext cx="1057275" cy="495300"/>
          </a:xfrm>
          <a:prstGeom prst="rect">
            <a:avLst/>
          </a:prstGeom>
        </p:spPr>
      </p:pic>
      <p:pic>
        <p:nvPicPr>
          <p:cNvPr id="6" name="Picture 5"/>
          <p:cNvPicPr>
            <a:picLocks noChangeAspect="1"/>
          </p:cNvPicPr>
          <p:nvPr/>
        </p:nvPicPr>
        <p:blipFill>
          <a:blip r:embed="rId3"/>
          <a:stretch>
            <a:fillRect/>
          </a:stretch>
        </p:blipFill>
        <p:spPr>
          <a:xfrm>
            <a:off x="969645" y="4892040"/>
            <a:ext cx="3947795" cy="428625"/>
          </a:xfrm>
          <a:prstGeom prst="rect">
            <a:avLst/>
          </a:prstGeom>
        </p:spPr>
      </p:pic>
      <p:pic>
        <p:nvPicPr>
          <p:cNvPr id="7" name="Picture 6"/>
          <p:cNvPicPr>
            <a:picLocks noChangeAspect="1"/>
          </p:cNvPicPr>
          <p:nvPr/>
        </p:nvPicPr>
        <p:blipFill>
          <a:blip r:embed="rId4"/>
          <a:stretch>
            <a:fillRect/>
          </a:stretch>
        </p:blipFill>
        <p:spPr>
          <a:xfrm>
            <a:off x="969645" y="5803265"/>
            <a:ext cx="4067175" cy="42862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174750"/>
            <a:ext cx="10972800" cy="5478145"/>
          </a:xfrm>
        </p:spPr>
        <p:txBody>
          <a:bodyPr/>
          <a:p>
            <a:r>
              <a:rPr lang="en-US" sz="1400" b="1"/>
              <a:t> docker run --name mysql-container -e MYSQL_ROOT_PASSWORD=root_password -v mysql_data:/var/lib/mysql -d mysql:latest</a:t>
            </a:r>
            <a:endParaRPr lang="en-US" sz="1400" b="1"/>
          </a:p>
          <a:p>
            <a:endParaRPr lang="en-US" sz="1400" b="1"/>
          </a:p>
          <a:p>
            <a:endParaRPr lang="en-US" sz="1400"/>
          </a:p>
          <a:p>
            <a:r>
              <a:rPr lang="en-US" sz="1400" b="1"/>
              <a:t>docker exec -it mysql-container mysql -u root -p</a:t>
            </a:r>
            <a:endParaRPr lang="en-US" sz="1400" b="1"/>
          </a:p>
          <a:p>
            <a:pPr marL="0" indent="0">
              <a:buNone/>
            </a:pPr>
            <a:endParaRPr lang="en-US" sz="1400" b="1"/>
          </a:p>
          <a:p>
            <a:endParaRPr lang="en-US" sz="1400"/>
          </a:p>
          <a:p>
            <a:endParaRPr lang="en-US" sz="1400"/>
          </a:p>
          <a:p>
            <a:endParaRPr lang="en-US" sz="1400"/>
          </a:p>
          <a:p>
            <a:endParaRPr lang="en-US" sz="1400"/>
          </a:p>
          <a:p>
            <a:endParaRPr lang="en-US" sz="1400"/>
          </a:p>
          <a:p>
            <a:endParaRPr lang="en-US" sz="1400"/>
          </a:p>
          <a:p>
            <a:r>
              <a:rPr lang="en-US" sz="1400" b="1"/>
              <a:t> use demo;</a:t>
            </a:r>
            <a:endParaRPr lang="en-US" sz="1400" b="1"/>
          </a:p>
          <a:p>
            <a:endParaRPr lang="en-US" sz="1400"/>
          </a:p>
          <a:p>
            <a:endParaRPr lang="en-US" sz="1400"/>
          </a:p>
        </p:txBody>
      </p:sp>
      <p:pic>
        <p:nvPicPr>
          <p:cNvPr id="4" name="Picture 3"/>
          <p:cNvPicPr>
            <a:picLocks noChangeAspect="1"/>
          </p:cNvPicPr>
          <p:nvPr/>
        </p:nvPicPr>
        <p:blipFill>
          <a:blip r:embed="rId1"/>
          <a:stretch>
            <a:fillRect/>
          </a:stretch>
        </p:blipFill>
        <p:spPr>
          <a:xfrm>
            <a:off x="898525" y="1454785"/>
            <a:ext cx="10078720" cy="409575"/>
          </a:xfrm>
          <a:prstGeom prst="rect">
            <a:avLst/>
          </a:prstGeom>
        </p:spPr>
      </p:pic>
      <p:pic>
        <p:nvPicPr>
          <p:cNvPr id="5" name="Picture 4"/>
          <p:cNvPicPr>
            <a:picLocks noChangeAspect="1"/>
          </p:cNvPicPr>
          <p:nvPr/>
        </p:nvPicPr>
        <p:blipFill>
          <a:blip r:embed="rId2"/>
          <a:stretch>
            <a:fillRect/>
          </a:stretch>
        </p:blipFill>
        <p:spPr>
          <a:xfrm>
            <a:off x="899160" y="2557145"/>
            <a:ext cx="6296025" cy="1458595"/>
          </a:xfrm>
          <a:prstGeom prst="rect">
            <a:avLst/>
          </a:prstGeom>
        </p:spPr>
      </p:pic>
      <p:pic>
        <p:nvPicPr>
          <p:cNvPr id="6" name="Picture 5"/>
          <p:cNvPicPr>
            <a:picLocks noChangeAspect="1"/>
          </p:cNvPicPr>
          <p:nvPr/>
        </p:nvPicPr>
        <p:blipFill>
          <a:blip r:embed="rId3"/>
          <a:stretch>
            <a:fillRect/>
          </a:stretch>
        </p:blipFill>
        <p:spPr>
          <a:xfrm>
            <a:off x="899160" y="4594860"/>
            <a:ext cx="5353050" cy="161925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191260"/>
            <a:ext cx="11243310" cy="5443855"/>
          </a:xfrm>
        </p:spPr>
        <p:txBody>
          <a:bodyPr/>
          <a:p>
            <a:pPr>
              <a:buFont typeface="Arial" panose="020B0604020202020204" pitchFamily="34" charset="0"/>
              <a:buChar char="•"/>
            </a:pPr>
            <a:r>
              <a:rPr lang="en-US" sz="1400"/>
              <a:t>show databases;</a:t>
            </a:r>
            <a:endParaRPr lang="en-US" sz="1400"/>
          </a:p>
          <a:p>
            <a:pPr>
              <a:buFont typeface="Arial" panose="020B0604020202020204" pitchFamily="34" charset="0"/>
              <a:buChar char="•"/>
            </a:pPr>
            <a:endParaRPr lang="en-US" sz="1400"/>
          </a:p>
          <a:p>
            <a:pPr>
              <a:buFont typeface="Arial" panose="020B0604020202020204" pitchFamily="34" charset="0"/>
              <a:buChar char="•"/>
            </a:pPr>
            <a:endParaRPr lang="en-US" sz="1400"/>
          </a:p>
          <a:p>
            <a:pPr>
              <a:buFont typeface="Arial" panose="020B0604020202020204" pitchFamily="34" charset="0"/>
              <a:buChar char="•"/>
            </a:pPr>
            <a:endParaRPr lang="en-US" sz="1400"/>
          </a:p>
          <a:p>
            <a:pPr>
              <a:buFont typeface="Arial" panose="020B0604020202020204" pitchFamily="34" charset="0"/>
              <a:buChar char="•"/>
            </a:pPr>
            <a:r>
              <a:rPr lang="en-US" sz="1400" b="1"/>
              <a:t> exit</a:t>
            </a:r>
            <a:endParaRPr lang="en-US" sz="1400" b="1"/>
          </a:p>
          <a:p>
            <a:pPr>
              <a:buFont typeface="Arial" panose="020B0604020202020204" pitchFamily="34" charset="0"/>
              <a:buChar char="•"/>
            </a:pPr>
            <a:r>
              <a:rPr lang="en-US" sz="1400" b="1"/>
              <a:t> docker stop mysql-container</a:t>
            </a:r>
            <a:endParaRPr lang="en-US" sz="1400" b="1"/>
          </a:p>
          <a:p>
            <a:pPr>
              <a:buFont typeface="Arial" panose="020B0604020202020204" pitchFamily="34" charset="0"/>
              <a:buChar char="•"/>
            </a:pPr>
            <a:r>
              <a:rPr lang="en-US" sz="1400" b="1"/>
              <a:t> docker rm mysql-container</a:t>
            </a:r>
            <a:endParaRPr lang="en-US" sz="1400" b="1"/>
          </a:p>
          <a:p>
            <a:pPr>
              <a:buFont typeface="Arial" panose="020B0604020202020204" pitchFamily="34" charset="0"/>
              <a:buChar char="•"/>
            </a:pPr>
            <a:r>
              <a:rPr lang="en-US" sz="1400" b="1"/>
              <a:t> docker ps -a</a:t>
            </a:r>
            <a:endParaRPr lang="en-US" sz="1400" b="1"/>
          </a:p>
          <a:p>
            <a:pPr>
              <a:buFont typeface="Arial" panose="020B0604020202020204" pitchFamily="34" charset="0"/>
              <a:buChar char="•"/>
            </a:pPr>
            <a:r>
              <a:rPr lang="en-US" sz="1400" b="1"/>
              <a:t>docker container ls -a</a:t>
            </a:r>
            <a:endParaRPr lang="en-US" sz="1400" b="1"/>
          </a:p>
          <a:p>
            <a:pPr>
              <a:buFont typeface="Arial" panose="020B0604020202020204" pitchFamily="34" charset="0"/>
              <a:buChar char="•"/>
            </a:pPr>
            <a:r>
              <a:rPr lang="en-US" sz="1400" b="1"/>
              <a:t>sudo systemctl restart docker</a:t>
            </a:r>
            <a:endParaRPr lang="en-US" sz="1400" b="1"/>
          </a:p>
          <a:p>
            <a:pPr>
              <a:buFont typeface="Arial" panose="020B0604020202020204" pitchFamily="34" charset="0"/>
              <a:buChar char="•"/>
            </a:pPr>
            <a:r>
              <a:rPr lang="en-US" sz="1400" b="1"/>
              <a:t>docker run --name mysql-container -e MYSQL_ROOT_PASSWORD=root_password -v mysql_data:/var/lib/mysql -d mysql:latest</a:t>
            </a:r>
            <a:endParaRPr lang="en-US" sz="1400" b="1"/>
          </a:p>
          <a:p>
            <a:pPr>
              <a:buFont typeface="Arial" panose="020B0604020202020204" pitchFamily="34" charset="0"/>
              <a:buChar char="•"/>
            </a:pPr>
            <a:endParaRPr lang="en-US" sz="1400"/>
          </a:p>
          <a:p>
            <a:pPr>
              <a:buFont typeface="Arial" panose="020B0604020202020204" pitchFamily="34" charset="0"/>
              <a:buChar char="•"/>
            </a:pPr>
            <a:endParaRPr lang="en-US" sz="1400"/>
          </a:p>
          <a:p>
            <a:pPr>
              <a:buFont typeface="Arial" panose="020B0604020202020204" pitchFamily="34" charset="0"/>
              <a:buChar char="•"/>
            </a:pPr>
            <a:endParaRPr lang="en-US" sz="1400"/>
          </a:p>
          <a:p>
            <a:pPr>
              <a:buFont typeface="Arial" panose="020B0604020202020204" pitchFamily="34" charset="0"/>
              <a:buChar char="•"/>
            </a:pPr>
            <a:endParaRPr lang="en-US" sz="1400"/>
          </a:p>
          <a:p>
            <a:pPr>
              <a:buFont typeface="Arial" panose="020B0604020202020204" pitchFamily="34" charset="0"/>
              <a:buChar char="•"/>
            </a:pPr>
            <a:endParaRPr lang="en-US" sz="1400"/>
          </a:p>
          <a:p>
            <a:pPr>
              <a:buFont typeface="Arial" panose="020B0604020202020204" pitchFamily="34" charset="0"/>
              <a:buChar char="•"/>
            </a:pPr>
            <a:endParaRPr lang="en-US" sz="1400"/>
          </a:p>
        </p:txBody>
      </p:sp>
      <p:pic>
        <p:nvPicPr>
          <p:cNvPr id="4" name="Picture 3"/>
          <p:cNvPicPr>
            <a:picLocks noChangeAspect="1"/>
          </p:cNvPicPr>
          <p:nvPr/>
        </p:nvPicPr>
        <p:blipFill>
          <a:blip r:embed="rId1"/>
          <a:stretch>
            <a:fillRect/>
          </a:stretch>
        </p:blipFill>
        <p:spPr>
          <a:xfrm>
            <a:off x="1038860" y="1476375"/>
            <a:ext cx="2257425" cy="700405"/>
          </a:xfrm>
          <a:prstGeom prst="rect">
            <a:avLst/>
          </a:prstGeom>
        </p:spPr>
      </p:pic>
      <p:pic>
        <p:nvPicPr>
          <p:cNvPr id="5" name="Picture 4"/>
          <p:cNvPicPr>
            <a:picLocks noChangeAspect="1"/>
          </p:cNvPicPr>
          <p:nvPr/>
        </p:nvPicPr>
        <p:blipFill>
          <a:blip r:embed="rId2"/>
          <a:stretch>
            <a:fillRect/>
          </a:stretch>
        </p:blipFill>
        <p:spPr>
          <a:xfrm>
            <a:off x="930910" y="4290060"/>
            <a:ext cx="10727690" cy="219202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174750"/>
            <a:ext cx="10972800" cy="5494655"/>
          </a:xfrm>
        </p:spPr>
        <p:txBody>
          <a:bodyPr/>
          <a:p>
            <a:r>
              <a:rPr lang="en-US" sz="1400" b="1"/>
              <a:t>docker volume create mysql_data</a:t>
            </a:r>
            <a:endParaRPr lang="en-US" sz="1400" b="1"/>
          </a:p>
          <a:p>
            <a:r>
              <a:rPr lang="en-US" sz="1400" b="1"/>
              <a:t>docker volume ls</a:t>
            </a:r>
            <a:endParaRPr lang="en-US" sz="1400" b="1"/>
          </a:p>
          <a:p>
            <a:r>
              <a:rPr lang="en-US" sz="1400" b="1"/>
              <a:t>docker volume inspect mysql_data</a:t>
            </a:r>
            <a:endParaRPr lang="en-US" sz="1400" b="1"/>
          </a:p>
          <a:p>
            <a:r>
              <a:rPr lang="en-US" sz="1400" b="1"/>
              <a:t> docker exec -it mysql-container mysql -u root -p</a:t>
            </a:r>
            <a:endParaRPr lang="en-US" sz="1400" b="1"/>
          </a:p>
          <a:p>
            <a:pPr marL="0" indent="0">
              <a:buNone/>
            </a:pPr>
            <a:r>
              <a:rPr lang="en-US" sz="1400" b="1"/>
              <a:t>             Enter password:root_password </a:t>
            </a:r>
            <a:endParaRPr lang="en-US" sz="1400" b="1"/>
          </a:p>
          <a:p>
            <a:pPr marL="0" indent="0">
              <a:buNone/>
            </a:pPr>
            <a:endParaRPr lang="en-US" sz="1400" b="1"/>
          </a:p>
          <a:p>
            <a:pPr marL="0" indent="0">
              <a:buNone/>
            </a:pPr>
            <a:endParaRPr lang="en-US" sz="1400" b="1"/>
          </a:p>
        </p:txBody>
      </p:sp>
      <p:pic>
        <p:nvPicPr>
          <p:cNvPr id="4" name="Picture 3"/>
          <p:cNvPicPr>
            <a:picLocks noChangeAspect="1"/>
          </p:cNvPicPr>
          <p:nvPr/>
        </p:nvPicPr>
        <p:blipFill>
          <a:blip r:embed="rId1"/>
          <a:stretch>
            <a:fillRect/>
          </a:stretch>
        </p:blipFill>
        <p:spPr>
          <a:xfrm>
            <a:off x="986155" y="2540635"/>
            <a:ext cx="6267450" cy="375285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sz="1400" b="1"/>
              <a:t>create database demo;</a:t>
            </a:r>
            <a:endParaRPr lang="en-US" sz="1400" b="1"/>
          </a:p>
          <a:p>
            <a:r>
              <a:rPr lang="en-US" sz="1400" b="1"/>
              <a:t>use demo;</a:t>
            </a:r>
            <a:endParaRPr lang="en-US" sz="1400" b="1"/>
          </a:p>
          <a:p>
            <a:r>
              <a:rPr lang="en-US" sz="1400" b="1"/>
              <a:t>create table student(name varchar(30),id int not null primary key);</a:t>
            </a:r>
            <a:endParaRPr lang="en-US" sz="1400" b="1"/>
          </a:p>
          <a:p>
            <a:r>
              <a:rPr lang="en-US" sz="1400" b="1"/>
              <a:t>insert into student(name,id) values ('sreevani',1);</a:t>
            </a:r>
            <a:endParaRPr lang="en-US" sz="1400" b="1"/>
          </a:p>
          <a:p>
            <a:r>
              <a:rPr lang="en-US" sz="1400" b="1"/>
              <a:t>desc student;</a:t>
            </a:r>
            <a:endParaRPr lang="en-US" sz="1400" b="1"/>
          </a:p>
          <a:p>
            <a:pPr marL="0" indent="0">
              <a:buNone/>
            </a:pPr>
            <a:endParaRPr lang="en-US" sz="1400" b="1"/>
          </a:p>
        </p:txBody>
      </p:sp>
      <p:pic>
        <p:nvPicPr>
          <p:cNvPr id="5" name="Picture 4"/>
          <p:cNvPicPr>
            <a:picLocks noChangeAspect="1"/>
          </p:cNvPicPr>
          <p:nvPr/>
        </p:nvPicPr>
        <p:blipFill>
          <a:blip r:embed="rId1"/>
          <a:stretch>
            <a:fillRect/>
          </a:stretch>
        </p:blipFill>
        <p:spPr>
          <a:xfrm>
            <a:off x="995045" y="2628265"/>
            <a:ext cx="9707245" cy="350012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174750"/>
            <a:ext cx="10972800" cy="5318125"/>
          </a:xfrm>
        </p:spPr>
        <p:txBody>
          <a:bodyPr/>
          <a:p>
            <a:r>
              <a:rPr lang="en-US" sz="1400" b="1"/>
              <a:t>select * from  student;</a:t>
            </a:r>
            <a:endParaRPr lang="en-US" sz="1400" b="1"/>
          </a:p>
          <a:p>
            <a:r>
              <a:rPr lang="en-US" sz="1400" b="1"/>
              <a:t> insert into student(name,id) values ('rekha',2);</a:t>
            </a:r>
            <a:endParaRPr lang="en-US" sz="1400" b="1"/>
          </a:p>
          <a:p>
            <a:r>
              <a:rPr lang="en-US" sz="1400" b="1"/>
              <a:t> desc student;</a:t>
            </a:r>
            <a:endParaRPr lang="en-US" sz="1400" b="1"/>
          </a:p>
          <a:p>
            <a:endParaRPr lang="en-US" sz="1400"/>
          </a:p>
          <a:p>
            <a:endParaRPr lang="en-US" sz="1400"/>
          </a:p>
        </p:txBody>
      </p:sp>
      <p:pic>
        <p:nvPicPr>
          <p:cNvPr id="4" name="Picture 3"/>
          <p:cNvPicPr>
            <a:picLocks noChangeAspect="1"/>
          </p:cNvPicPr>
          <p:nvPr/>
        </p:nvPicPr>
        <p:blipFill>
          <a:blip r:embed="rId1"/>
          <a:stretch>
            <a:fillRect/>
          </a:stretch>
        </p:blipFill>
        <p:spPr>
          <a:xfrm>
            <a:off x="1040130" y="2084070"/>
            <a:ext cx="9425940" cy="440817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206500"/>
            <a:ext cx="10972800" cy="5302885"/>
          </a:xfrm>
        </p:spPr>
        <p:txBody>
          <a:bodyPr/>
          <a:p>
            <a:r>
              <a:rPr lang="en-US" sz="1400" b="1"/>
              <a:t>select * from student;</a:t>
            </a:r>
            <a:endParaRPr lang="en-US" sz="1400" b="1"/>
          </a:p>
          <a:p>
            <a:r>
              <a:rPr lang="en-US" sz="1400" b="1"/>
              <a:t>show databases;</a:t>
            </a:r>
            <a:endParaRPr lang="en-US" sz="1400" b="1"/>
          </a:p>
          <a:p>
            <a:endParaRPr lang="en-US" sz="1400"/>
          </a:p>
          <a:p>
            <a:endParaRPr lang="en-US" sz="1400"/>
          </a:p>
          <a:p>
            <a:endParaRPr lang="en-US" sz="1400"/>
          </a:p>
          <a:p>
            <a:endParaRPr lang="en-US" sz="1400"/>
          </a:p>
          <a:p>
            <a:endParaRPr lang="en-US" sz="1400"/>
          </a:p>
          <a:p>
            <a:endParaRPr lang="en-US" sz="1400" b="1"/>
          </a:p>
          <a:p>
            <a:endParaRPr lang="en-US" sz="1400" b="1"/>
          </a:p>
          <a:p>
            <a:endParaRPr lang="en-US" sz="1400" b="1"/>
          </a:p>
          <a:p>
            <a:endParaRPr lang="en-US" sz="1400" b="1"/>
          </a:p>
          <a:p>
            <a:r>
              <a:rPr lang="en-US" sz="1400" b="1"/>
              <a:t> exit</a:t>
            </a:r>
            <a:endParaRPr lang="en-US" sz="1400" b="1"/>
          </a:p>
          <a:p>
            <a:r>
              <a:rPr lang="en-US" sz="1400" b="1"/>
              <a:t>docker stop mysql-container</a:t>
            </a:r>
            <a:endParaRPr lang="en-US" sz="1400" b="1"/>
          </a:p>
          <a:p>
            <a:r>
              <a:rPr lang="en-US" sz="1400" b="1"/>
              <a:t>docker rm mysql-container</a:t>
            </a:r>
            <a:endParaRPr lang="en-US" sz="1400" b="1"/>
          </a:p>
          <a:p>
            <a:endParaRPr lang="en-US" sz="1400"/>
          </a:p>
          <a:p>
            <a:endParaRPr lang="en-US" sz="1400"/>
          </a:p>
        </p:txBody>
      </p:sp>
      <p:pic>
        <p:nvPicPr>
          <p:cNvPr id="5" name="Picture 4"/>
          <p:cNvPicPr>
            <a:picLocks noChangeAspect="1"/>
          </p:cNvPicPr>
          <p:nvPr/>
        </p:nvPicPr>
        <p:blipFill>
          <a:blip r:embed="rId1"/>
          <a:stretch>
            <a:fillRect/>
          </a:stretch>
        </p:blipFill>
        <p:spPr>
          <a:xfrm>
            <a:off x="1064260" y="4842510"/>
            <a:ext cx="5210175" cy="1497330"/>
          </a:xfrm>
          <a:prstGeom prst="rect">
            <a:avLst/>
          </a:prstGeom>
        </p:spPr>
      </p:pic>
      <p:pic>
        <p:nvPicPr>
          <p:cNvPr id="6" name="Picture 5"/>
          <p:cNvPicPr>
            <a:picLocks noChangeAspect="1"/>
          </p:cNvPicPr>
          <p:nvPr/>
        </p:nvPicPr>
        <p:blipFill>
          <a:blip r:embed="rId2"/>
          <a:stretch>
            <a:fillRect/>
          </a:stretch>
        </p:blipFill>
        <p:spPr>
          <a:xfrm>
            <a:off x="1064260" y="1854835"/>
            <a:ext cx="5031740" cy="211328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222375"/>
            <a:ext cx="10972800" cy="4953000"/>
          </a:xfrm>
        </p:spPr>
        <p:txBody>
          <a:bodyPr/>
          <a:p>
            <a:r>
              <a:rPr lang="en-US" sz="1400" b="1"/>
              <a:t>docker run --name mysql-container -e MYSQL_ROOT_PASSWORD=root_password -v mysql_data:/var/lib/mysql -d mysql:latest</a:t>
            </a:r>
            <a:endParaRPr lang="en-US" sz="1400" b="1"/>
          </a:p>
          <a:p>
            <a:r>
              <a:rPr lang="en-US" sz="1400" b="1"/>
              <a:t>docker exec -it mysql-container mysql -u root -p</a:t>
            </a:r>
            <a:endParaRPr lang="en-US" sz="1400" b="1"/>
          </a:p>
          <a:p>
            <a:endParaRPr lang="en-US" sz="1400"/>
          </a:p>
          <a:p>
            <a:endParaRPr lang="en-US" sz="1400"/>
          </a:p>
          <a:p>
            <a:endParaRPr lang="en-US" sz="1400"/>
          </a:p>
          <a:p>
            <a:endParaRPr lang="en-US" sz="1400"/>
          </a:p>
          <a:p>
            <a:endParaRPr lang="en-US" sz="1400"/>
          </a:p>
          <a:p>
            <a:endParaRPr lang="en-US" sz="1400"/>
          </a:p>
          <a:p>
            <a:endParaRPr lang="en-US" sz="1400"/>
          </a:p>
          <a:p>
            <a:endParaRPr lang="en-US" sz="1400"/>
          </a:p>
          <a:p>
            <a:endParaRPr lang="en-US" sz="1400"/>
          </a:p>
          <a:p>
            <a:r>
              <a:rPr lang="en-US" sz="1400" b="1"/>
              <a:t>use demo;</a:t>
            </a:r>
            <a:endParaRPr lang="en-US" sz="1400" b="1"/>
          </a:p>
          <a:p>
            <a:endParaRPr lang="en-US" sz="1400" b="1"/>
          </a:p>
        </p:txBody>
      </p:sp>
      <p:pic>
        <p:nvPicPr>
          <p:cNvPr id="4" name="Picture 3"/>
          <p:cNvPicPr>
            <a:picLocks noChangeAspect="1"/>
          </p:cNvPicPr>
          <p:nvPr/>
        </p:nvPicPr>
        <p:blipFill>
          <a:blip r:embed="rId1"/>
          <a:stretch>
            <a:fillRect/>
          </a:stretch>
        </p:blipFill>
        <p:spPr>
          <a:xfrm>
            <a:off x="1015365" y="2030730"/>
            <a:ext cx="9744710" cy="1922780"/>
          </a:xfrm>
          <a:prstGeom prst="rect">
            <a:avLst/>
          </a:prstGeom>
        </p:spPr>
      </p:pic>
      <p:pic>
        <p:nvPicPr>
          <p:cNvPr id="5" name="Picture 4"/>
          <p:cNvPicPr>
            <a:picLocks noChangeAspect="1"/>
          </p:cNvPicPr>
          <p:nvPr/>
        </p:nvPicPr>
        <p:blipFill>
          <a:blip r:embed="rId2"/>
          <a:stretch>
            <a:fillRect/>
          </a:stretch>
        </p:blipFill>
        <p:spPr>
          <a:xfrm>
            <a:off x="1015365" y="4631690"/>
            <a:ext cx="9744710" cy="170243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34975" y="1174750"/>
            <a:ext cx="11529695" cy="5462270"/>
          </a:xfrm>
        </p:spPr>
        <p:txBody>
          <a:bodyPr/>
          <a:p>
            <a:r>
              <a:rPr lang="en-US" sz="1400" b="1"/>
              <a:t>SHOW DATABASES;</a:t>
            </a:r>
            <a:endParaRPr lang="en-US" sz="1400" b="1"/>
          </a:p>
          <a:p>
            <a:endParaRPr lang="en-US" sz="1400"/>
          </a:p>
          <a:p>
            <a:endParaRPr lang="en-US" sz="1400"/>
          </a:p>
          <a:p>
            <a:endParaRPr lang="en-US" sz="1400"/>
          </a:p>
          <a:p>
            <a:endParaRPr lang="en-US" sz="1400"/>
          </a:p>
          <a:p>
            <a:endParaRPr lang="en-US" sz="1400"/>
          </a:p>
          <a:p>
            <a:endParaRPr lang="en-US" sz="1400"/>
          </a:p>
          <a:p>
            <a:endParaRPr lang="en-US" sz="1400"/>
          </a:p>
          <a:p>
            <a:endParaRPr lang="en-US" sz="1400"/>
          </a:p>
          <a:p>
            <a:endParaRPr lang="en-US" sz="1400"/>
          </a:p>
        </p:txBody>
      </p:sp>
      <p:pic>
        <p:nvPicPr>
          <p:cNvPr id="4" name="Picture 3"/>
          <p:cNvPicPr>
            <a:picLocks noChangeAspect="1"/>
          </p:cNvPicPr>
          <p:nvPr/>
        </p:nvPicPr>
        <p:blipFill>
          <a:blip r:embed="rId1"/>
          <a:stretch>
            <a:fillRect/>
          </a:stretch>
        </p:blipFill>
        <p:spPr>
          <a:xfrm>
            <a:off x="1196340" y="1604010"/>
            <a:ext cx="8842375" cy="423227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CONTAINER VS VOLUME:</a:t>
            </a:r>
            <a:endParaRPr lang="en-US"/>
          </a:p>
        </p:txBody>
      </p:sp>
      <p:pic>
        <p:nvPicPr>
          <p:cNvPr id="4" name="Content Placeholder 3"/>
          <p:cNvPicPr>
            <a:picLocks noChangeAspect="1"/>
          </p:cNvPicPr>
          <p:nvPr>
            <p:ph idx="1"/>
          </p:nvPr>
        </p:nvPicPr>
        <p:blipFill>
          <a:blip r:embed="rId1"/>
          <a:stretch>
            <a:fillRect/>
          </a:stretch>
        </p:blipFill>
        <p:spPr>
          <a:xfrm>
            <a:off x="763270" y="1249680"/>
            <a:ext cx="9867265" cy="52495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KEY CONCEPTS OF DOCKER:</a:t>
            </a:r>
            <a:endParaRPr lang="en-US"/>
          </a:p>
        </p:txBody>
      </p:sp>
      <p:sp>
        <p:nvSpPr>
          <p:cNvPr id="3" name="Content Placeholder 2"/>
          <p:cNvSpPr>
            <a:spLocks noGrp="1"/>
          </p:cNvSpPr>
          <p:nvPr>
            <p:ph idx="1"/>
          </p:nvPr>
        </p:nvSpPr>
        <p:spPr/>
        <p:txBody>
          <a:bodyPr/>
          <a:p>
            <a:r>
              <a:rPr lang="en-US" sz="2400"/>
              <a:t>Dockerfile: A script containing a series of instructions on how to build a Docker image. It typically includes things like installing dependencies, setting environment variables, copying files, and specifying the default command to run when the container starts.</a:t>
            </a:r>
            <a:endParaRPr lang="en-US" sz="2400"/>
          </a:p>
          <a:p>
            <a:pPr marL="0" indent="0">
              <a:buNone/>
            </a:pPr>
            <a:endParaRPr lang="en-US" sz="2400"/>
          </a:p>
          <a:p>
            <a:r>
              <a:rPr lang="en-US" sz="2400"/>
              <a:t>Docker Engine: The core component of Docker, responsible for building, running, and managing containers. It consists of the Docker Daemon (which manages containers) and the Docker CLI (command-line interface) for interacting with the daemon.</a:t>
            </a:r>
            <a:endParaRPr lang="en-US" sz="2400"/>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p:txBody>
          <a:bodyPr/>
          <a:p>
            <a:r>
              <a:rPr lang="en-US"/>
              <a:t>Containers manage the execution of applications and services.</a:t>
            </a:r>
            <a:endParaRPr lang="en-US"/>
          </a:p>
          <a:p>
            <a:r>
              <a:rPr lang="en-US"/>
              <a:t>Volumes handle data persistence, ensuring that important data remains available even when containers are restarted or removed.</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09220" y="914400"/>
            <a:ext cx="11893550" cy="5943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340" y="190500"/>
            <a:ext cx="11148060" cy="582930"/>
          </a:xfrm>
        </p:spPr>
        <p:txBody>
          <a:bodyPr/>
          <a:p>
            <a:r>
              <a:rPr lang="en-US"/>
              <a:t>KEY CONCEPTS OF DOCKER:</a:t>
            </a:r>
            <a:endParaRPr lang="en-US"/>
          </a:p>
        </p:txBody>
      </p:sp>
      <p:sp>
        <p:nvSpPr>
          <p:cNvPr id="3" name="Content Placeholder 2"/>
          <p:cNvSpPr>
            <a:spLocks noGrp="1"/>
          </p:cNvSpPr>
          <p:nvPr>
            <p:ph idx="4294967295"/>
          </p:nvPr>
        </p:nvSpPr>
        <p:spPr>
          <a:xfrm>
            <a:off x="434340" y="1040765"/>
            <a:ext cx="10081260" cy="5136515"/>
          </a:xfrm>
        </p:spPr>
        <p:txBody>
          <a:bodyPr>
            <a:normAutofit lnSpcReduction="10000"/>
          </a:bodyPr>
          <a:lstStyle/>
          <a:p>
            <a:r>
              <a:rPr lang="en-US" sz="2400" dirty="0"/>
              <a:t>Docker Hub: A cloud-based registry service where Docker users can share and access pre-built Docker images. Docker Hub hosts a wide range of public images, such as popular databases, web servers, and development tools.</a:t>
            </a:r>
            <a:endParaRPr lang="en-US" sz="2400" dirty="0"/>
          </a:p>
          <a:p>
            <a:pPr marL="0" indent="0">
              <a:buNone/>
            </a:pPr>
            <a:endParaRPr lang="en-US" sz="2400" dirty="0"/>
          </a:p>
          <a:p>
            <a:r>
              <a:rPr lang="en-US" sz="2400" dirty="0"/>
              <a:t>Volumes: A way to persist data outside of containers. Since containers are ephemeral, volumes are used to store data that needs to survive container restarts or removals.</a:t>
            </a:r>
            <a:endParaRPr lang="en-US" sz="2400" dirty="0"/>
          </a:p>
          <a:p>
            <a:pPr marL="0" indent="0">
              <a:buNone/>
            </a:pPr>
            <a:endParaRPr lang="en-US" sz="2400" dirty="0"/>
          </a:p>
          <a:p>
            <a:r>
              <a:rPr lang="en-US" sz="2400" dirty="0"/>
              <a:t>Docker Compose: A tool for defining and running multi-container Docker applications. It allows you to specify the services, networks, and volumes needed for an application in a single YAML file, simplifying complex setups.</a:t>
            </a:r>
            <a:endParaRPr lang="en-IN" sz="2400" dirty="0"/>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t>
            </a:r>
            <a:r>
              <a:rPr lang="en-US" altLang="en-IN" dirty="0"/>
              <a:t>ENEFITS OF DOCKER:</a:t>
            </a:r>
            <a:endParaRPr lang="en-US" altLang="en-IN" dirty="0"/>
          </a:p>
        </p:txBody>
      </p:sp>
      <p:sp>
        <p:nvSpPr>
          <p:cNvPr id="3" name="Content Placeholder 2"/>
          <p:cNvSpPr>
            <a:spLocks noGrp="1"/>
          </p:cNvSpPr>
          <p:nvPr>
            <p:ph idx="1"/>
          </p:nvPr>
        </p:nvSpPr>
        <p:spPr>
          <a:xfrm>
            <a:off x="610235" y="1014730"/>
            <a:ext cx="11323955" cy="5289550"/>
          </a:xfrm>
        </p:spPr>
        <p:txBody>
          <a:bodyPr>
            <a:normAutofit/>
          </a:bodyPr>
          <a:lstStyle/>
          <a:p>
            <a:r>
              <a:rPr lang="en-US" sz="2400" dirty="0"/>
              <a:t>Portability: Docker containers can run on any system that supports Docker, regardless of the underlying operating system.</a:t>
            </a:r>
            <a:endParaRPr lang="en-US" sz="2400" dirty="0"/>
          </a:p>
          <a:p>
            <a:endParaRPr lang="en-US" sz="2400" dirty="0"/>
          </a:p>
          <a:p>
            <a:r>
              <a:rPr lang="en-US" sz="2400" dirty="0"/>
              <a:t>Consistency: By packaging everything an application needs into a container, Docker ensures that the app will run consistently across different environments.</a:t>
            </a:r>
            <a:endParaRPr lang="en-US" sz="2400" dirty="0"/>
          </a:p>
          <a:p>
            <a:endParaRPr lang="en-US" sz="2400" dirty="0"/>
          </a:p>
          <a:p>
            <a:r>
              <a:rPr lang="en-US" sz="2400" dirty="0"/>
              <a:t>Isolation: Docker containers provide process and filesystem isolation, which makes it easier to run multiple applications on the same host without conflicts.</a:t>
            </a:r>
            <a:endParaRPr lang="en-US" sz="2400" dirty="0"/>
          </a:p>
          <a:p>
            <a:pPr marL="0" indent="0">
              <a:buNone/>
            </a:pPr>
            <a:endParaRPr lang="en-US" sz="2400" dirty="0"/>
          </a:p>
          <a:p>
            <a:r>
              <a:rPr lang="en-US" sz="2400" dirty="0"/>
              <a:t>Efficiency: Containers are lightweight and use fewer resources compared to traditional virtual machines, leading to faster startup times and less overhead.</a:t>
            </a:r>
            <a:endParaRPr lang="en-IN" sz="2400" dirty="0"/>
          </a:p>
        </p:txBody>
      </p:sp>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DOCKER ARCHITECTURE:</a:t>
            </a:r>
            <a:endParaRPr lang="en-US"/>
          </a:p>
        </p:txBody>
      </p:sp>
      <p:pic>
        <p:nvPicPr>
          <p:cNvPr id="4" name="Content Placeholder 3"/>
          <p:cNvPicPr>
            <a:picLocks noChangeAspect="1"/>
          </p:cNvPicPr>
          <p:nvPr>
            <p:ph idx="1"/>
          </p:nvPr>
        </p:nvPicPr>
        <p:blipFill>
          <a:blip r:embed="rId1"/>
          <a:stretch>
            <a:fillRect/>
          </a:stretch>
        </p:blipFill>
        <p:spPr>
          <a:xfrm>
            <a:off x="831215" y="1343025"/>
            <a:ext cx="10751185" cy="50977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IS DOCKER CLIENT?</a:t>
            </a:r>
            <a:endParaRPr lang="en-US"/>
          </a:p>
        </p:txBody>
      </p:sp>
      <p:sp>
        <p:nvSpPr>
          <p:cNvPr id="3" name="Content Placeholder 2"/>
          <p:cNvSpPr>
            <a:spLocks noGrp="1"/>
          </p:cNvSpPr>
          <p:nvPr>
            <p:ph idx="1"/>
          </p:nvPr>
        </p:nvSpPr>
        <p:spPr/>
        <p:txBody>
          <a:bodyPr/>
          <a:p>
            <a:r>
              <a:rPr lang="en-US" sz="2400"/>
              <a:t>The Docker client is a command-line interface (CLI) tool used to interact with Docker services and manage Docker containers, images, networks, and volumes. It's the primary way users interact with the Docker platform.</a:t>
            </a:r>
            <a:endParaRPr lang="en-US" sz="2400"/>
          </a:p>
          <a:p>
            <a:pPr marL="0" indent="0">
              <a:buNone/>
            </a:pPr>
            <a:endParaRPr lang="en-US" sz="2400"/>
          </a:p>
          <a:p>
            <a:endParaRPr lang="en-US" sz="2400"/>
          </a:p>
          <a:p>
            <a:pPr>
              <a:buFont typeface="Arial" panose="020B0604020202020204" pitchFamily="34" charset="0"/>
              <a:buChar char="•"/>
            </a:pPr>
            <a:r>
              <a:rPr lang="en-US" sz="2400"/>
              <a:t> docker build: Create a new Docker image from a Dockerfile.</a:t>
            </a:r>
            <a:endParaRPr lang="en-US" sz="2400"/>
          </a:p>
          <a:p>
            <a:pPr marL="0" indent="0">
              <a:buFont typeface="Arial" panose="020B0604020202020204" pitchFamily="34" charset="0"/>
              <a:buNone/>
            </a:pPr>
            <a:r>
              <a:rPr lang="en-US" sz="2400"/>
              <a:t> </a:t>
            </a:r>
            <a:endParaRPr lang="en-US" sz="2400"/>
          </a:p>
          <a:p>
            <a:pPr>
              <a:buFont typeface="Arial" panose="020B0604020202020204" pitchFamily="34" charset="0"/>
              <a:buChar char="•"/>
            </a:pPr>
            <a:r>
              <a:rPr lang="en-US" sz="2400"/>
              <a:t>docker run: Create and start a container from an image.</a:t>
            </a:r>
            <a:endParaRPr lang="en-US" sz="2400"/>
          </a:p>
          <a:p>
            <a:pPr>
              <a:buFont typeface="Arial" panose="020B0604020202020204" pitchFamily="34" charset="0"/>
              <a:buChar char="•"/>
            </a:pPr>
            <a:endParaRPr lang="en-US" sz="2400"/>
          </a:p>
          <a:p>
            <a:pPr>
              <a:buFont typeface="Arial" panose="020B0604020202020204" pitchFamily="34" charset="0"/>
              <a:buChar char="•"/>
            </a:pPr>
            <a:r>
              <a:rPr lang="en-US" sz="2400"/>
              <a:t> docker pull: Download an image from a registry.</a:t>
            </a:r>
            <a:endParaRPr lang="en-US" sz="2000"/>
          </a:p>
          <a:p>
            <a:pPr marL="0" indent="0">
              <a:buNone/>
            </a:pPr>
            <a:endParaRPr lang="en-US" sz="2000"/>
          </a:p>
          <a:p>
            <a:pPr marL="0" indent="0">
              <a:buNone/>
            </a:pPr>
            <a:endParaRPr lang="en-US" sz="2000"/>
          </a:p>
          <a:p>
            <a:pPr marL="0" indent="0">
              <a:buNone/>
            </a:pPr>
            <a:endParaRPr lang="en-US" sz="2000"/>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12389</Words>
  <Application>WPS Presentation</Application>
  <PresentationFormat>Widescreen</PresentationFormat>
  <Paragraphs>475</Paragraphs>
  <Slides>51</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60" baseType="lpstr">
      <vt:lpstr>Arial</vt:lpstr>
      <vt:lpstr>SimSun</vt:lpstr>
      <vt:lpstr>Wingdings</vt:lpstr>
      <vt:lpstr>Microsoft YaHei</vt:lpstr>
      <vt:lpstr>Arial Unicode MS</vt:lpstr>
      <vt:lpstr>Calibri</vt:lpstr>
      <vt:lpstr>Wingdings</vt:lpstr>
      <vt:lpstr>Data Pie Charts</vt:lpstr>
      <vt:lpstr>Paint.Picture</vt:lpstr>
      <vt:lpstr>DOCKER CONTAINERISED WITH DATABASE V/S DOCKER VOLUME</vt:lpstr>
      <vt:lpstr>INTRODUCTION:</vt:lpstr>
      <vt:lpstr>WHAT IS DOCKER?</vt:lpstr>
      <vt:lpstr>KEY CONCEPTS OF DOCKER:</vt:lpstr>
      <vt:lpstr>KEY CONCEPTS OF DOCKER:</vt:lpstr>
      <vt:lpstr>KEY CONCEPTS OF DOCKER:</vt:lpstr>
      <vt:lpstr>BENEFITS OF DOCKER:</vt:lpstr>
      <vt:lpstr>DOCKER ARCHITECTURE:</vt:lpstr>
      <vt:lpstr>WHAT IS DOCKER CLIENT?</vt:lpstr>
      <vt:lpstr>WHAT IS DOCKER HOST?</vt:lpstr>
      <vt:lpstr>WHAT IS DOCKER REGISTRY?</vt:lpstr>
      <vt:lpstr>WHAT IS DOCKER HUB?</vt:lpstr>
      <vt:lpstr>DOCKER FILE COMPONENTS:</vt:lpstr>
      <vt:lpstr>EXAMPLE OF A COMPLETE DOCKER FILE:</vt:lpstr>
      <vt:lpstr>WHAT IS DATABASE?</vt:lpstr>
      <vt:lpstr>WHAT IS MYSQL?</vt:lpstr>
      <vt:lpstr>STEPS :CREATE AN INSTANCE</vt:lpstr>
      <vt:lpstr>4.Application and OS Images(Amazon machine image) choose ubuntu.  5.Instance type(t2.micro) </vt:lpstr>
      <vt:lpstr>PowerPoint 演示文稿</vt:lpstr>
      <vt:lpstr>7.network settings(vpc,subnet and auto-assign public IP). 8.Inbound security group rules         Select --ssh--http--https--all tcp--all traffic--anywhere.</vt:lpstr>
      <vt:lpstr>9.configure storage and after click on the launch instance. The below images shows the ec2 instance is running successfully.</vt:lpstr>
      <vt:lpstr>10.The instance is running and connect with .pem file or ec2 instance connect.</vt:lpstr>
      <vt:lpstr>Here click on the ec2 instance connect , and connect using ec2 instance connect and see the below image  like.</vt:lpstr>
      <vt:lpstr>STEPS ARE INVOLVING TO CREATE DOCKER CONTAINER WITH DATABASE:</vt:lpstr>
      <vt:lpstr>sudo systemctl status docker  here the below image shows that the docker is active running..</vt:lpstr>
      <vt:lpstr>PowerPoint 演示文稿</vt:lpstr>
      <vt:lpstr>PowerPoint 演示文稿</vt:lpstr>
      <vt:lpstr>PowerPoint 演示文稿</vt:lpstr>
      <vt:lpstr>docker run --name mysql-container -e MYSQL_ROOT_PASSWORD=my-secret-pw -d mysql:latest</vt:lpstr>
      <vt:lpstr>PowerPoint 演示文稿</vt:lpstr>
      <vt:lpstr>STEPS:</vt:lpstr>
      <vt:lpstr>PowerPoint 演示文稿</vt:lpstr>
      <vt:lpstr>CREATE DATABASE: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CONTAINER VS VOLUME:</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lenovo l480</dc:creator>
  <cp:lastModifiedBy>lenovo l480</cp:lastModifiedBy>
  <cp:revision>193</cp:revision>
  <dcterms:created xsi:type="dcterms:W3CDTF">2024-11-12T04:10:00Z</dcterms:created>
  <dcterms:modified xsi:type="dcterms:W3CDTF">2024-12-03T06:02:10Z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1435300D4C4C467AAB0D5FFE4FF1D842_13</vt:lpwstr>
  </property>
  <property fmtid="{D5CDD505-2E9C-101B-9397-08002B2CF9AE}" pid="3" name="KSOProductBuildVer">
    <vt:lpwstr>1033-12.2.0.18607</vt:lpwstr>
  </property>
</Properties>
</file>