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80" r:id="rId6"/>
    <p:sldId id="282" r:id="rId7"/>
    <p:sldId id="281" r:id="rId8"/>
    <p:sldId id="258" r:id="rId9"/>
    <p:sldId id="276" r:id="rId10"/>
    <p:sldId id="277" r:id="rId11"/>
    <p:sldId id="275" r:id="rId12"/>
    <p:sldId id="271" r:id="rId13"/>
    <p:sldId id="278" r:id="rId14"/>
    <p:sldId id="259" r:id="rId15"/>
    <p:sldId id="279" r:id="rId16"/>
    <p:sldId id="260" r:id="rId17"/>
    <p:sldId id="261" r:id="rId18"/>
    <p:sldId id="272" r:id="rId19"/>
    <p:sldId id="262" r:id="rId20"/>
    <p:sldId id="263" r:id="rId21"/>
    <p:sldId id="264" r:id="rId22"/>
    <p:sldId id="265" r:id="rId23"/>
    <p:sldId id="266" r:id="rId24"/>
    <p:sldId id="267" r:id="rId25"/>
    <p:sldId id="27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3" autoAdjust="0"/>
    <p:restoredTop sz="94660"/>
  </p:normalViewPr>
  <p:slideViewPr>
    <p:cSldViewPr snapToGrid="0">
      <p:cViewPr>
        <p:scale>
          <a:sx n="66" d="100"/>
          <a:sy n="66" d="100"/>
        </p:scale>
        <p:origin x="894"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251684A-CB35-4665-95CE-2BA47EE8CFB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251684A-CB35-4665-95CE-2BA47EE8CF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251684A-CB35-4665-95CE-2BA47EE8CFB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51684A-CB35-4665-95CE-2BA47EE8CFB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84A-CB35-4665-95CE-2BA47EE8CFB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51684A-CB35-4665-95CE-2BA47EE8CF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251684A-CB35-4665-95CE-2BA47EE8CFB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18CDD-5D75-453E-BF5D-4D58F423A21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251684A-CB35-4665-95CE-2BA47EE8CFBF}" type="datetimeFigureOut">
              <a:rPr lang="en-IN" smtClean="0"/>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8918CDD-5D75-453E-BF5D-4D58F423A21D}" type="slidenum">
              <a:rPr lang="en-IN" smtClean="0"/>
            </a:fld>
            <a:endParaRPr lang="en-IN"/>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pkg.jenkins.io/debian-stable/jenkins.io-2023.key" TargetMode="Externa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image" Target="../media/image2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image" Target="../media/image24.emf"/></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emf"/></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980661"/>
            <a:ext cx="7766936" cy="2067339"/>
          </a:xfrm>
        </p:spPr>
        <p:txBody>
          <a:bodyPr>
            <a:normAutofit fontScale="90000"/>
          </a:bodyPr>
          <a:lstStyle/>
          <a:p>
            <a:pPr algn="l"/>
            <a:r>
              <a:rPr lang="en-US" dirty="0"/>
              <a:t>Automating EC2 Instance Creation with Jenkins Pipeline and Maven Integration</a:t>
            </a:r>
            <a:endParaRPr lang="en-IN" dirty="0"/>
          </a:p>
        </p:txBody>
      </p:sp>
      <p:pic>
        <p:nvPicPr>
          <p:cNvPr id="3" name="Picture 2"/>
          <p:cNvPicPr>
            <a:picLocks noChangeAspect="1"/>
          </p:cNvPicPr>
          <p:nvPr/>
        </p:nvPicPr>
        <p:blipFill>
          <a:blip r:embed="rId1"/>
          <a:stretch>
            <a:fillRect/>
          </a:stretch>
        </p:blipFill>
        <p:spPr>
          <a:xfrm>
            <a:off x="6497245" y="3048000"/>
            <a:ext cx="4674338" cy="3314700"/>
          </a:xfrm>
          <a:prstGeom prst="rect">
            <a:avLst/>
          </a:prstGeom>
        </p:spPr>
      </p:pic>
      <p:pic>
        <p:nvPicPr>
          <p:cNvPr id="4" name="Picture 3"/>
          <p:cNvPicPr>
            <a:picLocks noChangeAspect="1"/>
          </p:cNvPicPr>
          <p:nvPr/>
        </p:nvPicPr>
        <p:blipFill>
          <a:blip r:embed="rId2"/>
          <a:stretch>
            <a:fillRect/>
          </a:stretch>
        </p:blipFill>
        <p:spPr>
          <a:xfrm>
            <a:off x="1616765" y="3048000"/>
            <a:ext cx="4880480" cy="33147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92666" y="535977"/>
            <a:ext cx="9213943" cy="1822910"/>
          </a:xfrm>
        </p:spPr>
        <p:txBody>
          <a:bodyPr/>
          <a:lstStyle/>
          <a:p>
            <a:pPr algn="l"/>
            <a:r>
              <a:rPr lang="en-US" sz="2000" dirty="0">
                <a:solidFill>
                  <a:schemeClr val="tx1"/>
                </a:solidFill>
              </a:rPr>
              <a:t>Here we are allocate the ELASTIC IP ADDRESS to the instance the below image shows the Elastic IP address is associated successfully.</a:t>
            </a:r>
            <a:br>
              <a:rPr lang="en-US" sz="2000" dirty="0">
                <a:solidFill>
                  <a:schemeClr val="tx1"/>
                </a:solidFill>
              </a:rPr>
            </a:br>
            <a:br>
              <a:rPr lang="en-US" sz="2000" dirty="0">
                <a:solidFill>
                  <a:schemeClr val="tx1"/>
                </a:solidFill>
              </a:rPr>
            </a:br>
            <a:r>
              <a:rPr lang="en-US" sz="2000" dirty="0">
                <a:solidFill>
                  <a:schemeClr val="tx1"/>
                </a:solidFill>
              </a:rPr>
              <a:t>In instance also the Elastic IP address is associated.</a:t>
            </a:r>
            <a:endParaRPr lang="en-IN" sz="2000" dirty="0">
              <a:solidFill>
                <a:schemeClr val="tx1"/>
              </a:solidFill>
            </a:endParaRPr>
          </a:p>
        </p:txBody>
      </p:sp>
      <p:sp>
        <p:nvSpPr>
          <p:cNvPr id="8" name="Subtitle 7"/>
          <p:cNvSpPr>
            <a:spLocks noGrp="1"/>
          </p:cNvSpPr>
          <p:nvPr>
            <p:ph type="subTitle" idx="1"/>
          </p:nvPr>
        </p:nvSpPr>
        <p:spPr/>
        <p:txBody>
          <a:bodyPr/>
          <a:lstStyle/>
          <a:p>
            <a:endParaRPr lang="en-IN"/>
          </a:p>
        </p:txBody>
      </p:sp>
      <p:pic>
        <p:nvPicPr>
          <p:cNvPr id="4" name="Content Placeholder 3"/>
          <p:cNvPicPr>
            <a:picLocks noGrp="1" noChangeAspect="1"/>
          </p:cNvPicPr>
          <p:nvPr>
            <p:ph idx="4294967295"/>
          </p:nvPr>
        </p:nvPicPr>
        <p:blipFill>
          <a:blip r:embed="rId1"/>
          <a:stretch>
            <a:fillRect/>
          </a:stretch>
        </p:blipFill>
        <p:spPr>
          <a:xfrm>
            <a:off x="592666" y="4102611"/>
            <a:ext cx="8803124" cy="1953632"/>
          </a:xfrm>
          <a:prstGeom prst="rect">
            <a:avLst/>
          </a:prstGeom>
        </p:spPr>
      </p:pic>
      <p:pic>
        <p:nvPicPr>
          <p:cNvPr id="5" name="Picture 4"/>
          <p:cNvPicPr>
            <a:picLocks noChangeAspect="1"/>
          </p:cNvPicPr>
          <p:nvPr/>
        </p:nvPicPr>
        <p:blipFill>
          <a:blip r:embed="rId2"/>
          <a:stretch>
            <a:fillRect/>
          </a:stretch>
        </p:blipFill>
        <p:spPr>
          <a:xfrm>
            <a:off x="592667" y="2784618"/>
            <a:ext cx="8803124" cy="12600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522" y="116115"/>
            <a:ext cx="12059478" cy="6041362"/>
          </a:xfrm>
        </p:spPr>
        <p:txBody>
          <a:bodyPr>
            <a:normAutofit lnSpcReduction="10000"/>
          </a:bodyPr>
          <a:lstStyle/>
          <a:p>
            <a:pPr marL="0" indent="0">
              <a:buNone/>
            </a:pPr>
            <a:r>
              <a:rPr lang="en-US" sz="2000" dirty="0"/>
              <a:t>B. Jenkins Installation</a:t>
            </a:r>
            <a:endParaRPr lang="en-US" sz="2000" dirty="0"/>
          </a:p>
          <a:p>
            <a:pPr marL="0" indent="0">
              <a:buNone/>
            </a:pPr>
            <a:r>
              <a:rPr lang="en-US" sz="2000" dirty="0"/>
              <a:t>1.Connect instance with </a:t>
            </a:r>
            <a:r>
              <a:rPr lang="en-US" sz="2000" dirty="0" err="1"/>
              <a:t>ssh</a:t>
            </a:r>
            <a:r>
              <a:rPr lang="en-US" sz="2000" dirty="0"/>
              <a:t> client(</a:t>
            </a:r>
            <a:r>
              <a:rPr lang="en-US" sz="2000" dirty="0" err="1"/>
              <a:t>pem</a:t>
            </a:r>
            <a:r>
              <a:rPr lang="en-US" sz="2000" dirty="0"/>
              <a:t> file)</a:t>
            </a:r>
            <a:endParaRPr lang="en-US" sz="2000" dirty="0"/>
          </a:p>
          <a:p>
            <a:pPr marL="0" indent="0">
              <a:buNone/>
            </a:pPr>
            <a:r>
              <a:rPr lang="en-US" sz="2000" dirty="0"/>
              <a:t>2. </a:t>
            </a:r>
            <a:r>
              <a:rPr lang="en-US" sz="2000" dirty="0" err="1"/>
              <a:t>sudo</a:t>
            </a:r>
            <a:r>
              <a:rPr lang="en-US" sz="2000" dirty="0"/>
              <a:t> apt-get update –y</a:t>
            </a:r>
            <a:endParaRPr lang="en-US" sz="2000" dirty="0"/>
          </a:p>
          <a:p>
            <a:pPr marL="0" indent="0">
              <a:buNone/>
            </a:pPr>
            <a:r>
              <a:rPr lang="en-US" sz="2000" dirty="0"/>
              <a:t>3. go to jenkins.io(downloads-ubuntu)</a:t>
            </a:r>
            <a:endParaRPr lang="en-US" sz="2000" dirty="0"/>
          </a:p>
          <a:p>
            <a:pPr marL="0" indent="0">
              <a:buNone/>
            </a:pPr>
            <a:r>
              <a:rPr lang="en-US" sz="2000" dirty="0"/>
              <a:t>4. </a:t>
            </a:r>
            <a:r>
              <a:rPr lang="en-US" sz="2000" dirty="0" err="1"/>
              <a:t>sudo</a:t>
            </a:r>
            <a:r>
              <a:rPr lang="en-US" sz="2000" dirty="0"/>
              <a:t> </a:t>
            </a:r>
            <a:r>
              <a:rPr lang="en-US" sz="2000" dirty="0" err="1"/>
              <a:t>wget</a:t>
            </a:r>
            <a:r>
              <a:rPr lang="en-US" sz="2000" dirty="0"/>
              <a:t> -O /</a:t>
            </a:r>
            <a:r>
              <a:rPr lang="en-US" sz="2000" dirty="0" err="1"/>
              <a:t>usr</a:t>
            </a:r>
            <a:r>
              <a:rPr lang="en-US" sz="2000" dirty="0"/>
              <a:t>/share/keyrings/</a:t>
            </a:r>
            <a:r>
              <a:rPr lang="en-US" sz="2000" dirty="0" err="1"/>
              <a:t>jenkins-keyring.asc</a:t>
            </a:r>
            <a:r>
              <a:rPr lang="en-US" sz="2000" dirty="0"/>
              <a:t> \</a:t>
            </a:r>
            <a:endParaRPr lang="en-US" sz="2000" dirty="0"/>
          </a:p>
          <a:p>
            <a:pPr marL="0" indent="0">
              <a:buNone/>
            </a:pPr>
            <a:r>
              <a:rPr lang="en-US" sz="2000" dirty="0"/>
              <a:t>    </a:t>
            </a:r>
            <a:r>
              <a:rPr lang="en-US" sz="2000" dirty="0">
                <a:hlinkClick r:id="rId1"/>
              </a:rPr>
              <a:t>https://pkg.jenkins.io/debian-stable/jenkins.io-2023.key</a:t>
            </a:r>
            <a:endParaRPr lang="en-US" sz="2000" dirty="0"/>
          </a:p>
          <a:p>
            <a:pPr marL="0" indent="0">
              <a:buNone/>
            </a:pPr>
            <a:r>
              <a:rPr lang="en-US" sz="2000" dirty="0"/>
              <a:t>5. echo "deb [signed-by=/</a:t>
            </a:r>
            <a:r>
              <a:rPr lang="en-US" sz="2000" dirty="0" err="1"/>
              <a:t>usr</a:t>
            </a:r>
            <a:r>
              <a:rPr lang="en-US" sz="2000" dirty="0"/>
              <a:t>/share/keyrings/</a:t>
            </a:r>
            <a:r>
              <a:rPr lang="en-US" sz="2000" dirty="0" err="1"/>
              <a:t>jenkins-keyring.asc</a:t>
            </a:r>
            <a:r>
              <a:rPr lang="en-US" sz="2000" dirty="0"/>
              <a:t>]" \</a:t>
            </a:r>
            <a:endParaRPr lang="en-US" sz="2000" dirty="0"/>
          </a:p>
          <a:p>
            <a:pPr marL="0" indent="0">
              <a:buNone/>
            </a:pPr>
            <a:r>
              <a:rPr lang="en-US" sz="2000" dirty="0"/>
              <a:t>    https://pkg.jenkins.io/debian-stable binary/ | </a:t>
            </a:r>
            <a:r>
              <a:rPr lang="en-US" sz="2000" dirty="0" err="1"/>
              <a:t>sudo</a:t>
            </a:r>
            <a:r>
              <a:rPr lang="en-US" sz="2000" dirty="0"/>
              <a:t> tee \</a:t>
            </a:r>
            <a:endParaRPr lang="en-US" sz="2000" dirty="0"/>
          </a:p>
          <a:p>
            <a:pPr marL="0" indent="0">
              <a:buNone/>
            </a:pPr>
            <a:r>
              <a:rPr lang="en-US" sz="2000" dirty="0"/>
              <a:t>    /</a:t>
            </a:r>
            <a:r>
              <a:rPr lang="en-US" sz="2000" dirty="0" err="1"/>
              <a:t>etc</a:t>
            </a:r>
            <a:r>
              <a:rPr lang="en-US" sz="2000" dirty="0"/>
              <a:t>/apt/</a:t>
            </a:r>
            <a:r>
              <a:rPr lang="en-US" sz="2000" dirty="0" err="1"/>
              <a:t>sources.list.d</a:t>
            </a:r>
            <a:r>
              <a:rPr lang="en-US" sz="2000" dirty="0"/>
              <a:t>/</a:t>
            </a:r>
            <a:r>
              <a:rPr lang="en-US" sz="2000" dirty="0" err="1"/>
              <a:t>jenkins.list</a:t>
            </a:r>
            <a:r>
              <a:rPr lang="en-US" sz="2000" dirty="0"/>
              <a:t> &gt; /dev/null</a:t>
            </a:r>
            <a:endParaRPr lang="en-US" sz="2000" dirty="0"/>
          </a:p>
          <a:p>
            <a:pPr marL="0" indent="0">
              <a:buNone/>
            </a:pPr>
            <a:r>
              <a:rPr lang="en-US" sz="2000" dirty="0"/>
              <a:t>6. </a:t>
            </a:r>
            <a:r>
              <a:rPr lang="en-US" sz="2000" dirty="0" err="1"/>
              <a:t>sudo</a:t>
            </a:r>
            <a:r>
              <a:rPr lang="en-US" sz="2000" dirty="0"/>
              <a:t> apt-get update</a:t>
            </a:r>
            <a:endParaRPr lang="en-US" sz="2000" dirty="0"/>
          </a:p>
          <a:p>
            <a:pPr marL="0" indent="0">
              <a:buNone/>
            </a:pPr>
            <a:r>
              <a:rPr lang="en-US" sz="2000" dirty="0"/>
              <a:t>7. </a:t>
            </a:r>
            <a:r>
              <a:rPr lang="en-US" sz="2000" dirty="0" err="1"/>
              <a:t>sudo</a:t>
            </a:r>
            <a:r>
              <a:rPr lang="en-US" sz="2000" dirty="0"/>
              <a:t> apt-get install </a:t>
            </a:r>
            <a:r>
              <a:rPr lang="en-US" sz="2000" dirty="0" err="1"/>
              <a:t>fontconfig</a:t>
            </a:r>
            <a:r>
              <a:rPr lang="en-US" sz="2000" dirty="0"/>
              <a:t> openjdk-17-jre</a:t>
            </a:r>
            <a:endParaRPr lang="en-US" sz="2000" dirty="0"/>
          </a:p>
          <a:p>
            <a:pPr marL="0" indent="0">
              <a:buNone/>
            </a:pPr>
            <a:r>
              <a:rPr lang="en-US" sz="2000" dirty="0"/>
              <a:t>8. </a:t>
            </a:r>
            <a:r>
              <a:rPr lang="en-US" sz="2000" dirty="0" err="1"/>
              <a:t>sudo</a:t>
            </a:r>
            <a:r>
              <a:rPr lang="en-US" sz="2000" dirty="0"/>
              <a:t> apt-get install Jenkins</a:t>
            </a:r>
            <a:endParaRPr lang="en-US" sz="2000" dirty="0"/>
          </a:p>
          <a:p>
            <a:pPr marL="0" indent="0">
              <a:buNone/>
            </a:pPr>
            <a:r>
              <a:rPr lang="en-US" sz="2000" dirty="0"/>
              <a:t>9.sudo </a:t>
            </a:r>
            <a:r>
              <a:rPr lang="en-US" sz="2000" dirty="0" err="1"/>
              <a:t>systemctl</a:t>
            </a:r>
            <a:r>
              <a:rPr lang="en-US" sz="2000" dirty="0"/>
              <a:t> start </a:t>
            </a:r>
            <a:r>
              <a:rPr lang="en-US" sz="2000" dirty="0" err="1"/>
              <a:t>jenkins</a:t>
            </a:r>
            <a:endParaRPr lang="en-US" sz="2000" dirty="0"/>
          </a:p>
          <a:p>
            <a:pPr marL="0" indent="0">
              <a:buNone/>
            </a:pPr>
            <a:r>
              <a:rPr lang="en-US" sz="2000" dirty="0"/>
              <a:t>10.sudo </a:t>
            </a:r>
            <a:r>
              <a:rPr lang="en-US" sz="2000" dirty="0" err="1"/>
              <a:t>systemctl</a:t>
            </a:r>
            <a:r>
              <a:rPr lang="en-US" sz="2000" dirty="0"/>
              <a:t> enable Jenkins</a:t>
            </a:r>
            <a:endParaRPr lang="en-US" sz="2000" dirty="0"/>
          </a:p>
          <a:p>
            <a:pPr marL="0" indent="0">
              <a:buNone/>
            </a:pPr>
            <a:r>
              <a:rPr lang="en-US" sz="2000" dirty="0"/>
              <a:t>11. </a:t>
            </a:r>
            <a:r>
              <a:rPr lang="en-US" sz="2000" dirty="0" err="1"/>
              <a:t>sudo</a:t>
            </a:r>
            <a:r>
              <a:rPr lang="en-US" sz="2000" dirty="0"/>
              <a:t> </a:t>
            </a:r>
            <a:r>
              <a:rPr lang="en-US" sz="2000" dirty="0" err="1"/>
              <a:t>systemctl</a:t>
            </a:r>
            <a:r>
              <a:rPr lang="en-US" sz="2000" dirty="0"/>
              <a:t> status </a:t>
            </a:r>
            <a:r>
              <a:rPr lang="en-US" sz="2000" dirty="0" err="1"/>
              <a:t>jenkins</a:t>
            </a:r>
            <a:endParaRPr lang="en-US" sz="2000" dirty="0"/>
          </a:p>
          <a:p>
            <a:pPr marL="0" indent="0">
              <a:buNone/>
            </a:pPr>
            <a:endParaRPr lang="en-US" dirty="0"/>
          </a:p>
          <a:p>
            <a:endParaRPr lang="en-US"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500336" cy="1537252"/>
          </a:xfrm>
        </p:spPr>
        <p:txBody>
          <a:bodyPr>
            <a:normAutofit fontScale="90000"/>
          </a:bodyPr>
          <a:lstStyle/>
          <a:p>
            <a:r>
              <a:rPr lang="en-US" sz="2200" dirty="0">
                <a:solidFill>
                  <a:schemeClr val="tx1"/>
                </a:solidFill>
              </a:rPr>
              <a:t>12.copy the running instance elastic </a:t>
            </a:r>
            <a:r>
              <a:rPr lang="en-US" sz="2200" dirty="0" err="1">
                <a:solidFill>
                  <a:schemeClr val="tx1"/>
                </a:solidFill>
              </a:rPr>
              <a:t>ip</a:t>
            </a:r>
            <a:r>
              <a:rPr lang="en-US" sz="2200" dirty="0">
                <a:solidFill>
                  <a:schemeClr val="tx1"/>
                </a:solidFill>
              </a:rPr>
              <a:t> adress:8080 and paste it on new tab.</a:t>
            </a:r>
            <a:br>
              <a:rPr lang="en-US" sz="2200" dirty="0">
                <a:solidFill>
                  <a:schemeClr val="tx1"/>
                </a:solidFill>
              </a:rPr>
            </a:br>
            <a:r>
              <a:rPr lang="en-US" sz="2200" dirty="0">
                <a:solidFill>
                  <a:schemeClr val="tx1"/>
                </a:solidFill>
              </a:rPr>
              <a:t>13.unlock Jenkins dashboard will come.</a:t>
            </a:r>
            <a:br>
              <a:rPr lang="en-US" sz="2200" dirty="0">
                <a:solidFill>
                  <a:schemeClr val="tx1"/>
                </a:solidFill>
              </a:rPr>
            </a:br>
            <a:r>
              <a:rPr lang="en-US" sz="2200" dirty="0">
                <a:solidFill>
                  <a:schemeClr val="tx1"/>
                </a:solidFill>
              </a:rPr>
              <a:t>14.Copy the var path and paste it on git bash</a:t>
            </a:r>
            <a:br>
              <a:rPr lang="en-US" sz="2200" dirty="0">
                <a:solidFill>
                  <a:schemeClr val="tx1"/>
                </a:solidFill>
              </a:rPr>
            </a:br>
            <a:r>
              <a:rPr lang="en-US" sz="2200" dirty="0">
                <a:solidFill>
                  <a:schemeClr val="tx1"/>
                </a:solidFill>
              </a:rPr>
              <a:t>15.password generate copy and paste it on Jenkins dashboard.</a:t>
            </a:r>
            <a:br>
              <a:rPr lang="en-US" sz="2200" dirty="0">
                <a:solidFill>
                  <a:schemeClr val="tx1"/>
                </a:solidFill>
              </a:rPr>
            </a:br>
            <a:r>
              <a:rPr lang="en-US" sz="2200" dirty="0">
                <a:solidFill>
                  <a:schemeClr val="tx1"/>
                </a:solidFill>
              </a:rPr>
              <a:t>16.start using Jenkins.</a:t>
            </a:r>
            <a:br>
              <a:rPr lang="en-US" sz="2200" dirty="0">
                <a:solidFill>
                  <a:schemeClr val="tx1"/>
                </a:solidFill>
              </a:rPr>
            </a:br>
            <a:r>
              <a:rPr lang="en-US" sz="2200" dirty="0">
                <a:solidFill>
                  <a:schemeClr val="tx1"/>
                </a:solidFill>
              </a:rPr>
              <a:t>The below images shows the Jenkins  is active running and the Jenkins dashboard is as welcome to Jenkins.</a:t>
            </a:r>
            <a:br>
              <a:rPr lang="en-US" dirty="0">
                <a:solidFill>
                  <a:schemeClr val="tx1"/>
                </a:solidFill>
              </a:rPr>
            </a:br>
            <a:endParaRPr lang="en-IN" dirty="0">
              <a:solidFill>
                <a:schemeClr val="tx1"/>
              </a:solidFill>
            </a:endParaRPr>
          </a:p>
        </p:txBody>
      </p:sp>
      <p:pic>
        <p:nvPicPr>
          <p:cNvPr id="4" name="Content Placeholder 3"/>
          <p:cNvPicPr>
            <a:picLocks noGrp="1" noChangeAspect="1"/>
          </p:cNvPicPr>
          <p:nvPr>
            <p:ph idx="1"/>
          </p:nvPr>
        </p:nvPicPr>
        <p:blipFill>
          <a:blip r:embed="rId1"/>
          <a:stretch>
            <a:fillRect/>
          </a:stretch>
        </p:blipFill>
        <p:spPr>
          <a:xfrm>
            <a:off x="677334" y="4672358"/>
            <a:ext cx="9500336" cy="2047756"/>
          </a:xfrm>
          <a:prstGeom prst="rect">
            <a:avLst/>
          </a:prstGeom>
        </p:spPr>
      </p:pic>
      <p:pic>
        <p:nvPicPr>
          <p:cNvPr id="5" name="Picture 4"/>
          <p:cNvPicPr>
            <a:picLocks noChangeAspect="1"/>
          </p:cNvPicPr>
          <p:nvPr/>
        </p:nvPicPr>
        <p:blipFill>
          <a:blip r:embed="rId2"/>
          <a:stretch>
            <a:fillRect/>
          </a:stretch>
        </p:blipFill>
        <p:spPr>
          <a:xfrm>
            <a:off x="677334" y="2946400"/>
            <a:ext cx="4398249" cy="1762872"/>
          </a:xfrm>
          <a:prstGeom prst="rect">
            <a:avLst/>
          </a:prstGeom>
        </p:spPr>
      </p:pic>
      <p:pic>
        <p:nvPicPr>
          <p:cNvPr id="3" name="Picture 2"/>
          <p:cNvPicPr>
            <a:picLocks noChangeAspect="1"/>
          </p:cNvPicPr>
          <p:nvPr/>
        </p:nvPicPr>
        <p:blipFill>
          <a:blip r:embed="rId3"/>
          <a:stretch>
            <a:fillRect/>
          </a:stretch>
        </p:blipFill>
        <p:spPr>
          <a:xfrm>
            <a:off x="5075583" y="2946400"/>
            <a:ext cx="5102087" cy="176287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391" y="59635"/>
            <a:ext cx="10515600" cy="5473148"/>
          </a:xfrm>
        </p:spPr>
        <p:txBody>
          <a:bodyPr>
            <a:normAutofit/>
          </a:bodyPr>
          <a:lstStyle/>
          <a:p>
            <a:pPr marL="0" indent="0">
              <a:buNone/>
            </a:pPr>
            <a:r>
              <a:rPr lang="en-IN" sz="2000" dirty="0"/>
              <a:t>C. Maven Installation:</a:t>
            </a:r>
            <a:endParaRPr lang="en-IN" sz="2000" dirty="0"/>
          </a:p>
          <a:p>
            <a:pPr marL="0" indent="0">
              <a:buNone/>
            </a:pPr>
            <a:r>
              <a:rPr lang="en-US" sz="2000" dirty="0"/>
              <a:t>W</a:t>
            </a:r>
            <a:r>
              <a:rPr lang="en-IN" sz="2000" dirty="0"/>
              <a:t>e have to install the </a:t>
            </a:r>
            <a:r>
              <a:rPr lang="en-IN" sz="2000" dirty="0" err="1"/>
              <a:t>aws</a:t>
            </a:r>
            <a:r>
              <a:rPr lang="en-IN" sz="2000" dirty="0"/>
              <a:t> cli ,git, maven on the same git bash.</a:t>
            </a:r>
            <a:endParaRPr lang="en-IN" sz="2000" dirty="0"/>
          </a:p>
          <a:p>
            <a:pPr marL="0" indent="0">
              <a:buNone/>
            </a:pPr>
            <a:r>
              <a:rPr lang="en-US" sz="2000" dirty="0"/>
              <a:t>17. </a:t>
            </a:r>
            <a:r>
              <a:rPr lang="en-US" sz="2000" dirty="0" err="1"/>
              <a:t>sudo</a:t>
            </a:r>
            <a:r>
              <a:rPr lang="en-US" sz="2000" dirty="0"/>
              <a:t> apt update</a:t>
            </a:r>
            <a:endParaRPr lang="en-US" sz="2000" dirty="0"/>
          </a:p>
          <a:p>
            <a:pPr marL="0" indent="0">
              <a:buNone/>
            </a:pPr>
            <a:r>
              <a:rPr lang="en-US" sz="2000" dirty="0"/>
              <a:t>18. </a:t>
            </a:r>
            <a:r>
              <a:rPr lang="en-US" sz="2000" dirty="0" err="1"/>
              <a:t>sudo</a:t>
            </a:r>
            <a:r>
              <a:rPr lang="en-US" sz="2000" dirty="0"/>
              <a:t> apt install unzip curl –y</a:t>
            </a:r>
            <a:endParaRPr lang="en-US" sz="2000" dirty="0"/>
          </a:p>
          <a:p>
            <a:pPr marL="0" indent="0">
              <a:buNone/>
            </a:pPr>
            <a:r>
              <a:rPr lang="en-US" sz="2000" dirty="0"/>
              <a:t>19. curl "https://awscli.amazonaws.com/awscli-exe-linux-x86_64.zip" -o "awscliv2.zip“</a:t>
            </a:r>
            <a:endParaRPr lang="en-US" sz="2000" dirty="0"/>
          </a:p>
          <a:p>
            <a:pPr marL="0" indent="0">
              <a:buNone/>
            </a:pPr>
            <a:r>
              <a:rPr lang="en-US" sz="2000" dirty="0"/>
              <a:t>20. unzip awscliv2.zip</a:t>
            </a:r>
            <a:endParaRPr lang="en-US" sz="2000" dirty="0"/>
          </a:p>
          <a:p>
            <a:pPr marL="0" indent="0">
              <a:buNone/>
            </a:pPr>
            <a:r>
              <a:rPr lang="en-US" sz="2000" dirty="0"/>
              <a:t>21.sudo ./aws/install</a:t>
            </a:r>
            <a:endParaRPr lang="en-IN" sz="2000" dirty="0"/>
          </a:p>
          <a:p>
            <a:pPr marL="0" indent="0">
              <a:buNone/>
            </a:pPr>
            <a:r>
              <a:rPr lang="en-US" sz="2000" dirty="0"/>
              <a:t>22.aws –version</a:t>
            </a:r>
            <a:endParaRPr lang="en-US" sz="2000" dirty="0"/>
          </a:p>
          <a:p>
            <a:pPr marL="0" indent="0">
              <a:buNone/>
            </a:pPr>
            <a:r>
              <a:rPr lang="en-US" sz="2000" dirty="0"/>
              <a:t>23. </a:t>
            </a:r>
            <a:r>
              <a:rPr lang="en-US" sz="2000" dirty="0" err="1"/>
              <a:t>sudo</a:t>
            </a:r>
            <a:r>
              <a:rPr lang="en-US" sz="2000" dirty="0"/>
              <a:t> apt update</a:t>
            </a:r>
            <a:endParaRPr lang="en-US" sz="2000" dirty="0"/>
          </a:p>
          <a:p>
            <a:pPr marL="0" indent="0">
              <a:buNone/>
            </a:pPr>
            <a:r>
              <a:rPr lang="en-US" sz="2000" dirty="0"/>
              <a:t>24. </a:t>
            </a:r>
            <a:r>
              <a:rPr lang="en-US" sz="2000" dirty="0" err="1"/>
              <a:t>sudo</a:t>
            </a:r>
            <a:r>
              <a:rPr lang="en-US" sz="2000" dirty="0"/>
              <a:t> apt install git maven –y</a:t>
            </a:r>
            <a:endParaRPr lang="en-US" sz="2000" dirty="0"/>
          </a:p>
          <a:p>
            <a:pPr marL="0" indent="0">
              <a:buNone/>
            </a:pPr>
            <a:r>
              <a:rPr lang="en-US" sz="2000" dirty="0"/>
              <a:t>25. </a:t>
            </a:r>
            <a:r>
              <a:rPr lang="en-US" sz="2000" dirty="0" err="1"/>
              <a:t>mvn</a:t>
            </a:r>
            <a:r>
              <a:rPr lang="en-US" sz="2000" dirty="0"/>
              <a:t> –version</a:t>
            </a:r>
            <a:endParaRPr lang="en-US" sz="2000" dirty="0"/>
          </a:p>
          <a:p>
            <a:pPr marL="0" indent="0">
              <a:buNone/>
            </a:pPr>
            <a:r>
              <a:rPr lang="en-US" sz="2000" dirty="0"/>
              <a:t>26. which git     The below image shows the maven version and git path.</a:t>
            </a:r>
            <a:endParaRPr lang="en-IN" sz="2000" dirty="0"/>
          </a:p>
          <a:p>
            <a:pPr marL="0" indent="0">
              <a:buNone/>
            </a:pPr>
            <a:endParaRPr lang="en-US" sz="2600"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2" name="Picture 1"/>
          <p:cNvPicPr>
            <a:picLocks noChangeAspect="1"/>
          </p:cNvPicPr>
          <p:nvPr/>
        </p:nvPicPr>
        <p:blipFill>
          <a:blip r:embed="rId1"/>
          <a:stretch>
            <a:fillRect/>
          </a:stretch>
        </p:blipFill>
        <p:spPr>
          <a:xfrm>
            <a:off x="480392" y="5196114"/>
            <a:ext cx="9897322" cy="16022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9658"/>
            <a:ext cx="8596668" cy="1320800"/>
          </a:xfrm>
        </p:spPr>
        <p:txBody>
          <a:bodyPr>
            <a:normAutofit fontScale="90000"/>
          </a:bodyPr>
          <a:lstStyle/>
          <a:p>
            <a:r>
              <a:rPr lang="en-US" sz="3100" dirty="0"/>
              <a:t>D.Security credentials:</a:t>
            </a:r>
            <a:br>
              <a:rPr lang="en-US" sz="2700" dirty="0"/>
            </a:br>
            <a:br>
              <a:rPr lang="en-US" sz="2700" dirty="0"/>
            </a:br>
            <a:r>
              <a:rPr lang="en-US" sz="2700" dirty="0">
                <a:solidFill>
                  <a:schemeClr val="tx1"/>
                </a:solidFill>
              </a:rPr>
              <a:t>Go the aws console sign in right side top click on below options.</a:t>
            </a:r>
            <a:br>
              <a:rPr lang="en-US" sz="2700" dirty="0">
                <a:solidFill>
                  <a:schemeClr val="tx1"/>
                </a:solidFill>
              </a:rPr>
            </a:br>
            <a:br>
              <a:rPr lang="en-US" sz="2700" dirty="0">
                <a:solidFill>
                  <a:schemeClr val="tx1"/>
                </a:solidFill>
              </a:rPr>
            </a:br>
            <a:r>
              <a:rPr lang="en-US" sz="2700" dirty="0">
                <a:solidFill>
                  <a:schemeClr val="tx1"/>
                </a:solidFill>
              </a:rPr>
              <a:t>Go to the security credentials and create the access key and security access key .</a:t>
            </a:r>
            <a:br>
              <a:rPr lang="en-US" sz="2700" dirty="0">
                <a:solidFill>
                  <a:schemeClr val="tx1"/>
                </a:solidFill>
              </a:rPr>
            </a:br>
            <a:br>
              <a:rPr lang="en-US" sz="2700" dirty="0">
                <a:solidFill>
                  <a:schemeClr val="tx1"/>
                </a:solidFill>
              </a:rPr>
            </a:br>
            <a:r>
              <a:rPr lang="en-US" sz="2700" dirty="0">
                <a:solidFill>
                  <a:schemeClr val="tx1"/>
                </a:solidFill>
              </a:rPr>
              <a:t>The below image shows the access key and secret access key is successfully created.</a:t>
            </a:r>
            <a:br>
              <a:rPr lang="en-US" sz="2700" dirty="0">
                <a:solidFill>
                  <a:schemeClr val="tx1"/>
                </a:solidFill>
              </a:rPr>
            </a:br>
            <a:endParaRPr lang="en-IN" sz="2700" dirty="0">
              <a:solidFill>
                <a:schemeClr val="tx1"/>
              </a:solidFill>
            </a:endParaRPr>
          </a:p>
        </p:txBody>
      </p:sp>
      <p:pic>
        <p:nvPicPr>
          <p:cNvPr id="4" name="Content Placeholder 3"/>
          <p:cNvPicPr>
            <a:picLocks noGrp="1" noChangeAspect="1"/>
          </p:cNvPicPr>
          <p:nvPr>
            <p:ph idx="1"/>
          </p:nvPr>
        </p:nvPicPr>
        <p:blipFill>
          <a:blip r:embed="rId1"/>
          <a:stretch>
            <a:fillRect/>
          </a:stretch>
        </p:blipFill>
        <p:spPr>
          <a:xfrm>
            <a:off x="677690" y="4023051"/>
            <a:ext cx="8596312" cy="2096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Setting Up Jenkins:</a:t>
            </a:r>
            <a:endParaRPr lang="en-IN" dirty="0"/>
          </a:p>
        </p:txBody>
      </p:sp>
      <p:sp>
        <p:nvSpPr>
          <p:cNvPr id="3" name="Content Placeholder 2"/>
          <p:cNvSpPr>
            <a:spLocks noGrp="1"/>
          </p:cNvSpPr>
          <p:nvPr>
            <p:ph idx="1"/>
          </p:nvPr>
        </p:nvSpPr>
        <p:spPr>
          <a:xfrm>
            <a:off x="740834" y="1168401"/>
            <a:ext cx="8596668" cy="2857500"/>
          </a:xfrm>
        </p:spPr>
        <p:txBody>
          <a:bodyPr>
            <a:normAutofit fontScale="85000" lnSpcReduction="20000"/>
          </a:bodyPr>
          <a:lstStyle/>
          <a:p>
            <a:pPr marL="0" indent="0">
              <a:buNone/>
            </a:pPr>
            <a:r>
              <a:rPr lang="en-IN" sz="1900" dirty="0"/>
              <a:t>A. Installing Required Plugins</a:t>
            </a:r>
            <a:endParaRPr lang="en-IN" sz="1900" dirty="0"/>
          </a:p>
          <a:p>
            <a:pPr marL="0" indent="0">
              <a:buNone/>
            </a:pPr>
            <a:r>
              <a:rPr lang="en-US" sz="1900" dirty="0"/>
              <a:t>1.Open Jenkins and go to Manage Jenkins.</a:t>
            </a:r>
            <a:endParaRPr lang="en-US" sz="1900" dirty="0"/>
          </a:p>
          <a:p>
            <a:pPr marL="0" indent="0">
              <a:buNone/>
            </a:pPr>
            <a:r>
              <a:rPr lang="en-US" sz="1900" dirty="0"/>
              <a:t>2. Click on Manage Plugins and navigate to the Available tab</a:t>
            </a:r>
            <a:endParaRPr lang="en-US" sz="1900" dirty="0"/>
          </a:p>
          <a:p>
            <a:pPr marL="0" indent="0">
              <a:buNone/>
            </a:pPr>
            <a:r>
              <a:rPr lang="en-US" sz="1900" dirty="0"/>
              <a:t>3.Search for and install the following plugins</a:t>
            </a:r>
            <a:endParaRPr lang="en-US" sz="1900" dirty="0"/>
          </a:p>
          <a:p>
            <a:r>
              <a:rPr lang="en-US" sz="1900" dirty="0"/>
              <a:t>Pipeline: Enables the creation of Jenkins pipelines.</a:t>
            </a:r>
            <a:endParaRPr lang="en-US" sz="1900" dirty="0"/>
          </a:p>
          <a:p>
            <a:r>
              <a:rPr lang="en-US" sz="1900" dirty="0"/>
              <a:t>Amazon EC2: Facilitates interactions with AWS services</a:t>
            </a:r>
            <a:endParaRPr lang="en-US" sz="1900" dirty="0"/>
          </a:p>
          <a:p>
            <a:r>
              <a:rPr lang="en-US" sz="1900" dirty="0"/>
              <a:t>Maven Integration: Adds support for Maven projects.</a:t>
            </a:r>
            <a:endParaRPr lang="en-US" sz="1900" dirty="0"/>
          </a:p>
          <a:p>
            <a:r>
              <a:rPr lang="en-US" sz="1900" dirty="0"/>
              <a:t>The below image shows the manage Jenkins –plugins– available plugins– install the suggested plugins.</a:t>
            </a:r>
            <a:endParaRPr lang="en-US" sz="1900" dirty="0"/>
          </a:p>
          <a:p>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880746" y="4115708"/>
            <a:ext cx="8189844" cy="2476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4500" y="228600"/>
            <a:ext cx="10795000" cy="5994399"/>
          </a:xfrm>
        </p:spPr>
        <p:txBody>
          <a:bodyPr/>
          <a:lstStyle/>
          <a:p>
            <a:pPr marL="0" indent="0">
              <a:buNone/>
            </a:pPr>
            <a:r>
              <a:rPr lang="en-IN" dirty="0"/>
              <a:t>B. Configuring Jenkins Credentials</a:t>
            </a:r>
            <a:endParaRPr lang="en-IN" dirty="0"/>
          </a:p>
          <a:p>
            <a:pPr marL="0" indent="0">
              <a:buNone/>
            </a:pPr>
            <a:r>
              <a:rPr lang="en-US" dirty="0"/>
              <a:t>1.Navigate to Manage Jenkins &gt; Manage Credentials.</a:t>
            </a:r>
            <a:endParaRPr lang="en-IN" dirty="0"/>
          </a:p>
          <a:p>
            <a:pPr marL="0" indent="0">
              <a:buNone/>
            </a:pPr>
            <a:r>
              <a:rPr lang="en-US" dirty="0"/>
              <a:t>2</a:t>
            </a:r>
            <a:r>
              <a:rPr lang="en-IN" dirty="0"/>
              <a:t>.</a:t>
            </a:r>
            <a:r>
              <a:rPr lang="en-US" dirty="0"/>
              <a:t> Click on (global) &gt; Add Credentials.</a:t>
            </a:r>
            <a:endParaRPr lang="en-US" dirty="0"/>
          </a:p>
          <a:p>
            <a:pPr marL="0" indent="0">
              <a:buNone/>
            </a:pPr>
            <a:r>
              <a:rPr lang="en-US" dirty="0"/>
              <a:t>3. Choose AWS Credentials and enter your Access Key ID and Secret Access Key.</a:t>
            </a:r>
            <a:endParaRPr lang="en-US" dirty="0"/>
          </a:p>
          <a:p>
            <a:pPr marL="0" indent="0">
              <a:buNone/>
            </a:pPr>
            <a:r>
              <a:rPr lang="en-US" dirty="0"/>
              <a:t>4. Save the credentials and take note of the ID for use in the pipeline script.</a:t>
            </a:r>
            <a:endParaRPr lang="en-US" dirty="0"/>
          </a:p>
          <a:p>
            <a:pPr marL="0" indent="0">
              <a:buNone/>
            </a:pPr>
            <a:r>
              <a:rPr lang="en-US" dirty="0"/>
              <a:t>The below image shows the aws credentials is successfully added.</a:t>
            </a:r>
            <a:endParaRPr lang="en-US" dirty="0"/>
          </a:p>
          <a:p>
            <a:pPr marL="0" indent="0">
              <a:buNone/>
            </a:pPr>
            <a:endParaRPr lang="en-US" dirty="0"/>
          </a:p>
          <a:p>
            <a:pPr marL="0" indent="0">
              <a:buNone/>
            </a:pPr>
            <a:endParaRPr lang="en-US" dirty="0"/>
          </a:p>
          <a:p>
            <a:pPr marL="0" indent="0">
              <a:buNone/>
            </a:pPr>
            <a:endParaRPr lang="en-IN" dirty="0"/>
          </a:p>
        </p:txBody>
      </p:sp>
      <p:pic>
        <p:nvPicPr>
          <p:cNvPr id="2" name="Picture 1"/>
          <p:cNvPicPr>
            <a:picLocks noChangeAspect="1"/>
          </p:cNvPicPr>
          <p:nvPr/>
        </p:nvPicPr>
        <p:blipFill>
          <a:blip r:embed="rId1"/>
          <a:stretch>
            <a:fillRect/>
          </a:stretch>
        </p:blipFill>
        <p:spPr>
          <a:xfrm>
            <a:off x="444500" y="2903882"/>
            <a:ext cx="11150600" cy="38226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a:t>Go to manage Jenkins –tools– add maven –name(maven)– version(3.8.7)—apply and save.</a:t>
            </a:r>
            <a:endParaRPr lang="en-IN" dirty="0"/>
          </a:p>
        </p:txBody>
      </p:sp>
      <p:pic>
        <p:nvPicPr>
          <p:cNvPr id="4" name="Content Placeholder 3"/>
          <p:cNvPicPr>
            <a:picLocks noGrp="1" noChangeAspect="1"/>
          </p:cNvPicPr>
          <p:nvPr>
            <p:ph idx="1"/>
          </p:nvPr>
        </p:nvPicPr>
        <p:blipFill>
          <a:blip r:embed="rId1"/>
          <a:stretch>
            <a:fillRect/>
          </a:stretch>
        </p:blipFill>
        <p:spPr>
          <a:xfrm>
            <a:off x="677334" y="2166371"/>
            <a:ext cx="8705205" cy="386987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Creating the Jenkins Pipeline</a:t>
            </a:r>
            <a:endParaRPr lang="en-IN" dirty="0"/>
          </a:p>
        </p:txBody>
      </p:sp>
      <p:sp>
        <p:nvSpPr>
          <p:cNvPr id="3" name="Content Placeholder 2"/>
          <p:cNvSpPr>
            <a:spLocks noGrp="1"/>
          </p:cNvSpPr>
          <p:nvPr>
            <p:ph idx="1"/>
          </p:nvPr>
        </p:nvSpPr>
        <p:spPr>
          <a:xfrm>
            <a:off x="677334" y="1181101"/>
            <a:ext cx="9203266" cy="4860262"/>
          </a:xfrm>
        </p:spPr>
        <p:txBody>
          <a:bodyPr/>
          <a:lstStyle/>
          <a:p>
            <a:pPr marL="514350" indent="-514350">
              <a:buAutoNum type="alphaUcPeriod"/>
            </a:pPr>
            <a:r>
              <a:rPr lang="en-IN" dirty="0"/>
              <a:t>Pipeline Script Overview</a:t>
            </a:r>
            <a:endParaRPr lang="en-IN" dirty="0"/>
          </a:p>
          <a:p>
            <a:pPr marL="514350" indent="-514350">
              <a:buAutoNum type="alphaUcPeriod"/>
            </a:pPr>
            <a:r>
              <a:rPr lang="en-US" dirty="0"/>
              <a:t>Navigate to New Item in Jenkins and select Pipeline.</a:t>
            </a:r>
            <a:endParaRPr lang="en-US" dirty="0"/>
          </a:p>
          <a:p>
            <a:pPr marL="514350" indent="-514350">
              <a:buAutoNum type="alphaUcPeriod"/>
            </a:pPr>
            <a:r>
              <a:rPr lang="en-US" dirty="0"/>
              <a:t>Enter a name for your pipeline and click OK.</a:t>
            </a:r>
            <a:endParaRPr lang="en-US" dirty="0"/>
          </a:p>
          <a:p>
            <a:pPr marL="514350" indent="-514350">
              <a:buAutoNum type="alphaUcPeriod"/>
            </a:pPr>
            <a:r>
              <a:rPr lang="en-US" dirty="0"/>
              <a:t>In the pipeline configuration, use the following script template:</a:t>
            </a:r>
            <a:endParaRPr lang="en-US" dirty="0"/>
          </a:p>
          <a:p>
            <a:pPr marL="514350" indent="-514350">
              <a:buAutoNum type="alphaUcPeriod"/>
            </a:pPr>
            <a:endParaRPr lang="en-IN" dirty="0"/>
          </a:p>
        </p:txBody>
      </p:sp>
      <p:pic>
        <p:nvPicPr>
          <p:cNvPr id="4" name="Picture 3"/>
          <p:cNvPicPr>
            <a:picLocks noChangeAspect="1"/>
          </p:cNvPicPr>
          <p:nvPr/>
        </p:nvPicPr>
        <p:blipFill>
          <a:blip r:embed="rId1"/>
          <a:stretch>
            <a:fillRect/>
          </a:stretch>
        </p:blipFill>
        <p:spPr>
          <a:xfrm>
            <a:off x="774700" y="2837036"/>
            <a:ext cx="9969500" cy="377582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77334" y="609600"/>
            <a:ext cx="9803594" cy="1320800"/>
          </a:xfrm>
        </p:spPr>
        <p:txBody>
          <a:bodyPr>
            <a:normAutofit/>
          </a:bodyPr>
          <a:lstStyle/>
          <a:p>
            <a:r>
              <a:rPr lang="en-US" sz="2400" dirty="0"/>
              <a:t>Configure the pipeline as shown below and build now  and see the stage view as login to aws and see the console output.</a:t>
            </a:r>
            <a:endParaRPr lang="en-IN" sz="2400" dirty="0"/>
          </a:p>
        </p:txBody>
      </p:sp>
      <p:pic>
        <p:nvPicPr>
          <p:cNvPr id="4" name="Content Placeholder 3"/>
          <p:cNvPicPr>
            <a:picLocks noGrp="1" noChangeAspect="1"/>
          </p:cNvPicPr>
          <p:nvPr>
            <p:ph sz="half" idx="2"/>
          </p:nvPr>
        </p:nvPicPr>
        <p:blipFill>
          <a:blip r:embed="rId1"/>
          <a:stretch>
            <a:fillRect/>
          </a:stretch>
        </p:blipFill>
        <p:spPr>
          <a:xfrm>
            <a:off x="677545" y="2162175"/>
            <a:ext cx="4298315" cy="1993900"/>
          </a:xfrm>
          <a:prstGeom prst="rect">
            <a:avLst/>
          </a:prstGeom>
        </p:spPr>
      </p:pic>
      <p:pic>
        <p:nvPicPr>
          <p:cNvPr id="5" name="Picture 4"/>
          <p:cNvPicPr>
            <a:picLocks noChangeAspect="1"/>
          </p:cNvPicPr>
          <p:nvPr/>
        </p:nvPicPr>
        <p:blipFill>
          <a:blip r:embed="rId2"/>
          <a:stretch>
            <a:fillRect/>
          </a:stretch>
        </p:blipFill>
        <p:spPr>
          <a:xfrm>
            <a:off x="4975668" y="2162176"/>
            <a:ext cx="5505261" cy="1993897"/>
          </a:xfrm>
          <a:prstGeom prst="rect">
            <a:avLst/>
          </a:prstGeom>
        </p:spPr>
      </p:pic>
      <p:pic>
        <p:nvPicPr>
          <p:cNvPr id="6" name="Picture 5"/>
          <p:cNvPicPr>
            <a:picLocks noChangeAspect="1"/>
          </p:cNvPicPr>
          <p:nvPr/>
        </p:nvPicPr>
        <p:blipFill>
          <a:blip r:embed="rId3"/>
          <a:stretch>
            <a:fillRect/>
          </a:stretch>
        </p:blipFill>
        <p:spPr>
          <a:xfrm>
            <a:off x="677333" y="4156073"/>
            <a:ext cx="9803595" cy="209232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508000"/>
            <a:ext cx="10845800" cy="5575299"/>
          </a:xfrm>
        </p:spPr>
        <p:txBody>
          <a:bodyPr>
            <a:normAutofit/>
          </a:bodyPr>
          <a:lstStyle/>
          <a:p>
            <a:pPr marL="0" indent="0">
              <a:buNone/>
            </a:pPr>
            <a:r>
              <a:rPr lang="en-IN" sz="4000" dirty="0">
                <a:solidFill>
                  <a:schemeClr val="accent1"/>
                </a:solidFill>
              </a:rPr>
              <a:t>Introduction:</a:t>
            </a:r>
            <a:endParaRPr lang="en-IN" sz="4000" dirty="0">
              <a:solidFill>
                <a:schemeClr val="accent1"/>
              </a:solidFill>
            </a:endParaRPr>
          </a:p>
          <a:p>
            <a:pPr marL="0" indent="0">
              <a:buNone/>
            </a:pPr>
            <a:endParaRPr lang="en-IN" sz="3200" dirty="0"/>
          </a:p>
          <a:p>
            <a:pPr marL="0" indent="0">
              <a:buNone/>
            </a:pPr>
            <a:r>
              <a:rPr lang="en-US" sz="2800" dirty="0"/>
              <a:t>      This document outlines the steps required to automate the creation   of an AWS EC2 instance using a Jenkins pipeline integrated with Maven plugin.</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304800" y="435125"/>
            <a:ext cx="10020300" cy="914400"/>
          </a:xfrm>
        </p:spPr>
        <p:txBody>
          <a:bodyPr>
            <a:noAutofit/>
          </a:bodyPr>
          <a:lstStyle/>
          <a:p>
            <a:r>
              <a:rPr lang="en-US" sz="2400" dirty="0"/>
              <a:t>Configure the pipeline as shown below and build now  and see the stage view as list ec2 instances and see the console output.</a:t>
            </a:r>
            <a:endParaRPr lang="en-IN" sz="2400" dirty="0"/>
          </a:p>
        </p:txBody>
      </p:sp>
      <p:pic>
        <p:nvPicPr>
          <p:cNvPr id="2" name="Content Placeholder 1"/>
          <p:cNvPicPr>
            <a:picLocks noGrp="1" noChangeAspect="1"/>
          </p:cNvPicPr>
          <p:nvPr>
            <p:ph idx="4294967295"/>
          </p:nvPr>
        </p:nvPicPr>
        <p:blipFill>
          <a:blip r:embed="rId1"/>
          <a:stretch>
            <a:fillRect/>
          </a:stretch>
        </p:blipFill>
        <p:spPr>
          <a:xfrm>
            <a:off x="304800" y="1692048"/>
            <a:ext cx="4775200" cy="1960562"/>
          </a:xfrm>
          <a:prstGeom prst="rect">
            <a:avLst/>
          </a:prstGeom>
        </p:spPr>
      </p:pic>
      <p:pic>
        <p:nvPicPr>
          <p:cNvPr id="4" name="Picture 3"/>
          <p:cNvPicPr>
            <a:picLocks noChangeAspect="1"/>
          </p:cNvPicPr>
          <p:nvPr/>
        </p:nvPicPr>
        <p:blipFill>
          <a:blip r:embed="rId2"/>
          <a:stretch>
            <a:fillRect/>
          </a:stretch>
        </p:blipFill>
        <p:spPr>
          <a:xfrm>
            <a:off x="5203727" y="1691289"/>
            <a:ext cx="5121373" cy="1961321"/>
          </a:xfrm>
          <a:prstGeom prst="rect">
            <a:avLst/>
          </a:prstGeom>
        </p:spPr>
      </p:pic>
      <p:pic>
        <p:nvPicPr>
          <p:cNvPr id="5" name="Picture 4"/>
          <p:cNvPicPr>
            <a:picLocks noChangeAspect="1"/>
          </p:cNvPicPr>
          <p:nvPr/>
        </p:nvPicPr>
        <p:blipFill>
          <a:blip r:embed="rId3"/>
          <a:stretch>
            <a:fillRect/>
          </a:stretch>
        </p:blipFill>
        <p:spPr>
          <a:xfrm>
            <a:off x="304800" y="3652610"/>
            <a:ext cx="10020300" cy="27702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77334" y="159026"/>
            <a:ext cx="9952566" cy="1166192"/>
          </a:xfrm>
        </p:spPr>
        <p:txBody>
          <a:bodyPr>
            <a:noAutofit/>
          </a:bodyPr>
          <a:lstStyle/>
          <a:p>
            <a:r>
              <a:rPr lang="en-US" sz="2400" dirty="0"/>
              <a:t>Configure the pipeline as shown below and build now  and see the stage view as create ec2 instances and see the console output.</a:t>
            </a:r>
            <a:endParaRPr lang="en-IN" sz="2400" dirty="0"/>
          </a:p>
        </p:txBody>
      </p:sp>
      <p:pic>
        <p:nvPicPr>
          <p:cNvPr id="2" name="Content Placeholder 1"/>
          <p:cNvPicPr>
            <a:picLocks noGrp="1" noChangeAspect="1"/>
          </p:cNvPicPr>
          <p:nvPr>
            <p:ph idx="4294967295"/>
          </p:nvPr>
        </p:nvPicPr>
        <p:blipFill>
          <a:blip r:embed="rId1"/>
          <a:stretch>
            <a:fillRect/>
          </a:stretch>
        </p:blipFill>
        <p:spPr>
          <a:xfrm>
            <a:off x="708015" y="1099930"/>
            <a:ext cx="3986213" cy="2062369"/>
          </a:xfrm>
          <a:prstGeom prst="rect">
            <a:avLst/>
          </a:prstGeom>
        </p:spPr>
      </p:pic>
      <p:pic>
        <p:nvPicPr>
          <p:cNvPr id="4" name="Picture 3"/>
          <p:cNvPicPr>
            <a:picLocks noChangeAspect="1"/>
          </p:cNvPicPr>
          <p:nvPr/>
        </p:nvPicPr>
        <p:blipFill>
          <a:blip r:embed="rId2"/>
          <a:stretch>
            <a:fillRect/>
          </a:stretch>
        </p:blipFill>
        <p:spPr>
          <a:xfrm>
            <a:off x="4694228" y="1099930"/>
            <a:ext cx="5935672" cy="2062370"/>
          </a:xfrm>
          <a:prstGeom prst="rect">
            <a:avLst/>
          </a:prstGeom>
        </p:spPr>
      </p:pic>
      <p:pic>
        <p:nvPicPr>
          <p:cNvPr id="5" name="Picture 4"/>
          <p:cNvPicPr>
            <a:picLocks noChangeAspect="1"/>
          </p:cNvPicPr>
          <p:nvPr/>
        </p:nvPicPr>
        <p:blipFill>
          <a:blip r:embed="rId3"/>
          <a:stretch>
            <a:fillRect/>
          </a:stretch>
        </p:blipFill>
        <p:spPr>
          <a:xfrm>
            <a:off x="677334" y="3162300"/>
            <a:ext cx="9952566" cy="3225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357188"/>
            <a:ext cx="10769600" cy="915022"/>
          </a:xfrm>
        </p:spPr>
        <p:txBody>
          <a:bodyPr>
            <a:normAutofit/>
          </a:bodyPr>
          <a:lstStyle/>
          <a:p>
            <a:r>
              <a:rPr lang="en-US" sz="2400" dirty="0"/>
              <a:t>Go to the Jenkins dashboard –ec2Jenkins pipeline—stages.</a:t>
            </a:r>
            <a:br>
              <a:rPr lang="en-US" sz="2400" dirty="0"/>
            </a:br>
            <a:r>
              <a:rPr lang="en-US" sz="2400" dirty="0"/>
              <a:t>The below image the stages of the pipeline.</a:t>
            </a:r>
            <a:endParaRPr lang="en-IN" sz="2400" dirty="0"/>
          </a:p>
        </p:txBody>
      </p:sp>
      <p:pic>
        <p:nvPicPr>
          <p:cNvPr id="2" name="Content Placeholder 1"/>
          <p:cNvPicPr>
            <a:picLocks noGrp="1" noChangeAspect="1"/>
          </p:cNvPicPr>
          <p:nvPr>
            <p:ph idx="4294967295"/>
          </p:nvPr>
        </p:nvPicPr>
        <p:blipFill>
          <a:blip r:embed="rId1"/>
          <a:stretch>
            <a:fillRect/>
          </a:stretch>
        </p:blipFill>
        <p:spPr>
          <a:xfrm>
            <a:off x="0" y="1378226"/>
            <a:ext cx="10769600" cy="52346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2765" y="609600"/>
            <a:ext cx="10640323" cy="1320800"/>
          </a:xfrm>
        </p:spPr>
        <p:txBody>
          <a:bodyPr>
            <a:normAutofit/>
          </a:bodyPr>
          <a:lstStyle/>
          <a:p>
            <a:r>
              <a:rPr lang="en-US" sz="2800" dirty="0"/>
              <a:t>Finally the instance is created in the ec2 dashboard.</a:t>
            </a:r>
            <a:br>
              <a:rPr lang="en-US" sz="2800" dirty="0"/>
            </a:br>
            <a:r>
              <a:rPr lang="en-US" sz="2800" dirty="0"/>
              <a:t>The below image shows the instance is successfully created.</a:t>
            </a:r>
            <a:endParaRPr lang="en-IN" sz="2800" dirty="0"/>
          </a:p>
        </p:txBody>
      </p:sp>
      <p:pic>
        <p:nvPicPr>
          <p:cNvPr id="8" name="Content Placeholder 7"/>
          <p:cNvPicPr>
            <a:picLocks noGrp="1" noChangeAspect="1"/>
          </p:cNvPicPr>
          <p:nvPr>
            <p:ph idx="4294967295"/>
          </p:nvPr>
        </p:nvPicPr>
        <p:blipFill>
          <a:blip r:embed="rId1"/>
          <a:stretch>
            <a:fillRect/>
          </a:stretch>
        </p:blipFill>
        <p:spPr>
          <a:xfrm>
            <a:off x="117846" y="1930400"/>
            <a:ext cx="10615242" cy="39535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 Conclusion:</a:t>
            </a:r>
            <a:endParaRPr lang="en-IN" sz="4000" dirty="0"/>
          </a:p>
        </p:txBody>
      </p:sp>
      <p:sp>
        <p:nvSpPr>
          <p:cNvPr id="3" name="Content Placeholder 2"/>
          <p:cNvSpPr>
            <a:spLocks noGrp="1"/>
          </p:cNvSpPr>
          <p:nvPr>
            <p:ph idx="1"/>
          </p:nvPr>
        </p:nvSpPr>
        <p:spPr/>
        <p:txBody>
          <a:bodyPr>
            <a:normAutofit/>
          </a:bodyPr>
          <a:lstStyle/>
          <a:p>
            <a:r>
              <a:rPr lang="en-US" sz="2800" dirty="0"/>
              <a:t>This document provides a comprehensive guide for automating the creation of an EC2 instance using Jenkins and Maven. By leveraging these tools, developers can significantly enhance their deployment workflows and maintain consistent environments.</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Jenkins?</a:t>
            </a:r>
            <a:endParaRPr lang="en-IN" dirty="0"/>
          </a:p>
        </p:txBody>
      </p:sp>
      <p:sp>
        <p:nvSpPr>
          <p:cNvPr id="3" name="Content Placeholder 2"/>
          <p:cNvSpPr>
            <a:spLocks noGrp="1"/>
          </p:cNvSpPr>
          <p:nvPr>
            <p:ph idx="1"/>
          </p:nvPr>
        </p:nvSpPr>
        <p:spPr>
          <a:xfrm>
            <a:off x="690586" y="1228034"/>
            <a:ext cx="8596668" cy="4796762"/>
          </a:xfrm>
        </p:spPr>
        <p:txBody>
          <a:bodyPr>
            <a:normAutofit/>
          </a:bodyPr>
          <a:lstStyle/>
          <a:p>
            <a:r>
              <a:rPr lang="en-US" sz="2000" dirty="0">
                <a:solidFill>
                  <a:schemeClr val="tx1"/>
                </a:solidFill>
              </a:rPr>
              <a:t>Jenkins is an open-source automation server commonly used for continuous integration (CI) and continuous delivery (CD) in software development. It allows developers to build, test, and deploy applications automatically, facilitating a faster development cycle.</a:t>
            </a:r>
            <a:endParaRPr lang="en-US" sz="2000" dirty="0">
              <a:solidFill>
                <a:schemeClr val="tx1"/>
              </a:solidFill>
            </a:endParaRPr>
          </a:p>
          <a:p>
            <a:r>
              <a:rPr lang="en-US" sz="2000" dirty="0">
                <a:solidFill>
                  <a:schemeClr val="tx1"/>
                </a:solidFill>
              </a:rPr>
              <a:t>Here Jenkins master distributes the work to Jenkins slave1, slave2,slave3 based on requirement.</a:t>
            </a:r>
            <a:endParaRPr lang="en-US" sz="2000" dirty="0">
              <a:solidFill>
                <a:schemeClr val="tx1"/>
              </a:solidFill>
            </a:endParaRPr>
          </a:p>
          <a:p>
            <a:pPr marL="0" indent="0">
              <a:buNone/>
            </a:pPr>
            <a:endParaRPr lang="en-US" sz="2000" dirty="0">
              <a:solidFill>
                <a:schemeClr val="tx1"/>
              </a:solidFill>
            </a:endParaRPr>
          </a:p>
          <a:p>
            <a:pPr marL="0" indent="0">
              <a:buNone/>
            </a:pPr>
            <a:endParaRPr lang="en-US" sz="2000" dirty="0">
              <a:solidFill>
                <a:schemeClr val="tx1"/>
              </a:solidFill>
            </a:endParaRPr>
          </a:p>
          <a:p>
            <a:endParaRPr lang="en-US" sz="2000" dirty="0">
              <a:solidFill>
                <a:srgbClr val="FF0000"/>
              </a:solidFill>
            </a:endParaRPr>
          </a:p>
          <a:p>
            <a:pPr marL="0" indent="0">
              <a:buNone/>
            </a:pPr>
            <a:endParaRPr lang="en-US" sz="2000" dirty="0"/>
          </a:p>
          <a:p>
            <a:pPr marL="0" indent="0">
              <a:buNone/>
            </a:pPr>
            <a:endParaRPr lang="en-US" sz="2000" dirty="0"/>
          </a:p>
          <a:p>
            <a:endParaRPr lang="en-US" sz="2000" dirty="0"/>
          </a:p>
        </p:txBody>
      </p:sp>
      <p:pic>
        <p:nvPicPr>
          <p:cNvPr id="4" name="Picture 3"/>
          <p:cNvPicPr>
            <a:picLocks noChangeAspect="1"/>
          </p:cNvPicPr>
          <p:nvPr/>
        </p:nvPicPr>
        <p:blipFill>
          <a:blip r:embed="rId1"/>
          <a:stretch>
            <a:fillRect/>
          </a:stretch>
        </p:blipFill>
        <p:spPr>
          <a:xfrm>
            <a:off x="731791" y="3326296"/>
            <a:ext cx="8596668" cy="331693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0829" y="227401"/>
            <a:ext cx="8596668" cy="3880773"/>
          </a:xfrm>
        </p:spPr>
        <p:txBody>
          <a:bodyPr/>
          <a:lstStyle/>
          <a:p>
            <a:pPr marL="0" indent="0">
              <a:buNone/>
            </a:pPr>
            <a:r>
              <a:rPr lang="en-US" sz="3200" dirty="0">
                <a:solidFill>
                  <a:schemeClr val="accent1"/>
                </a:solidFill>
              </a:rPr>
              <a:t>What is maven?</a:t>
            </a:r>
            <a:endParaRPr lang="en-US" sz="3200" dirty="0">
              <a:solidFill>
                <a:schemeClr val="accent1"/>
              </a:solidFill>
            </a:endParaRPr>
          </a:p>
          <a:p>
            <a:r>
              <a:rPr lang="en-US" dirty="0"/>
              <a:t>Maven is a build automation and project management tool primarily used for Java projects. It simplifies the process of building, managing dependencies, and deploying applications by providing a standardized way to define project structures and configurations.</a:t>
            </a:r>
            <a:endParaRPr lang="en-US" dirty="0"/>
          </a:p>
          <a:p>
            <a:endParaRPr lang="en-US" dirty="0"/>
          </a:p>
          <a:p>
            <a:endParaRPr lang="en-US" dirty="0"/>
          </a:p>
          <a:p>
            <a:endParaRPr lang="en-IN" dirty="0"/>
          </a:p>
        </p:txBody>
      </p:sp>
      <p:pic>
        <p:nvPicPr>
          <p:cNvPr id="4" name="Picture 3"/>
          <p:cNvPicPr>
            <a:picLocks noChangeAspect="1"/>
          </p:cNvPicPr>
          <p:nvPr/>
        </p:nvPicPr>
        <p:blipFill>
          <a:blip r:embed="rId1"/>
          <a:stretch>
            <a:fillRect/>
          </a:stretch>
        </p:blipFill>
        <p:spPr>
          <a:xfrm>
            <a:off x="1113183" y="2213112"/>
            <a:ext cx="7924800" cy="40286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EC2?</a:t>
            </a:r>
            <a:endParaRPr lang="en-IN" dirty="0"/>
          </a:p>
        </p:txBody>
      </p:sp>
      <p:sp>
        <p:nvSpPr>
          <p:cNvPr id="3" name="Content Placeholder 2"/>
          <p:cNvSpPr>
            <a:spLocks noGrp="1"/>
          </p:cNvSpPr>
          <p:nvPr>
            <p:ph idx="1"/>
          </p:nvPr>
        </p:nvSpPr>
        <p:spPr>
          <a:xfrm>
            <a:off x="677334" y="1248229"/>
            <a:ext cx="8596668" cy="4793133"/>
          </a:xfrm>
        </p:spPr>
        <p:txBody>
          <a:bodyPr>
            <a:normAutofit/>
          </a:bodyPr>
          <a:lstStyle/>
          <a:p>
            <a:r>
              <a:rPr lang="en-US" sz="2400" dirty="0"/>
              <a:t>EC2 stands for Amazon Elastic Compute Cloud, a web service that allows users to host virtual servers in the cloud.</a:t>
            </a:r>
            <a:endParaRPr lang="en-US" sz="2400" dirty="0"/>
          </a:p>
          <a:p>
            <a:r>
              <a:rPr lang="en-US" sz="2400" dirty="0"/>
              <a:t>EC2 provides secure, resizable compute capacity in the cloud, making it easier for developers to perform web-scale cloud computing</a:t>
            </a:r>
            <a:endParaRPr lang="en-US" sz="2400" dirty="0"/>
          </a:p>
          <a:p>
            <a:endParaRPr lang="en-IN" sz="2400" dirty="0"/>
          </a:p>
        </p:txBody>
      </p:sp>
      <p:pic>
        <p:nvPicPr>
          <p:cNvPr id="4" name="Picture 3"/>
          <p:cNvPicPr>
            <a:picLocks noChangeAspect="1"/>
          </p:cNvPicPr>
          <p:nvPr/>
        </p:nvPicPr>
        <p:blipFill>
          <a:blip r:embed="rId1"/>
          <a:stretch>
            <a:fillRect/>
          </a:stretch>
        </p:blipFill>
        <p:spPr>
          <a:xfrm>
            <a:off x="1037772" y="3648424"/>
            <a:ext cx="7620000" cy="30315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AWS CLI?</a:t>
            </a:r>
            <a:endParaRPr lang="en-IN" dirty="0"/>
          </a:p>
        </p:txBody>
      </p:sp>
      <p:sp>
        <p:nvSpPr>
          <p:cNvPr id="3" name="Content Placeholder 2"/>
          <p:cNvSpPr>
            <a:spLocks noGrp="1"/>
          </p:cNvSpPr>
          <p:nvPr>
            <p:ph idx="1"/>
          </p:nvPr>
        </p:nvSpPr>
        <p:spPr>
          <a:xfrm>
            <a:off x="836991" y="1270000"/>
            <a:ext cx="8596668" cy="3880773"/>
          </a:xfrm>
        </p:spPr>
        <p:txBody>
          <a:bodyPr/>
          <a:lstStyle/>
          <a:p>
            <a:r>
              <a:rPr lang="en-US" sz="2000" dirty="0"/>
              <a:t>The AWS Command Line Interface (CLI) is a powerful tool that allows users to interact with Amazon Web Services (AWS) services using command-line commands. It provides a unified interface for managing AWS resources, enabling developers and system administrators to automate their workflows and manage their infrastructure efficiently.</a:t>
            </a:r>
            <a:endParaRPr lang="en-US" sz="2000" dirty="0"/>
          </a:p>
          <a:p>
            <a:endParaRPr lang="en-IN" dirty="0"/>
          </a:p>
        </p:txBody>
      </p:sp>
      <p:pic>
        <p:nvPicPr>
          <p:cNvPr id="4" name="Picture 3"/>
          <p:cNvPicPr>
            <a:picLocks noChangeAspect="1"/>
          </p:cNvPicPr>
          <p:nvPr/>
        </p:nvPicPr>
        <p:blipFill>
          <a:blip r:embed="rId1"/>
          <a:stretch>
            <a:fillRect/>
          </a:stretch>
        </p:blipFill>
        <p:spPr>
          <a:xfrm>
            <a:off x="1275896" y="2911475"/>
            <a:ext cx="7998105" cy="36766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2734" y="609600"/>
            <a:ext cx="8596668" cy="1320800"/>
          </a:xfrm>
        </p:spPr>
        <p:txBody>
          <a:bodyPr/>
          <a:lstStyle/>
          <a:p>
            <a:r>
              <a:rPr lang="en-IN" dirty="0"/>
              <a:t>Prerequisites:</a:t>
            </a:r>
            <a:endParaRPr lang="en-IN" dirty="0"/>
          </a:p>
        </p:txBody>
      </p:sp>
      <p:sp>
        <p:nvSpPr>
          <p:cNvPr id="3" name="Content Placeholder 2"/>
          <p:cNvSpPr>
            <a:spLocks noGrp="1"/>
          </p:cNvSpPr>
          <p:nvPr>
            <p:ph idx="1"/>
          </p:nvPr>
        </p:nvSpPr>
        <p:spPr>
          <a:xfrm>
            <a:off x="625797" y="1139687"/>
            <a:ext cx="8596668" cy="4914928"/>
          </a:xfrm>
        </p:spPr>
        <p:txBody>
          <a:bodyPr>
            <a:normAutofit/>
          </a:bodyPr>
          <a:lstStyle/>
          <a:p>
            <a:pPr marL="0" indent="0">
              <a:buNone/>
            </a:pPr>
            <a:r>
              <a:rPr lang="en-IN" sz="2000" dirty="0"/>
              <a:t>  A.AWS Account Setup</a:t>
            </a:r>
            <a:endParaRPr lang="en-IN" sz="2000" dirty="0"/>
          </a:p>
          <a:p>
            <a:pPr marL="0" indent="0">
              <a:buNone/>
            </a:pPr>
            <a:r>
              <a:rPr lang="en-US" sz="2000" dirty="0"/>
              <a:t>    1.Sign in to the AWS Management Console.</a:t>
            </a:r>
            <a:endParaRPr lang="en-US" sz="2000" dirty="0"/>
          </a:p>
          <a:p>
            <a:pPr marL="0" indent="0">
              <a:buNone/>
            </a:pPr>
            <a:r>
              <a:rPr lang="en-US" sz="2000" dirty="0"/>
              <a:t>    2.Click on the ec2 service</a:t>
            </a:r>
            <a:endParaRPr lang="en-US" sz="2000" dirty="0"/>
          </a:p>
          <a:p>
            <a:pPr marL="0" indent="0">
              <a:buNone/>
            </a:pPr>
            <a:endParaRPr lang="en-US" dirty="0"/>
          </a:p>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4" name="Picture 3"/>
          <p:cNvPicPr>
            <a:picLocks noChangeAspect="1"/>
          </p:cNvPicPr>
          <p:nvPr/>
        </p:nvPicPr>
        <p:blipFill>
          <a:blip r:embed="rId1"/>
          <a:stretch>
            <a:fillRect/>
          </a:stretch>
        </p:blipFill>
        <p:spPr>
          <a:xfrm>
            <a:off x="625797" y="2460487"/>
            <a:ext cx="8864105" cy="359412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 to ec2 dashboard and click on the launch instance.</a:t>
            </a:r>
            <a:endParaRPr lang="en-IN" dirty="0"/>
          </a:p>
        </p:txBody>
      </p:sp>
      <p:pic>
        <p:nvPicPr>
          <p:cNvPr id="4" name="Content Placeholder 3"/>
          <p:cNvPicPr>
            <a:picLocks noGrp="1" noChangeAspect="1"/>
          </p:cNvPicPr>
          <p:nvPr>
            <p:ph idx="1"/>
          </p:nvPr>
        </p:nvPicPr>
        <p:blipFill>
          <a:blip r:embed="rId1"/>
          <a:stretch>
            <a:fillRect/>
          </a:stretch>
        </p:blipFill>
        <p:spPr>
          <a:xfrm>
            <a:off x="677334" y="2692400"/>
            <a:ext cx="8746066" cy="29844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1340" y="304800"/>
            <a:ext cx="8596668" cy="2830286"/>
          </a:xfrm>
        </p:spPr>
        <p:txBody>
          <a:bodyPr>
            <a:noAutofit/>
          </a:bodyPr>
          <a:lstStyle/>
          <a:p>
            <a:r>
              <a:rPr lang="en-US" sz="2000" dirty="0">
                <a:solidFill>
                  <a:schemeClr val="tx1"/>
                </a:solidFill>
              </a:rPr>
              <a:t>click on the launch instance:</a:t>
            </a:r>
            <a:br>
              <a:rPr lang="en-US" sz="2000" dirty="0">
                <a:solidFill>
                  <a:schemeClr val="tx1"/>
                </a:solidFill>
              </a:rPr>
            </a:br>
            <a:r>
              <a:rPr lang="en-US" sz="2000" dirty="0">
                <a:solidFill>
                  <a:schemeClr val="tx1"/>
                </a:solidFill>
              </a:rPr>
              <a:t>1.Give the instance name(any name)</a:t>
            </a:r>
            <a:br>
              <a:rPr lang="en-US" sz="2000" dirty="0">
                <a:solidFill>
                  <a:schemeClr val="tx1"/>
                </a:solidFill>
              </a:rPr>
            </a:br>
            <a:r>
              <a:rPr lang="en-US" sz="2000" dirty="0">
                <a:solidFill>
                  <a:schemeClr val="tx1"/>
                </a:solidFill>
              </a:rPr>
              <a:t>2.select the AMI NAME(UBUNTU free-tier)</a:t>
            </a:r>
            <a:br>
              <a:rPr lang="en-US" sz="2000" dirty="0">
                <a:solidFill>
                  <a:schemeClr val="tx1"/>
                </a:solidFill>
              </a:rPr>
            </a:br>
            <a:r>
              <a:rPr lang="en-US" sz="2000" dirty="0">
                <a:solidFill>
                  <a:schemeClr val="tx1"/>
                </a:solidFill>
              </a:rPr>
              <a:t>3.select the instance type(t2.micro)</a:t>
            </a:r>
            <a:br>
              <a:rPr lang="en-US" sz="2000" dirty="0">
                <a:solidFill>
                  <a:schemeClr val="tx1"/>
                </a:solidFill>
              </a:rPr>
            </a:br>
            <a:r>
              <a:rPr lang="en-US" sz="2000" dirty="0">
                <a:solidFill>
                  <a:schemeClr val="tx1"/>
                </a:solidFill>
              </a:rPr>
              <a:t>4.select the keypair (select or create new key)</a:t>
            </a:r>
            <a:br>
              <a:rPr lang="en-US" sz="2000" dirty="0">
                <a:solidFill>
                  <a:schemeClr val="tx1"/>
                </a:solidFill>
              </a:rPr>
            </a:br>
            <a:r>
              <a:rPr lang="en-US" sz="2000" dirty="0">
                <a:solidFill>
                  <a:schemeClr val="tx1"/>
                </a:solidFill>
              </a:rPr>
              <a:t>5.select the network settings(edit)</a:t>
            </a:r>
            <a:br>
              <a:rPr lang="en-US" sz="2000" dirty="0">
                <a:solidFill>
                  <a:schemeClr val="tx1"/>
                </a:solidFill>
              </a:rPr>
            </a:br>
            <a:r>
              <a:rPr lang="en-US" sz="2000" dirty="0" err="1">
                <a:solidFill>
                  <a:schemeClr val="tx1"/>
                </a:solidFill>
              </a:rPr>
              <a:t>ssh</a:t>
            </a:r>
            <a:r>
              <a:rPr lang="en-US" sz="2000" dirty="0">
                <a:solidFill>
                  <a:schemeClr val="tx1"/>
                </a:solidFill>
              </a:rPr>
              <a:t>-http-https-all traffic-all </a:t>
            </a:r>
            <a:r>
              <a:rPr lang="en-US" sz="2000" dirty="0" err="1">
                <a:solidFill>
                  <a:schemeClr val="tx1"/>
                </a:solidFill>
              </a:rPr>
              <a:t>tcp</a:t>
            </a:r>
            <a:r>
              <a:rPr lang="en-US" sz="2000" dirty="0">
                <a:solidFill>
                  <a:schemeClr val="tx1"/>
                </a:solidFill>
              </a:rPr>
              <a:t> –anywhere </a:t>
            </a:r>
            <a:br>
              <a:rPr lang="en-US" sz="2000" dirty="0">
                <a:solidFill>
                  <a:schemeClr val="tx1"/>
                </a:solidFill>
              </a:rPr>
            </a:br>
            <a:r>
              <a:rPr lang="en-US" sz="2000" dirty="0">
                <a:solidFill>
                  <a:schemeClr val="tx1"/>
                </a:solidFill>
              </a:rPr>
              <a:t>6.auto-signin (disable)</a:t>
            </a:r>
            <a:br>
              <a:rPr lang="en-US" sz="2000" dirty="0">
                <a:solidFill>
                  <a:schemeClr val="tx1"/>
                </a:solidFill>
              </a:rPr>
            </a:br>
            <a:r>
              <a:rPr lang="en-US" sz="2000" dirty="0">
                <a:solidFill>
                  <a:schemeClr val="tx1"/>
                </a:solidFill>
              </a:rPr>
              <a:t>7.launch instance</a:t>
            </a:r>
            <a:br>
              <a:rPr lang="en-US" sz="2000" dirty="0">
                <a:solidFill>
                  <a:schemeClr val="tx1"/>
                </a:solidFill>
              </a:rPr>
            </a:br>
            <a:r>
              <a:rPr lang="en-US" sz="2000" dirty="0">
                <a:solidFill>
                  <a:schemeClr val="tx1"/>
                </a:solidFill>
              </a:rPr>
              <a:t>The below image shows that the instance is successfully created.</a:t>
            </a:r>
            <a:br>
              <a:rPr lang="en-US" sz="2000" dirty="0"/>
            </a:br>
            <a:endParaRPr lang="en-IN" sz="2000" dirty="0"/>
          </a:p>
        </p:txBody>
      </p:sp>
      <p:pic>
        <p:nvPicPr>
          <p:cNvPr id="4" name="Content Placeholder 3"/>
          <p:cNvPicPr>
            <a:picLocks noGrp="1" noChangeAspect="1"/>
          </p:cNvPicPr>
          <p:nvPr>
            <p:ph idx="1"/>
          </p:nvPr>
        </p:nvPicPr>
        <p:blipFill>
          <a:blip r:embed="rId1"/>
          <a:stretch>
            <a:fillRect/>
          </a:stretch>
        </p:blipFill>
        <p:spPr>
          <a:xfrm>
            <a:off x="677863" y="3947886"/>
            <a:ext cx="8596312" cy="23114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5812</Words>
  <Application>WPS Presentation</Application>
  <PresentationFormat>Widescreen</PresentationFormat>
  <Paragraphs>146</Paragraphs>
  <Slides>24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Arial</vt:lpstr>
      <vt:lpstr>SimSun</vt:lpstr>
      <vt:lpstr>Wingdings</vt:lpstr>
      <vt:lpstr>Wingdings 3</vt:lpstr>
      <vt:lpstr>Arial</vt:lpstr>
      <vt:lpstr>Trebuchet MS</vt:lpstr>
      <vt:lpstr>Microsoft YaHei</vt:lpstr>
      <vt:lpstr>Arial Unicode MS</vt:lpstr>
      <vt:lpstr>Calibri</vt:lpstr>
      <vt:lpstr>Facet</vt:lpstr>
      <vt:lpstr>Automating EC2 Instance Creation with Jenkins Pipeline and Maven Integration</vt:lpstr>
      <vt:lpstr>PowerPoint 演示文稿</vt:lpstr>
      <vt:lpstr>What is Jenkins?</vt:lpstr>
      <vt:lpstr>PowerPoint 演示文稿</vt:lpstr>
      <vt:lpstr>What is EC2?</vt:lpstr>
      <vt:lpstr>What is AWS CLI?</vt:lpstr>
      <vt:lpstr>Prerequisites:</vt:lpstr>
      <vt:lpstr>Go to ec2 dashboard and click on the launch instance.</vt:lpstr>
      <vt:lpstr>click on the launch instance: 1.Give the instance name(any name) 2.select the AMI NAME(UBUNTU free-tier) 3.select the instance type(t2.micro) 4.select the keypair (select or create new key) 5.select the network settings(edit) ssh-http-https-all traffic-all tcp –anywhere  6.auto-signin (disable) 7.launch instance The below image shows that the instance is successfully created. </vt:lpstr>
      <vt:lpstr>Here we are allocate the ELASTIC IP ADDRESS to the instance the below image shows the Elastic IP address is associated successfully.  In instance also the Elastic IP address is associated.</vt:lpstr>
      <vt:lpstr>PowerPoint 演示文稿</vt:lpstr>
      <vt:lpstr>12.copy the running instance elastic ip adress:8080 and paste it on new tab. 13.unlock Jenkins dashboard will come. 14.Copy the var path and paste it on git bash 15.password generate copy and paste it on Jenkins dashboard. 16.start using Jenkins. The below images shows the Jenkins  is active running and the Jenkins dashboard is as welcome to Jenkins. </vt:lpstr>
      <vt:lpstr>PowerPoint 演示文稿</vt:lpstr>
      <vt:lpstr>D.Security credentials:  Go the aws console sign in right side top click on below options.  Go to the security credentials and create the access key and security access key .  The below image shows the access key and secret access key is successfully created. </vt:lpstr>
      <vt:lpstr>Setting Up Jenkins:</vt:lpstr>
      <vt:lpstr>PowerPoint 演示文稿</vt:lpstr>
      <vt:lpstr>Go to manage Jenkins –tools– add maven –name(maven)– version(3.8.7)—apply and save.</vt:lpstr>
      <vt:lpstr>4. Creating the Jenkins Pipeline</vt:lpstr>
      <vt:lpstr>Configure the pipeline as shown below and build now  and see the stage view as login to aws and see the console output.</vt:lpstr>
      <vt:lpstr>Configure the pipeline as shown below and build now  and see the stage view as list ec2 instances and see the console output.</vt:lpstr>
      <vt:lpstr>Configure the pipeline as shown below and build now  and see the stage view as create ec2 instances and see the console output.</vt:lpstr>
      <vt:lpstr>Go to the Jenkins dashboard –ec2Jenkins pipeline—stages. The below image the stages of the pipeline.</vt:lpstr>
      <vt:lpstr>Finally the instance is created in the ec2 dashboard. The below image shows the instance is successfully created.</vt:lpstr>
      <vt:lpstr> 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Automating EC2 Instance Creation with Jenkins Pipeline and Maven Integration</dc:title>
  <dc:creator>lenovo l480</dc:creator>
  <cp:lastModifiedBy>lenovo l480</cp:lastModifiedBy>
  <cp:revision>27</cp:revision>
  <dcterms:created xsi:type="dcterms:W3CDTF">2024-10-30T04:16:00Z</dcterms:created>
  <dcterms:modified xsi:type="dcterms:W3CDTF">2024-12-03T06:01:46Z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9EF95E6660A446DA9DDA7606A45678C7_13</vt:lpwstr>
  </property>
  <property fmtid="{D5CDD505-2E9C-101B-9397-08002B2CF9AE}" pid="3" name="KSOProductBuildVer">
    <vt:lpwstr>1033-12.2.0.18607</vt:lpwstr>
  </property>
</Properties>
</file>