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2" r:id="rId6"/>
    <p:sldId id="263"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33411-5632-1018-5C32-56E020F187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1A90F9-320D-BCEA-0653-0FE6CE27C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74D376-21C4-30A6-81A7-CD2A5CA440E6}"/>
              </a:ext>
            </a:extLst>
          </p:cNvPr>
          <p:cNvSpPr>
            <a:spLocks noGrp="1"/>
          </p:cNvSpPr>
          <p:nvPr>
            <p:ph type="dt" sz="half" idx="10"/>
          </p:nvPr>
        </p:nvSpPr>
        <p:spPr/>
        <p:txBody>
          <a:bodyPr/>
          <a:lstStyle/>
          <a:p>
            <a:fld id="{DC8EA53C-9D81-4E74-8A7B-9342469086DA}" type="datetimeFigureOut">
              <a:rPr lang="en-US" smtClean="0"/>
              <a:t>12/9/2024</a:t>
            </a:fld>
            <a:endParaRPr lang="en-US"/>
          </a:p>
        </p:txBody>
      </p:sp>
      <p:sp>
        <p:nvSpPr>
          <p:cNvPr id="5" name="Footer Placeholder 4">
            <a:extLst>
              <a:ext uri="{FF2B5EF4-FFF2-40B4-BE49-F238E27FC236}">
                <a16:creationId xmlns:a16="http://schemas.microsoft.com/office/drawing/2014/main" id="{EC6063F4-841D-D0F6-0004-B2ADE3CBC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CA850-D915-83CA-04B2-08F92F699DE6}"/>
              </a:ext>
            </a:extLst>
          </p:cNvPr>
          <p:cNvSpPr>
            <a:spLocks noGrp="1"/>
          </p:cNvSpPr>
          <p:nvPr>
            <p:ph type="sldNum" sz="quarter" idx="12"/>
          </p:nvPr>
        </p:nvSpPr>
        <p:spPr/>
        <p:txBody>
          <a:bodyPr/>
          <a:lstStyle/>
          <a:p>
            <a:fld id="{05674D4E-542B-42D9-B988-63A21DEFB73A}" type="slidenum">
              <a:rPr lang="en-US" smtClean="0"/>
              <a:t>‹#›</a:t>
            </a:fld>
            <a:endParaRPr lang="en-US"/>
          </a:p>
        </p:txBody>
      </p:sp>
    </p:spTree>
    <p:extLst>
      <p:ext uri="{BB962C8B-B14F-4D97-AF65-F5344CB8AC3E}">
        <p14:creationId xmlns:p14="http://schemas.microsoft.com/office/powerpoint/2010/main" val="419991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765D-4FE3-1B40-AC65-729D41B113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8EEE50-A6CB-F18B-3EEE-765C8BF458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3CE39-CB99-8762-1791-B8F0F336539E}"/>
              </a:ext>
            </a:extLst>
          </p:cNvPr>
          <p:cNvSpPr>
            <a:spLocks noGrp="1"/>
          </p:cNvSpPr>
          <p:nvPr>
            <p:ph type="dt" sz="half" idx="10"/>
          </p:nvPr>
        </p:nvSpPr>
        <p:spPr/>
        <p:txBody>
          <a:bodyPr/>
          <a:lstStyle/>
          <a:p>
            <a:fld id="{DC8EA53C-9D81-4E74-8A7B-9342469086DA}" type="datetimeFigureOut">
              <a:rPr lang="en-US" smtClean="0"/>
              <a:t>12/9/2024</a:t>
            </a:fld>
            <a:endParaRPr lang="en-US"/>
          </a:p>
        </p:txBody>
      </p:sp>
      <p:sp>
        <p:nvSpPr>
          <p:cNvPr id="5" name="Footer Placeholder 4">
            <a:extLst>
              <a:ext uri="{FF2B5EF4-FFF2-40B4-BE49-F238E27FC236}">
                <a16:creationId xmlns:a16="http://schemas.microsoft.com/office/drawing/2014/main" id="{65374C62-CFBF-96EE-105A-A6DC113BAA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7110D-6747-ECCD-D643-B249BBD7BC16}"/>
              </a:ext>
            </a:extLst>
          </p:cNvPr>
          <p:cNvSpPr>
            <a:spLocks noGrp="1"/>
          </p:cNvSpPr>
          <p:nvPr>
            <p:ph type="sldNum" sz="quarter" idx="12"/>
          </p:nvPr>
        </p:nvSpPr>
        <p:spPr/>
        <p:txBody>
          <a:bodyPr/>
          <a:lstStyle/>
          <a:p>
            <a:fld id="{05674D4E-542B-42D9-B988-63A21DEFB73A}" type="slidenum">
              <a:rPr lang="en-US" smtClean="0"/>
              <a:t>‹#›</a:t>
            </a:fld>
            <a:endParaRPr lang="en-US"/>
          </a:p>
        </p:txBody>
      </p:sp>
    </p:spTree>
    <p:extLst>
      <p:ext uri="{BB962C8B-B14F-4D97-AF65-F5344CB8AC3E}">
        <p14:creationId xmlns:p14="http://schemas.microsoft.com/office/powerpoint/2010/main" val="166946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17FE04-7025-A2CF-B7E4-C3C69459D0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C279A7-D90D-2A13-A040-0BC81080E5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62F2F4-F83F-BCCD-B965-9576C61ABD8A}"/>
              </a:ext>
            </a:extLst>
          </p:cNvPr>
          <p:cNvSpPr>
            <a:spLocks noGrp="1"/>
          </p:cNvSpPr>
          <p:nvPr>
            <p:ph type="dt" sz="half" idx="10"/>
          </p:nvPr>
        </p:nvSpPr>
        <p:spPr/>
        <p:txBody>
          <a:bodyPr/>
          <a:lstStyle/>
          <a:p>
            <a:fld id="{DC8EA53C-9D81-4E74-8A7B-9342469086DA}" type="datetimeFigureOut">
              <a:rPr lang="en-US" smtClean="0"/>
              <a:t>12/9/2024</a:t>
            </a:fld>
            <a:endParaRPr lang="en-US"/>
          </a:p>
        </p:txBody>
      </p:sp>
      <p:sp>
        <p:nvSpPr>
          <p:cNvPr id="5" name="Footer Placeholder 4">
            <a:extLst>
              <a:ext uri="{FF2B5EF4-FFF2-40B4-BE49-F238E27FC236}">
                <a16:creationId xmlns:a16="http://schemas.microsoft.com/office/drawing/2014/main" id="{C2FB48ED-FB2C-3D09-7AFB-3E205FC0A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AFFA9-2AEA-A98B-0126-B682723B7726}"/>
              </a:ext>
            </a:extLst>
          </p:cNvPr>
          <p:cNvSpPr>
            <a:spLocks noGrp="1"/>
          </p:cNvSpPr>
          <p:nvPr>
            <p:ph type="sldNum" sz="quarter" idx="12"/>
          </p:nvPr>
        </p:nvSpPr>
        <p:spPr/>
        <p:txBody>
          <a:bodyPr/>
          <a:lstStyle/>
          <a:p>
            <a:fld id="{05674D4E-542B-42D9-B988-63A21DEFB73A}" type="slidenum">
              <a:rPr lang="en-US" smtClean="0"/>
              <a:t>‹#›</a:t>
            </a:fld>
            <a:endParaRPr lang="en-US"/>
          </a:p>
        </p:txBody>
      </p:sp>
    </p:spTree>
    <p:extLst>
      <p:ext uri="{BB962C8B-B14F-4D97-AF65-F5344CB8AC3E}">
        <p14:creationId xmlns:p14="http://schemas.microsoft.com/office/powerpoint/2010/main" val="234204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DDE3-5CB7-AB26-20BE-CC4665F446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C621B1-E08F-E4A9-2692-058AF3C6CC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57AA9-704E-1E55-F984-17416E92734B}"/>
              </a:ext>
            </a:extLst>
          </p:cNvPr>
          <p:cNvSpPr>
            <a:spLocks noGrp="1"/>
          </p:cNvSpPr>
          <p:nvPr>
            <p:ph type="dt" sz="half" idx="10"/>
          </p:nvPr>
        </p:nvSpPr>
        <p:spPr/>
        <p:txBody>
          <a:bodyPr/>
          <a:lstStyle/>
          <a:p>
            <a:fld id="{DC8EA53C-9D81-4E74-8A7B-9342469086DA}" type="datetimeFigureOut">
              <a:rPr lang="en-US" smtClean="0"/>
              <a:t>12/9/2024</a:t>
            </a:fld>
            <a:endParaRPr lang="en-US"/>
          </a:p>
        </p:txBody>
      </p:sp>
      <p:sp>
        <p:nvSpPr>
          <p:cNvPr id="5" name="Footer Placeholder 4">
            <a:extLst>
              <a:ext uri="{FF2B5EF4-FFF2-40B4-BE49-F238E27FC236}">
                <a16:creationId xmlns:a16="http://schemas.microsoft.com/office/drawing/2014/main" id="{DFD722D4-2C92-2ED5-4DF7-315F0CD6D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B6E4E-7067-3490-CB24-E247965765BA}"/>
              </a:ext>
            </a:extLst>
          </p:cNvPr>
          <p:cNvSpPr>
            <a:spLocks noGrp="1"/>
          </p:cNvSpPr>
          <p:nvPr>
            <p:ph type="sldNum" sz="quarter" idx="12"/>
          </p:nvPr>
        </p:nvSpPr>
        <p:spPr/>
        <p:txBody>
          <a:bodyPr/>
          <a:lstStyle/>
          <a:p>
            <a:fld id="{05674D4E-542B-42D9-B988-63A21DEFB73A}" type="slidenum">
              <a:rPr lang="en-US" smtClean="0"/>
              <a:t>‹#›</a:t>
            </a:fld>
            <a:endParaRPr lang="en-US"/>
          </a:p>
        </p:txBody>
      </p:sp>
    </p:spTree>
    <p:extLst>
      <p:ext uri="{BB962C8B-B14F-4D97-AF65-F5344CB8AC3E}">
        <p14:creationId xmlns:p14="http://schemas.microsoft.com/office/powerpoint/2010/main" val="246014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9094-9807-2807-7653-4942881BB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D48191-5E61-0B89-76EF-82D85898C6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8D436C-E3BE-CF6D-C084-1EE3A812A2E5}"/>
              </a:ext>
            </a:extLst>
          </p:cNvPr>
          <p:cNvSpPr>
            <a:spLocks noGrp="1"/>
          </p:cNvSpPr>
          <p:nvPr>
            <p:ph type="dt" sz="half" idx="10"/>
          </p:nvPr>
        </p:nvSpPr>
        <p:spPr/>
        <p:txBody>
          <a:bodyPr/>
          <a:lstStyle/>
          <a:p>
            <a:fld id="{DC8EA53C-9D81-4E74-8A7B-9342469086DA}" type="datetimeFigureOut">
              <a:rPr lang="en-US" smtClean="0"/>
              <a:t>12/9/2024</a:t>
            </a:fld>
            <a:endParaRPr lang="en-US"/>
          </a:p>
        </p:txBody>
      </p:sp>
      <p:sp>
        <p:nvSpPr>
          <p:cNvPr id="5" name="Footer Placeholder 4">
            <a:extLst>
              <a:ext uri="{FF2B5EF4-FFF2-40B4-BE49-F238E27FC236}">
                <a16:creationId xmlns:a16="http://schemas.microsoft.com/office/drawing/2014/main" id="{06512639-FF02-7536-9D00-9314F6997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C57A9-88C1-78D6-0A71-906836C98DCB}"/>
              </a:ext>
            </a:extLst>
          </p:cNvPr>
          <p:cNvSpPr>
            <a:spLocks noGrp="1"/>
          </p:cNvSpPr>
          <p:nvPr>
            <p:ph type="sldNum" sz="quarter" idx="12"/>
          </p:nvPr>
        </p:nvSpPr>
        <p:spPr/>
        <p:txBody>
          <a:bodyPr/>
          <a:lstStyle/>
          <a:p>
            <a:fld id="{05674D4E-542B-42D9-B988-63A21DEFB73A}" type="slidenum">
              <a:rPr lang="en-US" smtClean="0"/>
              <a:t>‹#›</a:t>
            </a:fld>
            <a:endParaRPr lang="en-US"/>
          </a:p>
        </p:txBody>
      </p:sp>
    </p:spTree>
    <p:extLst>
      <p:ext uri="{BB962C8B-B14F-4D97-AF65-F5344CB8AC3E}">
        <p14:creationId xmlns:p14="http://schemas.microsoft.com/office/powerpoint/2010/main" val="102666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BBD7-4FCA-C655-C40F-3D83C0419B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C05296-ECD2-7D4D-06E9-FF3F57978C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563B5B-ADC4-F1EC-0CD7-A14E0C8AE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2E38F7-0983-69D1-74CD-19237FFA59C4}"/>
              </a:ext>
            </a:extLst>
          </p:cNvPr>
          <p:cNvSpPr>
            <a:spLocks noGrp="1"/>
          </p:cNvSpPr>
          <p:nvPr>
            <p:ph type="dt" sz="half" idx="10"/>
          </p:nvPr>
        </p:nvSpPr>
        <p:spPr/>
        <p:txBody>
          <a:bodyPr/>
          <a:lstStyle/>
          <a:p>
            <a:fld id="{DC8EA53C-9D81-4E74-8A7B-9342469086DA}" type="datetimeFigureOut">
              <a:rPr lang="en-US" smtClean="0"/>
              <a:t>12/9/2024</a:t>
            </a:fld>
            <a:endParaRPr lang="en-US"/>
          </a:p>
        </p:txBody>
      </p:sp>
      <p:sp>
        <p:nvSpPr>
          <p:cNvPr id="6" name="Footer Placeholder 5">
            <a:extLst>
              <a:ext uri="{FF2B5EF4-FFF2-40B4-BE49-F238E27FC236}">
                <a16:creationId xmlns:a16="http://schemas.microsoft.com/office/drawing/2014/main" id="{9FFDA1EE-F06C-827F-6EE9-1FA809C439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B100AD-E724-C8D7-6D3D-626F9EBD5AEF}"/>
              </a:ext>
            </a:extLst>
          </p:cNvPr>
          <p:cNvSpPr>
            <a:spLocks noGrp="1"/>
          </p:cNvSpPr>
          <p:nvPr>
            <p:ph type="sldNum" sz="quarter" idx="12"/>
          </p:nvPr>
        </p:nvSpPr>
        <p:spPr/>
        <p:txBody>
          <a:bodyPr/>
          <a:lstStyle/>
          <a:p>
            <a:fld id="{05674D4E-542B-42D9-B988-63A21DEFB73A}" type="slidenum">
              <a:rPr lang="en-US" smtClean="0"/>
              <a:t>‹#›</a:t>
            </a:fld>
            <a:endParaRPr lang="en-US"/>
          </a:p>
        </p:txBody>
      </p:sp>
    </p:spTree>
    <p:extLst>
      <p:ext uri="{BB962C8B-B14F-4D97-AF65-F5344CB8AC3E}">
        <p14:creationId xmlns:p14="http://schemas.microsoft.com/office/powerpoint/2010/main" val="35687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DC3F-FF0F-C201-72CE-A8FFCFF687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02BF2B-74BE-81ED-1978-0575814C2C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549E97-8A00-68B8-55B9-7914FDF5A8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453A68-222D-2C37-8AD9-2C35609138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92629F-0013-B6C0-CE5D-EB27915AB4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BB884C-1963-72B1-69A1-C7B647FECD8C}"/>
              </a:ext>
            </a:extLst>
          </p:cNvPr>
          <p:cNvSpPr>
            <a:spLocks noGrp="1"/>
          </p:cNvSpPr>
          <p:nvPr>
            <p:ph type="dt" sz="half" idx="10"/>
          </p:nvPr>
        </p:nvSpPr>
        <p:spPr/>
        <p:txBody>
          <a:bodyPr/>
          <a:lstStyle/>
          <a:p>
            <a:fld id="{DC8EA53C-9D81-4E74-8A7B-9342469086DA}" type="datetimeFigureOut">
              <a:rPr lang="en-US" smtClean="0"/>
              <a:t>12/9/2024</a:t>
            </a:fld>
            <a:endParaRPr lang="en-US"/>
          </a:p>
        </p:txBody>
      </p:sp>
      <p:sp>
        <p:nvSpPr>
          <p:cNvPr id="8" name="Footer Placeholder 7">
            <a:extLst>
              <a:ext uri="{FF2B5EF4-FFF2-40B4-BE49-F238E27FC236}">
                <a16:creationId xmlns:a16="http://schemas.microsoft.com/office/drawing/2014/main" id="{FA974685-5CA4-9FDF-5B9B-0CF58E92E2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D37C92-A5BB-BC9C-7EE8-2E679DFB363D}"/>
              </a:ext>
            </a:extLst>
          </p:cNvPr>
          <p:cNvSpPr>
            <a:spLocks noGrp="1"/>
          </p:cNvSpPr>
          <p:nvPr>
            <p:ph type="sldNum" sz="quarter" idx="12"/>
          </p:nvPr>
        </p:nvSpPr>
        <p:spPr/>
        <p:txBody>
          <a:bodyPr/>
          <a:lstStyle/>
          <a:p>
            <a:fld id="{05674D4E-542B-42D9-B988-63A21DEFB73A}" type="slidenum">
              <a:rPr lang="en-US" smtClean="0"/>
              <a:t>‹#›</a:t>
            </a:fld>
            <a:endParaRPr lang="en-US"/>
          </a:p>
        </p:txBody>
      </p:sp>
    </p:spTree>
    <p:extLst>
      <p:ext uri="{BB962C8B-B14F-4D97-AF65-F5344CB8AC3E}">
        <p14:creationId xmlns:p14="http://schemas.microsoft.com/office/powerpoint/2010/main" val="304991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EDF3-FE89-1CBA-E075-6A1505E3E8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087972-67B2-57D6-A51B-9B7EE56FFA85}"/>
              </a:ext>
            </a:extLst>
          </p:cNvPr>
          <p:cNvSpPr>
            <a:spLocks noGrp="1"/>
          </p:cNvSpPr>
          <p:nvPr>
            <p:ph type="dt" sz="half" idx="10"/>
          </p:nvPr>
        </p:nvSpPr>
        <p:spPr/>
        <p:txBody>
          <a:bodyPr/>
          <a:lstStyle/>
          <a:p>
            <a:fld id="{DC8EA53C-9D81-4E74-8A7B-9342469086DA}" type="datetimeFigureOut">
              <a:rPr lang="en-US" smtClean="0"/>
              <a:t>12/9/2024</a:t>
            </a:fld>
            <a:endParaRPr lang="en-US"/>
          </a:p>
        </p:txBody>
      </p:sp>
      <p:sp>
        <p:nvSpPr>
          <p:cNvPr id="4" name="Footer Placeholder 3">
            <a:extLst>
              <a:ext uri="{FF2B5EF4-FFF2-40B4-BE49-F238E27FC236}">
                <a16:creationId xmlns:a16="http://schemas.microsoft.com/office/drawing/2014/main" id="{50FCE666-E484-6B28-5D3D-100284B32E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7564DC-AA77-C4AF-0DA1-AED15F79E7B9}"/>
              </a:ext>
            </a:extLst>
          </p:cNvPr>
          <p:cNvSpPr>
            <a:spLocks noGrp="1"/>
          </p:cNvSpPr>
          <p:nvPr>
            <p:ph type="sldNum" sz="quarter" idx="12"/>
          </p:nvPr>
        </p:nvSpPr>
        <p:spPr/>
        <p:txBody>
          <a:bodyPr/>
          <a:lstStyle/>
          <a:p>
            <a:fld id="{05674D4E-542B-42D9-B988-63A21DEFB73A}" type="slidenum">
              <a:rPr lang="en-US" smtClean="0"/>
              <a:t>‹#›</a:t>
            </a:fld>
            <a:endParaRPr lang="en-US"/>
          </a:p>
        </p:txBody>
      </p:sp>
    </p:spTree>
    <p:extLst>
      <p:ext uri="{BB962C8B-B14F-4D97-AF65-F5344CB8AC3E}">
        <p14:creationId xmlns:p14="http://schemas.microsoft.com/office/powerpoint/2010/main" val="129391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396E60-7D19-A703-CE5A-AA168CFA4303}"/>
              </a:ext>
            </a:extLst>
          </p:cNvPr>
          <p:cNvSpPr>
            <a:spLocks noGrp="1"/>
          </p:cNvSpPr>
          <p:nvPr>
            <p:ph type="dt" sz="half" idx="10"/>
          </p:nvPr>
        </p:nvSpPr>
        <p:spPr/>
        <p:txBody>
          <a:bodyPr/>
          <a:lstStyle/>
          <a:p>
            <a:fld id="{DC8EA53C-9D81-4E74-8A7B-9342469086DA}" type="datetimeFigureOut">
              <a:rPr lang="en-US" smtClean="0"/>
              <a:t>12/9/2024</a:t>
            </a:fld>
            <a:endParaRPr lang="en-US"/>
          </a:p>
        </p:txBody>
      </p:sp>
      <p:sp>
        <p:nvSpPr>
          <p:cNvPr id="3" name="Footer Placeholder 2">
            <a:extLst>
              <a:ext uri="{FF2B5EF4-FFF2-40B4-BE49-F238E27FC236}">
                <a16:creationId xmlns:a16="http://schemas.microsoft.com/office/drawing/2014/main" id="{52548206-6F9C-8D74-9C5A-EB7251111E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38F4AB-9C27-041B-3006-849F211287D9}"/>
              </a:ext>
            </a:extLst>
          </p:cNvPr>
          <p:cNvSpPr>
            <a:spLocks noGrp="1"/>
          </p:cNvSpPr>
          <p:nvPr>
            <p:ph type="sldNum" sz="quarter" idx="12"/>
          </p:nvPr>
        </p:nvSpPr>
        <p:spPr/>
        <p:txBody>
          <a:bodyPr/>
          <a:lstStyle/>
          <a:p>
            <a:fld id="{05674D4E-542B-42D9-B988-63A21DEFB73A}" type="slidenum">
              <a:rPr lang="en-US" smtClean="0"/>
              <a:t>‹#›</a:t>
            </a:fld>
            <a:endParaRPr lang="en-US"/>
          </a:p>
        </p:txBody>
      </p:sp>
    </p:spTree>
    <p:extLst>
      <p:ext uri="{BB962C8B-B14F-4D97-AF65-F5344CB8AC3E}">
        <p14:creationId xmlns:p14="http://schemas.microsoft.com/office/powerpoint/2010/main" val="339353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B045-1CCB-F03E-02AB-6CAD9C369A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1989CB-8C38-8665-6A26-884E2CB307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BFDC12-052C-6B15-C174-BDC8874D8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71BC9-4144-EA8B-FF7E-30D9AFB5B815}"/>
              </a:ext>
            </a:extLst>
          </p:cNvPr>
          <p:cNvSpPr>
            <a:spLocks noGrp="1"/>
          </p:cNvSpPr>
          <p:nvPr>
            <p:ph type="dt" sz="half" idx="10"/>
          </p:nvPr>
        </p:nvSpPr>
        <p:spPr/>
        <p:txBody>
          <a:bodyPr/>
          <a:lstStyle/>
          <a:p>
            <a:fld id="{DC8EA53C-9D81-4E74-8A7B-9342469086DA}" type="datetimeFigureOut">
              <a:rPr lang="en-US" smtClean="0"/>
              <a:t>12/9/2024</a:t>
            </a:fld>
            <a:endParaRPr lang="en-US"/>
          </a:p>
        </p:txBody>
      </p:sp>
      <p:sp>
        <p:nvSpPr>
          <p:cNvPr id="6" name="Footer Placeholder 5">
            <a:extLst>
              <a:ext uri="{FF2B5EF4-FFF2-40B4-BE49-F238E27FC236}">
                <a16:creationId xmlns:a16="http://schemas.microsoft.com/office/drawing/2014/main" id="{8A4B8B38-E7B3-E7E0-8323-0414E328D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BA3289-1F4A-A827-D739-3D7C82C4B5F3}"/>
              </a:ext>
            </a:extLst>
          </p:cNvPr>
          <p:cNvSpPr>
            <a:spLocks noGrp="1"/>
          </p:cNvSpPr>
          <p:nvPr>
            <p:ph type="sldNum" sz="quarter" idx="12"/>
          </p:nvPr>
        </p:nvSpPr>
        <p:spPr/>
        <p:txBody>
          <a:bodyPr/>
          <a:lstStyle/>
          <a:p>
            <a:fld id="{05674D4E-542B-42D9-B988-63A21DEFB73A}" type="slidenum">
              <a:rPr lang="en-US" smtClean="0"/>
              <a:t>‹#›</a:t>
            </a:fld>
            <a:endParaRPr lang="en-US"/>
          </a:p>
        </p:txBody>
      </p:sp>
    </p:spTree>
    <p:extLst>
      <p:ext uri="{BB962C8B-B14F-4D97-AF65-F5344CB8AC3E}">
        <p14:creationId xmlns:p14="http://schemas.microsoft.com/office/powerpoint/2010/main" val="3823560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2362-09D6-C509-3521-6841CC9B89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788D41-A4C9-44DF-446C-85276BE711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2B03BA-2B00-9B52-21A0-E3A1F92FA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355689-DC6B-4D3C-3835-593F5C3EC66D}"/>
              </a:ext>
            </a:extLst>
          </p:cNvPr>
          <p:cNvSpPr>
            <a:spLocks noGrp="1"/>
          </p:cNvSpPr>
          <p:nvPr>
            <p:ph type="dt" sz="half" idx="10"/>
          </p:nvPr>
        </p:nvSpPr>
        <p:spPr/>
        <p:txBody>
          <a:bodyPr/>
          <a:lstStyle/>
          <a:p>
            <a:fld id="{DC8EA53C-9D81-4E74-8A7B-9342469086DA}" type="datetimeFigureOut">
              <a:rPr lang="en-US" smtClean="0"/>
              <a:t>12/9/2024</a:t>
            </a:fld>
            <a:endParaRPr lang="en-US"/>
          </a:p>
        </p:txBody>
      </p:sp>
      <p:sp>
        <p:nvSpPr>
          <p:cNvPr id="6" name="Footer Placeholder 5">
            <a:extLst>
              <a:ext uri="{FF2B5EF4-FFF2-40B4-BE49-F238E27FC236}">
                <a16:creationId xmlns:a16="http://schemas.microsoft.com/office/drawing/2014/main" id="{19086381-3350-05BE-A057-458407D12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2E639-316B-7BE5-16AC-0FDEC2F6A300}"/>
              </a:ext>
            </a:extLst>
          </p:cNvPr>
          <p:cNvSpPr>
            <a:spLocks noGrp="1"/>
          </p:cNvSpPr>
          <p:nvPr>
            <p:ph type="sldNum" sz="quarter" idx="12"/>
          </p:nvPr>
        </p:nvSpPr>
        <p:spPr/>
        <p:txBody>
          <a:bodyPr/>
          <a:lstStyle/>
          <a:p>
            <a:fld id="{05674D4E-542B-42D9-B988-63A21DEFB73A}" type="slidenum">
              <a:rPr lang="en-US" smtClean="0"/>
              <a:t>‹#›</a:t>
            </a:fld>
            <a:endParaRPr lang="en-US"/>
          </a:p>
        </p:txBody>
      </p:sp>
    </p:spTree>
    <p:extLst>
      <p:ext uri="{BB962C8B-B14F-4D97-AF65-F5344CB8AC3E}">
        <p14:creationId xmlns:p14="http://schemas.microsoft.com/office/powerpoint/2010/main" val="218681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8D3B45-E434-5555-B9AE-C2DA7593AC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E70D7C-4F57-A47D-1D46-66EA251BFD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4180CC-F6B8-6725-D907-140358738B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EA53C-9D81-4E74-8A7B-9342469086DA}" type="datetimeFigureOut">
              <a:rPr lang="en-US" smtClean="0"/>
              <a:t>12/9/2024</a:t>
            </a:fld>
            <a:endParaRPr lang="en-US"/>
          </a:p>
        </p:txBody>
      </p:sp>
      <p:sp>
        <p:nvSpPr>
          <p:cNvPr id="5" name="Footer Placeholder 4">
            <a:extLst>
              <a:ext uri="{FF2B5EF4-FFF2-40B4-BE49-F238E27FC236}">
                <a16:creationId xmlns:a16="http://schemas.microsoft.com/office/drawing/2014/main" id="{A53893D1-7ACF-4F93-32C1-D5298D829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65D5C-6FCB-D79E-8ED4-BBB9B6D0DD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674D4E-542B-42D9-B988-63A21DEFB73A}" type="slidenum">
              <a:rPr lang="en-US" smtClean="0"/>
              <a:t>‹#›</a:t>
            </a:fld>
            <a:endParaRPr lang="en-US"/>
          </a:p>
        </p:txBody>
      </p:sp>
    </p:spTree>
    <p:extLst>
      <p:ext uri="{BB962C8B-B14F-4D97-AF65-F5344CB8AC3E}">
        <p14:creationId xmlns:p14="http://schemas.microsoft.com/office/powerpoint/2010/main" val="560885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Programming_language" TargetMode="External"/><Relationship Id="rId13" Type="http://schemas.openxmlformats.org/officeDocument/2006/relationships/hyperlink" Target="https://en.wikipedia.org/wiki/Cyclomatic_complexity" TargetMode="External"/><Relationship Id="rId3" Type="http://schemas.openxmlformats.org/officeDocument/2006/relationships/hyperlink" Target="https://en.wikipedia.org/wiki/SonarSource" TargetMode="External"/><Relationship Id="rId7" Type="http://schemas.openxmlformats.org/officeDocument/2006/relationships/hyperlink" Target="https://en.wikipedia.org/wiki/Code_smell" TargetMode="External"/><Relationship Id="rId12" Type="http://schemas.openxmlformats.org/officeDocument/2006/relationships/hyperlink" Target="https://en.wikipedia.org/wiki/Code_coverage" TargetMode="External"/><Relationship Id="rId2" Type="http://schemas.openxmlformats.org/officeDocument/2006/relationships/hyperlink" Target="https://en.wikipedia.org/wiki/Open-source_software" TargetMode="External"/><Relationship Id="rId1" Type="http://schemas.openxmlformats.org/officeDocument/2006/relationships/slideLayout" Target="../slideLayouts/slideLayout2.xml"/><Relationship Id="rId6" Type="http://schemas.openxmlformats.org/officeDocument/2006/relationships/hyperlink" Target="https://en.wikipedia.org/wiki/Software_bug" TargetMode="External"/><Relationship Id="rId11" Type="http://schemas.openxmlformats.org/officeDocument/2006/relationships/hyperlink" Target="https://en.wikipedia.org/wiki/Unit_testing" TargetMode="External"/><Relationship Id="rId5" Type="http://schemas.openxmlformats.org/officeDocument/2006/relationships/hyperlink" Target="https://en.wikipedia.org/wiki/Static_program_analysis" TargetMode="External"/><Relationship Id="rId15" Type="http://schemas.openxmlformats.org/officeDocument/2006/relationships/hyperlink" Target="https://en.wikipedia.org/wiki/Defensive_programming" TargetMode="External"/><Relationship Id="rId10" Type="http://schemas.openxmlformats.org/officeDocument/2006/relationships/hyperlink" Target="https://en.wikipedia.org/wiki/Programming_style" TargetMode="External"/><Relationship Id="rId4" Type="http://schemas.openxmlformats.org/officeDocument/2006/relationships/hyperlink" Target="https://en.wikipedia.org/wiki/Software_quality" TargetMode="External"/><Relationship Id="rId9" Type="http://schemas.openxmlformats.org/officeDocument/2006/relationships/hyperlink" Target="https://en.wikipedia.org/wiki/Duplicate_code" TargetMode="External"/><Relationship Id="rId14" Type="http://schemas.openxmlformats.org/officeDocument/2006/relationships/hyperlink" Target="https://en.wikipedia.org/wiki/Comment_(computer_programm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sonarsource.com/sonarqube-server/latest/analyzing-source-code/analysis-overview/#ci-pipeli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sonarsource.com/sonarqube-server/latest/analyzing-source-code/languages/overview/" TargetMode="External"/><Relationship Id="rId2" Type="http://schemas.openxmlformats.org/officeDocument/2006/relationships/hyperlink" Target="https://docs.sonarsource.com/sonarqube-server/latest/analyzing-source-code/analysis-overview/#sonarscann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sonarsource.com/sonarqube-server/latest/instance-administration/analysis-functions/quality-profiles/" TargetMode="External"/><Relationship Id="rId7" Type="http://schemas.openxmlformats.org/officeDocument/2006/relationships/hyperlink" Target="https://docs.sonarsource.com/sonarqube-server/latest/instance-administration/analysis-functions/quality-gates/" TargetMode="External"/><Relationship Id="rId2" Type="http://schemas.openxmlformats.org/officeDocument/2006/relationships/hyperlink" Target="https://docs.sonarsource.com/sonarqube-server/latest/analyzing-source-code/analysis-overview/#analysis-process" TargetMode="External"/><Relationship Id="rId1" Type="http://schemas.openxmlformats.org/officeDocument/2006/relationships/slideLayout" Target="../slideLayouts/slideLayout2.xml"/><Relationship Id="rId6" Type="http://schemas.openxmlformats.org/officeDocument/2006/relationships/hyperlink" Target="https://docs.sonarsource.com/sonarqube-server/latest/core-concepts/clean-as-you-code/about-new-code/" TargetMode="External"/><Relationship Id="rId5" Type="http://schemas.openxmlformats.org/officeDocument/2006/relationships/hyperlink" Target="https://docs.sonarsource.com/sonarqube-server/latest/user-guide/issues/solution-overview/" TargetMode="External"/><Relationship Id="rId4" Type="http://schemas.openxmlformats.org/officeDocument/2006/relationships/hyperlink" Target="https://docs.sonarsource.com/sonarqube-server/latest/user-guide/code-metrics/metrics-definition/"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9FED-8245-6081-84BC-DD02A2505E40}"/>
              </a:ext>
            </a:extLst>
          </p:cNvPr>
          <p:cNvSpPr>
            <a:spLocks noGrp="1"/>
          </p:cNvSpPr>
          <p:nvPr>
            <p:ph type="ctrTitle"/>
          </p:nvPr>
        </p:nvSpPr>
        <p:spPr/>
        <p:txBody>
          <a:bodyPr/>
          <a:lstStyle/>
          <a:p>
            <a:r>
              <a:rPr lang="en-US" dirty="0"/>
              <a:t>Sonar Analysis</a:t>
            </a:r>
          </a:p>
        </p:txBody>
      </p:sp>
      <p:sp>
        <p:nvSpPr>
          <p:cNvPr id="3" name="Subtitle 2">
            <a:extLst>
              <a:ext uri="{FF2B5EF4-FFF2-40B4-BE49-F238E27FC236}">
                <a16:creationId xmlns:a16="http://schemas.microsoft.com/office/drawing/2014/main" id="{2351D67F-A0A8-D592-3BE5-0DFA2E0F0AAD}"/>
              </a:ext>
            </a:extLst>
          </p:cNvPr>
          <p:cNvSpPr>
            <a:spLocks noGrp="1"/>
          </p:cNvSpPr>
          <p:nvPr>
            <p:ph type="subTitle" idx="1"/>
          </p:nvPr>
        </p:nvSpPr>
        <p:spPr>
          <a:xfrm>
            <a:off x="1514168" y="3690529"/>
            <a:ext cx="9144000" cy="1655762"/>
          </a:xfrm>
        </p:spPr>
        <p:txBody>
          <a:bodyPr/>
          <a:lstStyle/>
          <a:p>
            <a:r>
              <a:rPr lang="en-US" dirty="0"/>
              <a:t>Assignment</a:t>
            </a:r>
          </a:p>
        </p:txBody>
      </p:sp>
    </p:spTree>
    <p:extLst>
      <p:ext uri="{BB962C8B-B14F-4D97-AF65-F5344CB8AC3E}">
        <p14:creationId xmlns:p14="http://schemas.microsoft.com/office/powerpoint/2010/main" val="354616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0D67-D46A-154A-BAE7-4EC2766DE555}"/>
              </a:ext>
            </a:extLst>
          </p:cNvPr>
          <p:cNvSpPr>
            <a:spLocks noGrp="1"/>
          </p:cNvSpPr>
          <p:nvPr>
            <p:ph type="title"/>
          </p:nvPr>
        </p:nvSpPr>
        <p:spPr/>
        <p:txBody>
          <a:bodyPr/>
          <a:lstStyle/>
          <a:p>
            <a:r>
              <a:rPr lang="en-US" dirty="0"/>
              <a:t>What is SonarQube</a:t>
            </a:r>
          </a:p>
        </p:txBody>
      </p:sp>
      <p:sp>
        <p:nvSpPr>
          <p:cNvPr id="3" name="Content Placeholder 2">
            <a:extLst>
              <a:ext uri="{FF2B5EF4-FFF2-40B4-BE49-F238E27FC236}">
                <a16:creationId xmlns:a16="http://schemas.microsoft.com/office/drawing/2014/main" id="{C6F25677-957F-10E2-9ECD-CF7F73FA9606}"/>
              </a:ext>
            </a:extLst>
          </p:cNvPr>
          <p:cNvSpPr>
            <a:spLocks noGrp="1"/>
          </p:cNvSpPr>
          <p:nvPr>
            <p:ph idx="1"/>
          </p:nvPr>
        </p:nvSpPr>
        <p:spPr/>
        <p:txBody>
          <a:bodyPr/>
          <a:lstStyle/>
          <a:p>
            <a:r>
              <a:rPr lang="en-US" b="1" i="0" dirty="0">
                <a:effectLst/>
                <a:latin typeface="Arial" panose="020B0604020202020204" pitchFamily="34" charset="0"/>
              </a:rPr>
              <a:t>SonarQube</a:t>
            </a:r>
            <a:r>
              <a:rPr lang="en-US" b="0" i="0" dirty="0">
                <a:effectLst/>
                <a:latin typeface="Arial" panose="020B0604020202020204" pitchFamily="34" charset="0"/>
              </a:rPr>
              <a:t> is an </a:t>
            </a:r>
            <a:r>
              <a:rPr lang="en-US" b="0" i="0" u="none" strike="noStrike" dirty="0">
                <a:effectLst/>
                <a:latin typeface="Arial" panose="020B0604020202020204" pitchFamily="34" charset="0"/>
                <a:hlinkClick r:id="rId2" tooltip="Open-source software">
                  <a:extLst>
                    <a:ext uri="{A12FA001-AC4F-418D-AE19-62706E023703}">
                      <ahyp:hlinkClr xmlns:ahyp="http://schemas.microsoft.com/office/drawing/2018/hyperlinkcolor" val="tx"/>
                    </a:ext>
                  </a:extLst>
                </a:hlinkClick>
              </a:rPr>
              <a:t>open-source</a:t>
            </a:r>
            <a:r>
              <a:rPr lang="en-US" b="0" i="0" dirty="0">
                <a:effectLst/>
                <a:latin typeface="Arial" panose="020B0604020202020204" pitchFamily="34" charset="0"/>
              </a:rPr>
              <a:t> platform developed by </a:t>
            </a:r>
            <a:r>
              <a:rPr lang="en-US" b="0" i="0" u="none" strike="noStrike" dirty="0" err="1">
                <a:effectLst/>
                <a:latin typeface="Arial" panose="020B0604020202020204" pitchFamily="34" charset="0"/>
                <a:hlinkClick r:id="rId3" tooltip="SonarSource">
                  <a:extLst>
                    <a:ext uri="{A12FA001-AC4F-418D-AE19-62706E023703}">
                      <ahyp:hlinkClr xmlns:ahyp="http://schemas.microsoft.com/office/drawing/2018/hyperlinkcolor" val="tx"/>
                    </a:ext>
                  </a:extLst>
                </a:hlinkClick>
              </a:rPr>
              <a:t>SonarSource</a:t>
            </a:r>
            <a:r>
              <a:rPr lang="en-US" b="0" i="0" dirty="0">
                <a:effectLst/>
                <a:latin typeface="Arial" panose="020B0604020202020204" pitchFamily="34" charset="0"/>
              </a:rPr>
              <a:t> for continuous inspection of </a:t>
            </a:r>
            <a:r>
              <a:rPr lang="en-US" b="0" i="0" u="none" strike="noStrike" dirty="0">
                <a:effectLst/>
                <a:latin typeface="Arial" panose="020B0604020202020204" pitchFamily="34" charset="0"/>
                <a:hlinkClick r:id="rId4" tooltip="Software quality">
                  <a:extLst>
                    <a:ext uri="{A12FA001-AC4F-418D-AE19-62706E023703}">
                      <ahyp:hlinkClr xmlns:ahyp="http://schemas.microsoft.com/office/drawing/2018/hyperlinkcolor" val="tx"/>
                    </a:ext>
                  </a:extLst>
                </a:hlinkClick>
              </a:rPr>
              <a:t>code quality</a:t>
            </a:r>
            <a:r>
              <a:rPr lang="en-US" b="0" i="0" dirty="0">
                <a:effectLst/>
                <a:latin typeface="Arial" panose="020B0604020202020204" pitchFamily="34" charset="0"/>
              </a:rPr>
              <a:t> to perform automatic reviews with static </a:t>
            </a:r>
            <a:r>
              <a:rPr lang="en-US" b="0" i="0" u="none" strike="noStrike" dirty="0">
                <a:effectLst/>
                <a:latin typeface="Arial" panose="020B0604020202020204" pitchFamily="34" charset="0"/>
                <a:hlinkClick r:id="rId5" tooltip="Static program analysis">
                  <a:extLst>
                    <a:ext uri="{A12FA001-AC4F-418D-AE19-62706E023703}">
                      <ahyp:hlinkClr xmlns:ahyp="http://schemas.microsoft.com/office/drawing/2018/hyperlinkcolor" val="tx"/>
                    </a:ext>
                  </a:extLst>
                </a:hlinkClick>
              </a:rPr>
              <a:t>analysis of code</a:t>
            </a:r>
            <a:r>
              <a:rPr lang="en-US" b="0" i="0" dirty="0">
                <a:effectLst/>
                <a:latin typeface="Arial" panose="020B0604020202020204" pitchFamily="34" charset="0"/>
              </a:rPr>
              <a:t> to detect </a:t>
            </a:r>
            <a:r>
              <a:rPr lang="en-US" b="0" i="0" u="none" strike="noStrike" dirty="0">
                <a:effectLst/>
                <a:latin typeface="Arial" panose="020B0604020202020204" pitchFamily="34" charset="0"/>
                <a:hlinkClick r:id="rId6" tooltip="Software bug">
                  <a:extLst>
                    <a:ext uri="{A12FA001-AC4F-418D-AE19-62706E023703}">
                      <ahyp:hlinkClr xmlns:ahyp="http://schemas.microsoft.com/office/drawing/2018/hyperlinkcolor" val="tx"/>
                    </a:ext>
                  </a:extLst>
                </a:hlinkClick>
              </a:rPr>
              <a:t>bugs</a:t>
            </a:r>
            <a:r>
              <a:rPr lang="en-US" b="0" i="0" dirty="0">
                <a:effectLst/>
                <a:latin typeface="Arial" panose="020B0604020202020204" pitchFamily="34" charset="0"/>
              </a:rPr>
              <a:t> and </a:t>
            </a:r>
            <a:r>
              <a:rPr lang="en-US" b="0" i="0" u="none" strike="noStrike" dirty="0">
                <a:effectLst/>
                <a:latin typeface="Arial" panose="020B0604020202020204" pitchFamily="34" charset="0"/>
                <a:hlinkClick r:id="rId7" tooltip="Code smell">
                  <a:extLst>
                    <a:ext uri="{A12FA001-AC4F-418D-AE19-62706E023703}">
                      <ahyp:hlinkClr xmlns:ahyp="http://schemas.microsoft.com/office/drawing/2018/hyperlinkcolor" val="tx"/>
                    </a:ext>
                  </a:extLst>
                </a:hlinkClick>
              </a:rPr>
              <a:t>code smells</a:t>
            </a:r>
            <a:r>
              <a:rPr lang="en-US" b="0" i="0" dirty="0">
                <a:effectLst/>
                <a:latin typeface="Arial" panose="020B0604020202020204" pitchFamily="34" charset="0"/>
              </a:rPr>
              <a:t> on 29 </a:t>
            </a:r>
            <a:r>
              <a:rPr lang="en-US" b="0" i="0" u="none" strike="noStrike" dirty="0">
                <a:effectLst/>
                <a:latin typeface="Arial" panose="020B0604020202020204" pitchFamily="34" charset="0"/>
                <a:hlinkClick r:id="rId8" tooltip="Programming language">
                  <a:extLst>
                    <a:ext uri="{A12FA001-AC4F-418D-AE19-62706E023703}">
                      <ahyp:hlinkClr xmlns:ahyp="http://schemas.microsoft.com/office/drawing/2018/hyperlinkcolor" val="tx"/>
                    </a:ext>
                  </a:extLst>
                </a:hlinkClick>
              </a:rPr>
              <a:t>programming languages</a:t>
            </a:r>
            <a:r>
              <a:rPr lang="en-US" b="0" i="0" dirty="0">
                <a:effectLst/>
                <a:latin typeface="Arial" panose="020B0604020202020204" pitchFamily="34" charset="0"/>
              </a:rPr>
              <a:t>. SonarQube offers reports on </a:t>
            </a:r>
            <a:r>
              <a:rPr lang="en-US" b="0" i="0" u="none" strike="noStrike" dirty="0">
                <a:effectLst/>
                <a:latin typeface="Arial" panose="020B0604020202020204" pitchFamily="34" charset="0"/>
                <a:hlinkClick r:id="rId9" tooltip="Duplicate code">
                  <a:extLst>
                    <a:ext uri="{A12FA001-AC4F-418D-AE19-62706E023703}">
                      <ahyp:hlinkClr xmlns:ahyp="http://schemas.microsoft.com/office/drawing/2018/hyperlinkcolor" val="tx"/>
                    </a:ext>
                  </a:extLst>
                </a:hlinkClick>
              </a:rPr>
              <a:t>duplicated code</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10" tooltip="Programming style">
                  <a:extLst>
                    <a:ext uri="{A12FA001-AC4F-418D-AE19-62706E023703}">
                      <ahyp:hlinkClr xmlns:ahyp="http://schemas.microsoft.com/office/drawing/2018/hyperlinkcolor" val="tx"/>
                    </a:ext>
                  </a:extLst>
                </a:hlinkClick>
              </a:rPr>
              <a:t>coding standards</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11" tooltip="Unit testing">
                  <a:extLst>
                    <a:ext uri="{A12FA001-AC4F-418D-AE19-62706E023703}">
                      <ahyp:hlinkClr xmlns:ahyp="http://schemas.microsoft.com/office/drawing/2018/hyperlinkcolor" val="tx"/>
                    </a:ext>
                  </a:extLst>
                </a:hlinkClick>
              </a:rPr>
              <a:t>unit tests</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12" tooltip="Code coverage">
                  <a:extLst>
                    <a:ext uri="{A12FA001-AC4F-418D-AE19-62706E023703}">
                      <ahyp:hlinkClr xmlns:ahyp="http://schemas.microsoft.com/office/drawing/2018/hyperlinkcolor" val="tx"/>
                    </a:ext>
                  </a:extLst>
                </a:hlinkClick>
              </a:rPr>
              <a:t>code coverage</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13" tooltip="Cyclomatic complexity">
                  <a:extLst>
                    <a:ext uri="{A12FA001-AC4F-418D-AE19-62706E023703}">
                      <ahyp:hlinkClr xmlns:ahyp="http://schemas.microsoft.com/office/drawing/2018/hyperlinkcolor" val="tx"/>
                    </a:ext>
                  </a:extLst>
                </a:hlinkClick>
              </a:rPr>
              <a:t>code complexity</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14" tooltip="Comment (computer programming)">
                  <a:extLst>
                    <a:ext uri="{A12FA001-AC4F-418D-AE19-62706E023703}">
                      <ahyp:hlinkClr xmlns:ahyp="http://schemas.microsoft.com/office/drawing/2018/hyperlinkcolor" val="tx"/>
                    </a:ext>
                  </a:extLst>
                </a:hlinkClick>
              </a:rPr>
              <a:t>comments</a:t>
            </a:r>
            <a:r>
              <a:rPr lang="en-US" b="0" i="0" dirty="0">
                <a:effectLst/>
                <a:latin typeface="Arial" panose="020B0604020202020204" pitchFamily="34" charset="0"/>
              </a:rPr>
              <a:t>, </a:t>
            </a:r>
            <a:r>
              <a:rPr lang="en-US" b="0" i="0" u="none" strike="noStrike" dirty="0">
                <a:effectLst/>
                <a:latin typeface="Arial" panose="020B0604020202020204" pitchFamily="34" charset="0"/>
                <a:hlinkClick r:id="rId15" tooltip="Defensive programming">
                  <a:extLst>
                    <a:ext uri="{A12FA001-AC4F-418D-AE19-62706E023703}">
                      <ahyp:hlinkClr xmlns:ahyp="http://schemas.microsoft.com/office/drawing/2018/hyperlinkcolor" val="tx"/>
                    </a:ext>
                  </a:extLst>
                </a:hlinkClick>
              </a:rPr>
              <a:t>bugs</a:t>
            </a:r>
            <a:r>
              <a:rPr lang="en-US" b="0" i="0" dirty="0">
                <a:effectLst/>
                <a:latin typeface="Arial" panose="020B0604020202020204" pitchFamily="34" charset="0"/>
              </a:rPr>
              <a:t>, and security recommendations.</a:t>
            </a:r>
            <a:endParaRPr lang="en-US" dirty="0"/>
          </a:p>
        </p:txBody>
      </p:sp>
    </p:spTree>
    <p:extLst>
      <p:ext uri="{BB962C8B-B14F-4D97-AF65-F5344CB8AC3E}">
        <p14:creationId xmlns:p14="http://schemas.microsoft.com/office/powerpoint/2010/main" val="81935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DB98-ED2D-76CA-7ADE-B168EA3E2CCB}"/>
              </a:ext>
            </a:extLst>
          </p:cNvPr>
          <p:cNvSpPr>
            <a:spLocks noGrp="1"/>
          </p:cNvSpPr>
          <p:nvPr>
            <p:ph type="title"/>
          </p:nvPr>
        </p:nvSpPr>
        <p:spPr/>
        <p:txBody>
          <a:bodyPr/>
          <a:lstStyle/>
          <a:p>
            <a:r>
              <a:rPr lang="en-US" dirty="0"/>
              <a:t>What is Sonar Analysis ?</a:t>
            </a:r>
          </a:p>
        </p:txBody>
      </p:sp>
      <p:sp>
        <p:nvSpPr>
          <p:cNvPr id="3" name="Content Placeholder 2">
            <a:extLst>
              <a:ext uri="{FF2B5EF4-FFF2-40B4-BE49-F238E27FC236}">
                <a16:creationId xmlns:a16="http://schemas.microsoft.com/office/drawing/2014/main" id="{76600997-B552-B027-8731-E175D46034A7}"/>
              </a:ext>
            </a:extLst>
          </p:cNvPr>
          <p:cNvSpPr>
            <a:spLocks noGrp="1"/>
          </p:cNvSpPr>
          <p:nvPr>
            <p:ph idx="1"/>
          </p:nvPr>
        </p:nvSpPr>
        <p:spPr/>
        <p:txBody>
          <a:bodyPr/>
          <a:lstStyle/>
          <a:p>
            <a:pPr algn="l">
              <a:lnSpc>
                <a:spcPts val="1800"/>
              </a:lnSpc>
              <a:spcBef>
                <a:spcPts val="750"/>
              </a:spcBef>
              <a:spcAft>
                <a:spcPts val="750"/>
              </a:spcAft>
            </a:pPr>
            <a:r>
              <a:rPr lang="en-US" i="0" dirty="0">
                <a:effectLst/>
                <a:latin typeface="Google Sans"/>
              </a:rPr>
              <a:t>Sonar analysis can help improve the quality of an application's code, which can lead to:</a:t>
            </a:r>
          </a:p>
          <a:p>
            <a:pPr algn="l">
              <a:lnSpc>
                <a:spcPts val="1650"/>
              </a:lnSpc>
              <a:spcBef>
                <a:spcPts val="750"/>
              </a:spcBef>
              <a:spcAft>
                <a:spcPts val="600"/>
              </a:spcAft>
              <a:buFont typeface="Arial" panose="020B0604020202020204" pitchFamily="34" charset="0"/>
              <a:buChar char="•"/>
            </a:pPr>
            <a:r>
              <a:rPr lang="en-US" i="0" dirty="0">
                <a:effectLst/>
                <a:latin typeface="Google Sans"/>
              </a:rPr>
              <a:t>Increased revenue from conversions</a:t>
            </a:r>
          </a:p>
          <a:p>
            <a:pPr algn="l">
              <a:lnSpc>
                <a:spcPts val="1650"/>
              </a:lnSpc>
              <a:spcBef>
                <a:spcPts val="750"/>
              </a:spcBef>
              <a:spcAft>
                <a:spcPts val="600"/>
              </a:spcAft>
              <a:buFont typeface="Arial" panose="020B0604020202020204" pitchFamily="34" charset="0"/>
              <a:buChar char="•"/>
            </a:pPr>
            <a:r>
              <a:rPr lang="en-US" i="0" dirty="0">
                <a:effectLst/>
                <a:latin typeface="Google Sans"/>
              </a:rPr>
              <a:t>Greater brand awareness and recognition</a:t>
            </a:r>
          </a:p>
          <a:p>
            <a:pPr algn="l">
              <a:lnSpc>
                <a:spcPts val="1650"/>
              </a:lnSpc>
              <a:spcBef>
                <a:spcPts val="750"/>
              </a:spcBef>
              <a:spcAft>
                <a:spcPts val="600"/>
              </a:spcAft>
              <a:buFont typeface="Arial" panose="020B0604020202020204" pitchFamily="34" charset="0"/>
              <a:buChar char="•"/>
            </a:pPr>
            <a:r>
              <a:rPr lang="en-US" i="0" dirty="0">
                <a:effectLst/>
                <a:latin typeface="Google Sans"/>
              </a:rPr>
              <a:t>Higher user retention and engagement levels</a:t>
            </a:r>
          </a:p>
          <a:p>
            <a:pPr algn="l">
              <a:lnSpc>
                <a:spcPts val="1650"/>
              </a:lnSpc>
              <a:spcBef>
                <a:spcPts val="750"/>
              </a:spcBef>
              <a:spcAft>
                <a:spcPts val="600"/>
              </a:spcAft>
              <a:buFont typeface="Arial" panose="020B0604020202020204" pitchFamily="34" charset="0"/>
              <a:buChar char="•"/>
            </a:pPr>
            <a:r>
              <a:rPr lang="en-US" i="0" dirty="0">
                <a:effectLst/>
                <a:latin typeface="Google Sans"/>
              </a:rPr>
              <a:t>Reduced technical debt</a:t>
            </a:r>
          </a:p>
          <a:p>
            <a:pPr algn="l">
              <a:lnSpc>
                <a:spcPts val="1650"/>
              </a:lnSpc>
              <a:spcBef>
                <a:spcPts val="750"/>
              </a:spcBef>
              <a:spcAft>
                <a:spcPts val="1500"/>
              </a:spcAft>
              <a:buFont typeface="Arial" panose="020B0604020202020204" pitchFamily="34" charset="0"/>
              <a:buChar char="•"/>
            </a:pPr>
            <a:r>
              <a:rPr lang="en-US" i="0" dirty="0">
                <a:effectLst/>
                <a:latin typeface="Google Sans"/>
              </a:rPr>
              <a:t>Increased lifetime of the application </a:t>
            </a:r>
          </a:p>
          <a:p>
            <a:endParaRPr lang="en-US" dirty="0"/>
          </a:p>
        </p:txBody>
      </p:sp>
    </p:spTree>
    <p:extLst>
      <p:ext uri="{BB962C8B-B14F-4D97-AF65-F5344CB8AC3E}">
        <p14:creationId xmlns:p14="http://schemas.microsoft.com/office/powerpoint/2010/main" val="87221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7545-D20E-0465-BD4C-932A41AB93FB}"/>
              </a:ext>
            </a:extLst>
          </p:cNvPr>
          <p:cNvSpPr>
            <a:spLocks noGrp="1"/>
          </p:cNvSpPr>
          <p:nvPr>
            <p:ph type="title"/>
          </p:nvPr>
        </p:nvSpPr>
        <p:spPr/>
        <p:txBody>
          <a:bodyPr/>
          <a:lstStyle/>
          <a:p>
            <a:r>
              <a:rPr lang="en-US" b="1" i="0" dirty="0">
                <a:effectLst/>
                <a:latin typeface="Maven Pro"/>
                <a:hlinkClick r:id="rId2" tooltip="Integration into your CI pipeline"/>
              </a:rPr>
              <a:t>Integration into your CI pipeline</a:t>
            </a:r>
            <a:endParaRPr lang="en-US" dirty="0"/>
          </a:p>
        </p:txBody>
      </p:sp>
      <p:pic>
        <p:nvPicPr>
          <p:cNvPr id="5" name="Content Placeholder 4">
            <a:extLst>
              <a:ext uri="{FF2B5EF4-FFF2-40B4-BE49-F238E27FC236}">
                <a16:creationId xmlns:a16="http://schemas.microsoft.com/office/drawing/2014/main" id="{87C4F2B5-0805-0BF0-028C-CEBEFC6112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1440" y="1848343"/>
            <a:ext cx="9269119" cy="4305901"/>
          </a:xfrm>
        </p:spPr>
      </p:pic>
    </p:spTree>
    <p:extLst>
      <p:ext uri="{BB962C8B-B14F-4D97-AF65-F5344CB8AC3E}">
        <p14:creationId xmlns:p14="http://schemas.microsoft.com/office/powerpoint/2010/main" val="323572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3699-E1ED-F83C-E1C9-61A98CC8DF37}"/>
              </a:ext>
            </a:extLst>
          </p:cNvPr>
          <p:cNvSpPr>
            <a:spLocks noGrp="1"/>
          </p:cNvSpPr>
          <p:nvPr>
            <p:ph type="title"/>
          </p:nvPr>
        </p:nvSpPr>
        <p:spPr/>
        <p:txBody>
          <a:bodyPr/>
          <a:lstStyle/>
          <a:p>
            <a:r>
              <a:rPr lang="en-US" b="1" i="0" dirty="0">
                <a:effectLst/>
                <a:latin typeface="Maven Pro"/>
                <a:hlinkClick r:id="rId2" tooltip="Code analysis with the SonarScanner">
                  <a:extLst>
                    <a:ext uri="{A12FA001-AC4F-418D-AE19-62706E023703}">
                      <ahyp:hlinkClr xmlns:ahyp="http://schemas.microsoft.com/office/drawing/2018/hyperlinkcolor" val="tx"/>
                    </a:ext>
                  </a:extLst>
                </a:hlinkClick>
              </a:rPr>
              <a:t>Code analysis with the </a:t>
            </a:r>
            <a:r>
              <a:rPr lang="en-US" b="1" i="0" dirty="0" err="1">
                <a:effectLst/>
                <a:latin typeface="Maven Pro"/>
                <a:hlinkClick r:id="rId2" tooltip="Code analysis with the SonarScanner">
                  <a:extLst>
                    <a:ext uri="{A12FA001-AC4F-418D-AE19-62706E023703}">
                      <ahyp:hlinkClr xmlns:ahyp="http://schemas.microsoft.com/office/drawing/2018/hyperlinkcolor" val="tx"/>
                    </a:ext>
                  </a:extLst>
                </a:hlinkClick>
              </a:rPr>
              <a:t>SonarScanner</a:t>
            </a:r>
            <a:endParaRPr lang="en-US" dirty="0"/>
          </a:p>
        </p:txBody>
      </p:sp>
      <p:sp>
        <p:nvSpPr>
          <p:cNvPr id="3" name="Content Placeholder 2">
            <a:extLst>
              <a:ext uri="{FF2B5EF4-FFF2-40B4-BE49-F238E27FC236}">
                <a16:creationId xmlns:a16="http://schemas.microsoft.com/office/drawing/2014/main" id="{2B2D8188-4EBA-1DE4-9838-D79CA81FA0E6}"/>
              </a:ext>
            </a:extLst>
          </p:cNvPr>
          <p:cNvSpPr>
            <a:spLocks noGrp="1"/>
          </p:cNvSpPr>
          <p:nvPr>
            <p:ph idx="1"/>
          </p:nvPr>
        </p:nvSpPr>
        <p:spPr/>
        <p:txBody>
          <a:bodyPr/>
          <a:lstStyle/>
          <a:p>
            <a:pPr algn="l"/>
            <a:r>
              <a:rPr lang="en-US" b="0" i="0" dirty="0">
                <a:solidFill>
                  <a:srgbClr val="3B3F44"/>
                </a:solidFill>
                <a:effectLst/>
                <a:latin typeface="Maven Pro"/>
              </a:rPr>
              <a:t>The </a:t>
            </a:r>
            <a:r>
              <a:rPr lang="en-US" b="0" i="0" dirty="0" err="1">
                <a:solidFill>
                  <a:srgbClr val="3B3F44"/>
                </a:solidFill>
                <a:effectLst/>
                <a:latin typeface="Maven Pro"/>
              </a:rPr>
              <a:t>SonarScanner</a:t>
            </a:r>
            <a:r>
              <a:rPr lang="en-US" b="0" i="0" dirty="0">
                <a:solidFill>
                  <a:srgbClr val="3B3F44"/>
                </a:solidFill>
                <a:effectLst/>
                <a:latin typeface="Maven Pro"/>
              </a:rPr>
              <a:t> performs the source code analysis. This stand-alone program runs on the CI/CD host and sends the analysis results to SonarQube Server, which computes them, calculates the quality gate, and generates reports. </a:t>
            </a:r>
          </a:p>
          <a:p>
            <a:r>
              <a:rPr lang="en-US" b="0" i="0" dirty="0">
                <a:solidFill>
                  <a:srgbClr val="3B3F44"/>
                </a:solidFill>
                <a:effectLst/>
                <a:latin typeface="Maven Pro"/>
              </a:rPr>
              <a:t>To perform the analysis, the </a:t>
            </a:r>
            <a:r>
              <a:rPr lang="en-US" b="0" i="0" dirty="0" err="1">
                <a:solidFill>
                  <a:srgbClr val="3B3F44"/>
                </a:solidFill>
                <a:effectLst/>
                <a:latin typeface="Maven Pro"/>
              </a:rPr>
              <a:t>SonarScanner</a:t>
            </a:r>
            <a:r>
              <a:rPr lang="en-US" b="0" i="0" dirty="0">
                <a:solidFill>
                  <a:srgbClr val="3B3F44"/>
                </a:solidFill>
                <a:effectLst/>
                <a:latin typeface="Maven Pro"/>
              </a:rPr>
              <a:t> uses the </a:t>
            </a:r>
            <a:r>
              <a:rPr lang="en-US" b="0" i="0" dirty="0">
                <a:effectLst/>
                <a:latin typeface="Maven Pro"/>
                <a:hlinkClick r:id="rId3" tooltip="language analyzers"/>
              </a:rPr>
              <a:t>language analyzers</a:t>
            </a:r>
            <a:r>
              <a:rPr lang="en-US" b="0" i="0" dirty="0">
                <a:solidFill>
                  <a:srgbClr val="3B3F44"/>
                </a:solidFill>
                <a:effectLst/>
                <a:latin typeface="Maven Pro"/>
              </a:rPr>
              <a:t> that it downloads from SonarQube Server at installation.</a:t>
            </a:r>
          </a:p>
          <a:p>
            <a:endParaRPr lang="en-US" dirty="0"/>
          </a:p>
        </p:txBody>
      </p:sp>
    </p:spTree>
    <p:extLst>
      <p:ext uri="{BB962C8B-B14F-4D97-AF65-F5344CB8AC3E}">
        <p14:creationId xmlns:p14="http://schemas.microsoft.com/office/powerpoint/2010/main" val="364887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C59C4-73D2-A262-BFAF-B22CC53BD9B5}"/>
              </a:ext>
            </a:extLst>
          </p:cNvPr>
          <p:cNvSpPr>
            <a:spLocks noGrp="1"/>
          </p:cNvSpPr>
          <p:nvPr>
            <p:ph type="title"/>
          </p:nvPr>
        </p:nvSpPr>
        <p:spPr/>
        <p:txBody>
          <a:bodyPr/>
          <a:lstStyle/>
          <a:p>
            <a:r>
              <a:rPr lang="en-US" b="1" i="0" dirty="0">
                <a:effectLst/>
                <a:latin typeface="Maven Pro"/>
                <a:hlinkClick r:id="rId2" tooltip="Analysis process">
                  <a:extLst>
                    <a:ext uri="{A12FA001-AC4F-418D-AE19-62706E023703}">
                      <ahyp:hlinkClr xmlns:ahyp="http://schemas.microsoft.com/office/drawing/2018/hyperlinkcolor" val="tx"/>
                    </a:ext>
                  </a:extLst>
                </a:hlinkClick>
              </a:rPr>
              <a:t>Analysis process</a:t>
            </a:r>
            <a:endParaRPr lang="en-US" dirty="0"/>
          </a:p>
        </p:txBody>
      </p:sp>
      <p:sp>
        <p:nvSpPr>
          <p:cNvPr id="3" name="Content Placeholder 2">
            <a:extLst>
              <a:ext uri="{FF2B5EF4-FFF2-40B4-BE49-F238E27FC236}">
                <a16:creationId xmlns:a16="http://schemas.microsoft.com/office/drawing/2014/main" id="{6EA63C60-497D-6D50-E8E5-5F76251E3B3B}"/>
              </a:ext>
            </a:extLst>
          </p:cNvPr>
          <p:cNvSpPr>
            <a:spLocks noGrp="1"/>
          </p:cNvSpPr>
          <p:nvPr>
            <p:ph idx="1"/>
          </p:nvPr>
        </p:nvSpPr>
        <p:spPr/>
        <p:txBody>
          <a:bodyPr>
            <a:normAutofit fontScale="70000" lnSpcReduction="20000"/>
          </a:bodyPr>
          <a:lstStyle/>
          <a:p>
            <a:pPr marL="0" indent="0">
              <a:buNone/>
            </a:pPr>
            <a:r>
              <a:rPr lang="en-US" b="0" i="0" dirty="0">
                <a:solidFill>
                  <a:srgbClr val="3B3F44"/>
                </a:solidFill>
                <a:effectLst/>
                <a:latin typeface="Maven Pro"/>
              </a:rPr>
              <a:t>Essentially, the main steps of the analysis process are:</a:t>
            </a:r>
          </a:p>
          <a:p>
            <a:pPr algn="l">
              <a:buFont typeface="+mj-lt"/>
              <a:buAutoNum type="arabicPeriod"/>
            </a:pPr>
            <a:r>
              <a:rPr lang="en-US" b="0" i="0" dirty="0">
                <a:solidFill>
                  <a:srgbClr val="3B3F44"/>
                </a:solidFill>
                <a:effectLst/>
                <a:latin typeface="Maven Pro"/>
              </a:rPr>
              <a:t>Your build or CI pipeline starts the </a:t>
            </a:r>
            <a:r>
              <a:rPr lang="en-US" b="0" i="0" dirty="0" err="1">
                <a:solidFill>
                  <a:srgbClr val="3B3F44"/>
                </a:solidFill>
                <a:effectLst/>
                <a:latin typeface="Maven Pro"/>
              </a:rPr>
              <a:t>SonarScanner</a:t>
            </a:r>
            <a:r>
              <a:rPr lang="en-US" b="0" i="0" dirty="0">
                <a:solidFill>
                  <a:srgbClr val="3B3F44"/>
                </a:solidFill>
                <a:effectLst/>
                <a:latin typeface="Maven Pro"/>
              </a:rPr>
              <a:t>. </a:t>
            </a:r>
          </a:p>
          <a:p>
            <a:pPr algn="l">
              <a:buFont typeface="+mj-lt"/>
              <a:buAutoNum type="arabicPeriod"/>
            </a:pPr>
            <a:r>
              <a:rPr lang="en-US" b="0" i="0" dirty="0">
                <a:solidFill>
                  <a:srgbClr val="3B3F44"/>
                </a:solidFill>
                <a:effectLst/>
                <a:latin typeface="Maven Pro"/>
              </a:rPr>
              <a:t>The </a:t>
            </a:r>
            <a:r>
              <a:rPr lang="en-US" b="0" i="0" dirty="0" err="1">
                <a:solidFill>
                  <a:srgbClr val="3B3F44"/>
                </a:solidFill>
                <a:effectLst/>
                <a:latin typeface="Maven Pro"/>
              </a:rPr>
              <a:t>SonarScanner</a:t>
            </a:r>
            <a:r>
              <a:rPr lang="en-US" b="0" i="0" dirty="0">
                <a:solidFill>
                  <a:srgbClr val="3B3F44"/>
                </a:solidFill>
                <a:effectLst/>
                <a:latin typeface="Maven Pro"/>
              </a:rPr>
              <a:t> scans the local repository and determines the files to be analyzed according to the configured analysis scope. </a:t>
            </a:r>
          </a:p>
          <a:p>
            <a:pPr algn="l">
              <a:buFont typeface="+mj-lt"/>
              <a:buAutoNum type="arabicPeriod"/>
            </a:pPr>
            <a:r>
              <a:rPr lang="en-US" b="0" i="0" dirty="0">
                <a:solidFill>
                  <a:srgbClr val="3B3F44"/>
                </a:solidFill>
                <a:effectLst/>
                <a:latin typeface="Maven Pro"/>
              </a:rPr>
              <a:t>The scanner sends an analysis request to the respective language analyzer which retrieves the files to be analyzed from the file system and analyzes them according to the configured </a:t>
            </a:r>
            <a:r>
              <a:rPr lang="en-US" b="0" i="0" dirty="0">
                <a:solidFill>
                  <a:srgbClr val="3B3F44"/>
                </a:solidFill>
                <a:effectLst/>
                <a:latin typeface="Maven Pro"/>
                <a:hlinkClick r:id="rId3" tooltip="quality profile"/>
              </a:rPr>
              <a:t>quality profile</a:t>
            </a:r>
            <a:r>
              <a:rPr lang="en-US" b="0" i="0" dirty="0">
                <a:solidFill>
                  <a:srgbClr val="3B3F44"/>
                </a:solidFill>
                <a:effectLst/>
                <a:latin typeface="Maven Pro"/>
              </a:rPr>
              <a:t>. </a:t>
            </a:r>
          </a:p>
          <a:p>
            <a:pPr algn="l">
              <a:buFont typeface="+mj-lt"/>
              <a:buAutoNum type="arabicPeriod"/>
            </a:pPr>
            <a:r>
              <a:rPr lang="en-US" b="0" i="0" dirty="0">
                <a:solidFill>
                  <a:srgbClr val="3B3F44"/>
                </a:solidFill>
                <a:effectLst/>
                <a:latin typeface="Maven Pro"/>
              </a:rPr>
              <a:t>he analyzer sends the analysis results (</a:t>
            </a:r>
            <a:r>
              <a:rPr lang="en-US" b="0" i="0" dirty="0">
                <a:solidFill>
                  <a:srgbClr val="3B3F44"/>
                </a:solidFill>
                <a:effectLst/>
                <a:latin typeface="Maven Pro"/>
                <a:hlinkClick r:id="rId4" tooltip="quality measures"/>
              </a:rPr>
              <a:t>quality measures</a:t>
            </a:r>
            <a:r>
              <a:rPr lang="en-US" b="0" i="0" dirty="0">
                <a:solidFill>
                  <a:srgbClr val="3B3F44"/>
                </a:solidFill>
                <a:effectLst/>
                <a:latin typeface="Maven Pro"/>
              </a:rPr>
              <a:t> and </a:t>
            </a:r>
            <a:r>
              <a:rPr lang="en-US" b="0" i="0" dirty="0">
                <a:solidFill>
                  <a:srgbClr val="3B3F44"/>
                </a:solidFill>
                <a:effectLst/>
                <a:latin typeface="Maven Pro"/>
                <a:hlinkClick r:id="rId5" tooltip="issues"/>
              </a:rPr>
              <a:t>issues</a:t>
            </a:r>
            <a:r>
              <a:rPr lang="en-US" b="0" i="0" dirty="0">
                <a:solidFill>
                  <a:srgbClr val="3B3F44"/>
                </a:solidFill>
                <a:effectLst/>
                <a:latin typeface="Maven Pro"/>
              </a:rPr>
              <a:t>) to the scanner which forwards them to SonarQube Server in the form of a report. </a:t>
            </a:r>
          </a:p>
          <a:p>
            <a:pPr algn="l">
              <a:buFont typeface="+mj-lt"/>
              <a:buAutoNum type="arabicPeriod"/>
            </a:pPr>
            <a:r>
              <a:rPr lang="en-US" b="0" i="0" dirty="0">
                <a:solidFill>
                  <a:srgbClr val="3B3F44"/>
                </a:solidFill>
                <a:effectLst/>
                <a:latin typeface="Maven Pro"/>
              </a:rPr>
              <a:t>SonarQube Server computes the analysis results asynchronously to perform the following:</a:t>
            </a:r>
          </a:p>
          <a:p>
            <a:pPr marL="742950" lvl="1" indent="-285750" algn="l">
              <a:buFont typeface="+mj-lt"/>
              <a:buAutoNum type="arabicPeriod"/>
            </a:pPr>
            <a:r>
              <a:rPr lang="en-US" b="0" i="0" dirty="0">
                <a:solidFill>
                  <a:srgbClr val="3B3F44"/>
                </a:solidFill>
                <a:effectLst/>
                <a:latin typeface="Maven Pro"/>
              </a:rPr>
              <a:t>It identifies the new issues according to the configured </a:t>
            </a:r>
            <a:r>
              <a:rPr lang="en-US" b="0" i="0" dirty="0">
                <a:solidFill>
                  <a:srgbClr val="3B3F44"/>
                </a:solidFill>
                <a:effectLst/>
                <a:latin typeface="Maven Pro"/>
                <a:hlinkClick r:id="rId6" tooltip="New Code definition"/>
              </a:rPr>
              <a:t>New Code definition</a:t>
            </a:r>
            <a:r>
              <a:rPr lang="en-US" b="0" i="0" dirty="0">
                <a:solidFill>
                  <a:srgbClr val="3B3F44"/>
                </a:solidFill>
                <a:effectLst/>
                <a:latin typeface="Maven Pro"/>
              </a:rPr>
              <a:t> and raises them in both the new code and the overall code (It uploads the code as part of the analysis and shows users the code that it raised issues on. Unanalyzed changes in the code are not visible.).</a:t>
            </a:r>
          </a:p>
          <a:p>
            <a:pPr marL="742950" lvl="1" indent="-285750" algn="l">
              <a:buFont typeface="+mj-lt"/>
              <a:buAutoNum type="arabicPeriod"/>
            </a:pPr>
            <a:r>
              <a:rPr lang="en-US" b="0" i="0" dirty="0">
                <a:solidFill>
                  <a:srgbClr val="3B3F44"/>
                </a:solidFill>
                <a:effectLst/>
                <a:latin typeface="Maven Pro"/>
              </a:rPr>
              <a:t>It computes the </a:t>
            </a:r>
            <a:r>
              <a:rPr lang="en-US" b="0" i="0" dirty="0">
                <a:solidFill>
                  <a:srgbClr val="3B3F44"/>
                </a:solidFill>
                <a:effectLst/>
                <a:latin typeface="Maven Pro"/>
                <a:hlinkClick r:id="rId7" tooltip="quality gate"/>
              </a:rPr>
              <a:t>quality gate</a:t>
            </a:r>
            <a:r>
              <a:rPr lang="en-US" b="0" i="0" dirty="0">
                <a:solidFill>
                  <a:srgbClr val="3B3F44"/>
                </a:solidFill>
                <a:effectLst/>
                <a:latin typeface="Maven Pro"/>
              </a:rPr>
              <a:t>.</a:t>
            </a:r>
          </a:p>
          <a:p>
            <a:pPr marL="742950" lvl="1" indent="-285750" algn="l">
              <a:buFont typeface="+mj-lt"/>
              <a:buAutoNum type="arabicPeriod"/>
            </a:pPr>
            <a:r>
              <a:rPr lang="en-US" b="0" i="0" dirty="0">
                <a:solidFill>
                  <a:srgbClr val="3B3F44"/>
                </a:solidFill>
                <a:effectLst/>
                <a:latin typeface="Maven Pro"/>
              </a:rPr>
              <a:t>It generates reports.</a:t>
            </a:r>
          </a:p>
          <a:p>
            <a:pPr marL="0" indent="0">
              <a:buNone/>
            </a:pPr>
            <a:endParaRPr lang="en-US" dirty="0"/>
          </a:p>
        </p:txBody>
      </p:sp>
    </p:spTree>
    <p:extLst>
      <p:ext uri="{BB962C8B-B14F-4D97-AF65-F5344CB8AC3E}">
        <p14:creationId xmlns:p14="http://schemas.microsoft.com/office/powerpoint/2010/main" val="278799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5224-341D-1364-A5CB-8DA30A778345}"/>
              </a:ext>
            </a:extLst>
          </p:cNvPr>
          <p:cNvSpPr>
            <a:spLocks noGrp="1"/>
          </p:cNvSpPr>
          <p:nvPr>
            <p:ph type="title"/>
          </p:nvPr>
        </p:nvSpPr>
        <p:spPr/>
        <p:txBody>
          <a:bodyPr/>
          <a:lstStyle/>
          <a:p>
            <a:r>
              <a:rPr lang="en-US" dirty="0"/>
              <a:t>Pipeline For Sonar Analysis</a:t>
            </a:r>
          </a:p>
        </p:txBody>
      </p:sp>
      <p:pic>
        <p:nvPicPr>
          <p:cNvPr id="5" name="Content Placeholder 4">
            <a:extLst>
              <a:ext uri="{FF2B5EF4-FFF2-40B4-BE49-F238E27FC236}">
                <a16:creationId xmlns:a16="http://schemas.microsoft.com/office/drawing/2014/main" id="{4B345ACA-5029-0F6F-C1BE-40FE22C669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576" y="1560154"/>
            <a:ext cx="8127609" cy="4351338"/>
          </a:xfrm>
        </p:spPr>
      </p:pic>
    </p:spTree>
    <p:extLst>
      <p:ext uri="{BB962C8B-B14F-4D97-AF65-F5344CB8AC3E}">
        <p14:creationId xmlns:p14="http://schemas.microsoft.com/office/powerpoint/2010/main" val="4002798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6647F-8840-1ACD-4572-94CAE9F88846}"/>
              </a:ext>
            </a:extLst>
          </p:cNvPr>
          <p:cNvSpPr>
            <a:spLocks noGrp="1"/>
          </p:cNvSpPr>
          <p:nvPr>
            <p:ph type="title"/>
          </p:nvPr>
        </p:nvSpPr>
        <p:spPr/>
        <p:txBody>
          <a:bodyPr/>
          <a:lstStyle/>
          <a:p>
            <a:r>
              <a:rPr lang="en-US" dirty="0"/>
              <a:t>Jenkins Dashboard</a:t>
            </a:r>
          </a:p>
        </p:txBody>
      </p:sp>
      <p:pic>
        <p:nvPicPr>
          <p:cNvPr id="5" name="Content Placeholder 4">
            <a:extLst>
              <a:ext uri="{FF2B5EF4-FFF2-40B4-BE49-F238E27FC236}">
                <a16:creationId xmlns:a16="http://schemas.microsoft.com/office/drawing/2014/main" id="{FBD0220E-F3E3-FB2B-DEAE-C058321E82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94652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4F44-E686-1FAA-FC60-662913ECCCB1}"/>
              </a:ext>
            </a:extLst>
          </p:cNvPr>
          <p:cNvSpPr>
            <a:spLocks noGrp="1"/>
          </p:cNvSpPr>
          <p:nvPr>
            <p:ph type="title"/>
          </p:nvPr>
        </p:nvSpPr>
        <p:spPr/>
        <p:txBody>
          <a:bodyPr/>
          <a:lstStyle/>
          <a:p>
            <a:r>
              <a:rPr lang="en-US" dirty="0"/>
              <a:t>Sonar Analysis Projects</a:t>
            </a:r>
          </a:p>
        </p:txBody>
      </p:sp>
      <p:pic>
        <p:nvPicPr>
          <p:cNvPr id="5" name="Content Placeholder 4">
            <a:extLst>
              <a:ext uri="{FF2B5EF4-FFF2-40B4-BE49-F238E27FC236}">
                <a16:creationId xmlns:a16="http://schemas.microsoft.com/office/drawing/2014/main" id="{59714334-F71A-5DFC-1251-DE1799EB3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969550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369</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Google Sans</vt:lpstr>
      <vt:lpstr>Maven Pro</vt:lpstr>
      <vt:lpstr>Office Theme</vt:lpstr>
      <vt:lpstr>Sonar Analysis</vt:lpstr>
      <vt:lpstr>What is SonarQube</vt:lpstr>
      <vt:lpstr>What is Sonar Analysis ?</vt:lpstr>
      <vt:lpstr>Integration into your CI pipeline</vt:lpstr>
      <vt:lpstr>Code analysis with the SonarScanner</vt:lpstr>
      <vt:lpstr>Analysis process</vt:lpstr>
      <vt:lpstr>Pipeline For Sonar Analysis</vt:lpstr>
      <vt:lpstr>Jenkins Dashboard</vt:lpstr>
      <vt:lpstr>Sonar Analysis Projects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Pasupuleti Subhash</dc:creator>
  <cp:lastModifiedBy>Pasupuleti Subhash</cp:lastModifiedBy>
  <cp:revision>1</cp:revision>
  <dcterms:created xsi:type="dcterms:W3CDTF">2024-12-09T07:27:36Z</dcterms:created>
  <dcterms:modified xsi:type="dcterms:W3CDTF">2024-12-09T08:35:59Z</dcterms:modified>
</cp:coreProperties>
</file>