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 id="281"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68" d="100"/>
          <a:sy n="68" d="100"/>
        </p:scale>
        <p:origin x="5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11/28/2024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11/28/2024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11/28/2024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11/28/2024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11/28/2024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11/28/2024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621" y="2403834"/>
            <a:ext cx="10124387" cy="2686639"/>
          </a:xfrm>
        </p:spPr>
        <p:txBody>
          <a:bodyPr/>
          <a:lstStyle/>
          <a:p>
            <a:r>
              <a:rPr lang="en-US" sz="4800" b="1" u="sng" dirty="0" smtClean="0">
                <a:latin typeface="Arial Black" panose="020B0A04020102020204" pitchFamily="34" charset="0"/>
              </a:rPr>
              <a:t>Deploy core </a:t>
            </a:r>
            <a:r>
              <a:rPr lang="en-US" sz="4800" b="1" u="sng" dirty="0" err="1" smtClean="0">
                <a:latin typeface="Arial Black" panose="020B0A04020102020204" pitchFamily="34" charset="0"/>
              </a:rPr>
              <a:t>Microservices</a:t>
            </a:r>
            <a:r>
              <a:rPr lang="en-US" sz="4800" b="1" u="sng" dirty="0" smtClean="0">
                <a:latin typeface="Arial Black" panose="020B0A04020102020204" pitchFamily="34" charset="0"/>
              </a:rPr>
              <a:t> </a:t>
            </a:r>
            <a:r>
              <a:rPr lang="en-US" sz="4800" b="1" u="sng" dirty="0" smtClean="0">
                <a:latin typeface="Arial Black" panose="020B0A04020102020204" pitchFamily="34" charset="0"/>
              </a:rPr>
              <a:t>to EKS Cluster</a:t>
            </a:r>
            <a:endParaRPr lang="en-IN" sz="4800" u="sng" dirty="0"/>
          </a:p>
        </p:txBody>
      </p:sp>
    </p:spTree>
    <p:extLst>
      <p:ext uri="{BB962C8B-B14F-4D97-AF65-F5344CB8AC3E}">
        <p14:creationId xmlns:p14="http://schemas.microsoft.com/office/powerpoint/2010/main" val="1441534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035" y="311085"/>
            <a:ext cx="11067067" cy="6400799"/>
          </a:xfrm>
        </p:spPr>
        <p:txBody>
          <a:bodyPr/>
          <a:lstStyle/>
          <a:p>
            <a:r>
              <a:rPr lang="en-IN" sz="2000" dirty="0" smtClean="0">
                <a:latin typeface="Arial" panose="020B0604020202020204" pitchFamily="34" charset="0"/>
                <a:cs typeface="Arial" panose="020B0604020202020204" pitchFamily="34" charset="0"/>
              </a:rPr>
              <a:t>Now switch </a:t>
            </a:r>
            <a:r>
              <a:rPr lang="en-IN" sz="2000" dirty="0">
                <a:latin typeface="Arial" panose="020B0604020202020204" pitchFamily="34" charset="0"/>
                <a:cs typeface="Arial" panose="020B0604020202020204" pitchFamily="34" charset="0"/>
              </a:rPr>
              <a:t>to Jenkins user</a:t>
            </a:r>
            <a:br>
              <a:rPr lang="en-IN" sz="20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sym typeface="Wingdings" panose="05000000000000000000" pitchFamily="2" charset="2"/>
              </a:rPr>
              <a:t> </a:t>
            </a:r>
            <a:r>
              <a:rPr lang="en-IN" sz="1800" dirty="0" err="1">
                <a:latin typeface="Arial" panose="020B0604020202020204" pitchFamily="34" charset="0"/>
                <a:cs typeface="Arial" panose="020B0604020202020204" pitchFamily="34" charset="0"/>
              </a:rPr>
              <a:t>sudo</a:t>
            </a:r>
            <a:r>
              <a:rPr lang="en-IN" sz="1800" dirty="0">
                <a:latin typeface="Arial" panose="020B0604020202020204" pitchFamily="34" charset="0"/>
                <a:cs typeface="Arial" panose="020B0604020202020204" pitchFamily="34" charset="0"/>
              </a:rPr>
              <a:t> </a:t>
            </a:r>
            <a:r>
              <a:rPr lang="en-IN" sz="1800" dirty="0" err="1">
                <a:latin typeface="Arial" panose="020B0604020202020204" pitchFamily="34" charset="0"/>
                <a:cs typeface="Arial" panose="020B0604020202020204" pitchFamily="34" charset="0"/>
              </a:rPr>
              <a:t>su</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Jenkins</a:t>
            </a:r>
            <a:br>
              <a:rPr lang="en-IN" sz="1800" dirty="0" smtClean="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2000" dirty="0" smtClean="0">
                <a:latin typeface="Arial" panose="020B0604020202020204" pitchFamily="34" charset="0"/>
                <a:cs typeface="Arial" panose="020B0604020202020204" pitchFamily="34" charset="0"/>
              </a:rPr>
              <a:t>Now </a:t>
            </a:r>
            <a:r>
              <a:rPr lang="en-US" sz="2000" dirty="0" smtClean="0">
                <a:latin typeface="Arial" panose="020B0604020202020204" pitchFamily="34" charset="0"/>
                <a:cs typeface="Arial" panose="020B0604020202020204" pitchFamily="34" charset="0"/>
              </a:rPr>
              <a:t>create </a:t>
            </a:r>
            <a:r>
              <a:rPr lang="en-US" sz="2000" dirty="0">
                <a:latin typeface="Arial" panose="020B0604020202020204" pitchFamily="34" charset="0"/>
                <a:cs typeface="Arial" panose="020B0604020202020204" pitchFamily="34" charset="0"/>
              </a:rPr>
              <a:t>EKS Cluster with two worker nodes using </a:t>
            </a:r>
            <a:r>
              <a:rPr lang="en-US" sz="2000" dirty="0" err="1" smtClean="0">
                <a:latin typeface="Arial" panose="020B0604020202020204" pitchFamily="34" charset="0"/>
                <a:cs typeface="Arial" panose="020B0604020202020204" pitchFamily="34" charset="0"/>
              </a:rPr>
              <a:t>eksctl</a:t>
            </a:r>
            <a:r>
              <a:rPr lang="en-US" sz="2000" dirty="0" smtClean="0">
                <a:latin typeface="Arial" panose="020B0604020202020204" pitchFamily="34" charset="0"/>
                <a:cs typeface="Arial" panose="020B0604020202020204" pitchFamily="34" charset="0"/>
              </a:rPr>
              <a:t> command</a:t>
            </a:r>
            <a:br>
              <a:rPr lang="en-US" sz="2000" dirty="0" smtClean="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a:r>
            <a:br>
              <a:rPr lang="en-US" sz="2000" dirty="0">
                <a:latin typeface="Arial" panose="020B0604020202020204" pitchFamily="34" charset="0"/>
                <a:cs typeface="Arial" panose="020B0604020202020204" pitchFamily="34" charset="0"/>
              </a:rPr>
            </a:br>
            <a:r>
              <a:rPr lang="en-US" sz="2000" b="1" dirty="0" err="1">
                <a:latin typeface="Arial" panose="020B0604020202020204" pitchFamily="34" charset="0"/>
                <a:cs typeface="Arial" panose="020B0604020202020204" pitchFamily="34" charset="0"/>
              </a:rPr>
              <a:t>eksctl</a:t>
            </a:r>
            <a:r>
              <a:rPr lang="en-US" sz="2000" b="1" dirty="0">
                <a:latin typeface="Arial" panose="020B0604020202020204" pitchFamily="34" charset="0"/>
                <a:cs typeface="Arial" panose="020B0604020202020204" pitchFamily="34" charset="0"/>
              </a:rPr>
              <a:t> create cluster --name demo-</a:t>
            </a:r>
            <a:r>
              <a:rPr lang="en-US" sz="2000" b="1" dirty="0" err="1">
                <a:latin typeface="Arial" panose="020B0604020202020204" pitchFamily="34" charset="0"/>
                <a:cs typeface="Arial" panose="020B0604020202020204" pitchFamily="34" charset="0"/>
              </a:rPr>
              <a:t>eks</a:t>
            </a:r>
            <a:r>
              <a:rPr lang="en-US" sz="2000" b="1" dirty="0">
                <a:latin typeface="Arial" panose="020B0604020202020204" pitchFamily="34" charset="0"/>
                <a:cs typeface="Arial" panose="020B0604020202020204" pitchFamily="34" charset="0"/>
              </a:rPr>
              <a:t> --region us-east-1 --</a:t>
            </a:r>
            <a:r>
              <a:rPr lang="en-US" sz="2000" b="1" dirty="0" err="1">
                <a:latin typeface="Arial" panose="020B0604020202020204" pitchFamily="34" charset="0"/>
                <a:cs typeface="Arial" panose="020B0604020202020204" pitchFamily="34" charset="0"/>
              </a:rPr>
              <a:t>nodegroup</a:t>
            </a:r>
            <a:r>
              <a:rPr lang="en-US" sz="2000" b="1" dirty="0">
                <a:latin typeface="Arial" panose="020B0604020202020204" pitchFamily="34" charset="0"/>
                <a:cs typeface="Arial" panose="020B0604020202020204" pitchFamily="34" charset="0"/>
              </a:rPr>
              <a:t>-name my-nodes --node-type t3.small --managed --nodes 2 </a:t>
            </a:r>
            <a:r>
              <a:rPr lang="en-US" sz="2000" b="1" dirty="0" smtClean="0">
                <a:latin typeface="Arial" panose="020B0604020202020204" pitchFamily="34" charset="0"/>
                <a:cs typeface="Arial" panose="020B0604020202020204" pitchFamily="34" charset="0"/>
              </a:rPr>
              <a:t/>
            </a:r>
            <a:br>
              <a:rPr lang="en-US" sz="2000" b="1" dirty="0" smtClean="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the above command should create a EKS cluster in AWS</a:t>
            </a:r>
            <a:br>
              <a:rPr lang="en-US" sz="2000" dirty="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it </a:t>
            </a:r>
            <a:r>
              <a:rPr lang="en-US" sz="2000" dirty="0">
                <a:latin typeface="Arial" panose="020B0604020202020204" pitchFamily="34" charset="0"/>
                <a:cs typeface="Arial" panose="020B0604020202020204" pitchFamily="34" charset="0"/>
              </a:rPr>
              <a:t>might take 15 to 20 </a:t>
            </a:r>
            <a:r>
              <a:rPr lang="en-US" sz="2000" dirty="0" err="1">
                <a:latin typeface="Arial" panose="020B0604020202020204" pitchFamily="34" charset="0"/>
                <a:cs typeface="Arial" panose="020B0604020202020204" pitchFamily="34" charset="0"/>
              </a:rPr>
              <a:t>mins</a:t>
            </a:r>
            <a:r>
              <a:rPr lang="en-US" sz="2000" dirty="0">
                <a:latin typeface="Arial" panose="020B0604020202020204" pitchFamily="34" charset="0"/>
                <a:cs typeface="Arial" panose="020B0604020202020204" pitchFamily="34" charset="0"/>
              </a:rPr>
              <a:t>. The </a:t>
            </a:r>
            <a:r>
              <a:rPr lang="en-US" sz="2000" dirty="0" err="1">
                <a:latin typeface="Arial" panose="020B0604020202020204" pitchFamily="34" charset="0"/>
                <a:cs typeface="Arial" panose="020B0604020202020204" pitchFamily="34" charset="0"/>
              </a:rPr>
              <a:t>eksctl</a:t>
            </a:r>
            <a:r>
              <a:rPr lang="en-US" sz="2000" dirty="0">
                <a:latin typeface="Arial" panose="020B0604020202020204" pitchFamily="34" charset="0"/>
                <a:cs typeface="Arial" panose="020B0604020202020204" pitchFamily="34" charset="0"/>
              </a:rPr>
              <a:t> tool uses </a:t>
            </a:r>
            <a:br>
              <a:rPr lang="en-US" sz="2000" dirty="0">
                <a:latin typeface="Arial" panose="020B0604020202020204" pitchFamily="34" charset="0"/>
                <a:cs typeface="Arial" panose="020B0604020202020204" pitchFamily="34" charset="0"/>
              </a:rPr>
            </a:br>
            <a:r>
              <a:rPr lang="en-US" sz="2000" dirty="0" err="1">
                <a:latin typeface="Arial" panose="020B0604020202020204" pitchFamily="34" charset="0"/>
                <a:cs typeface="Arial" panose="020B0604020202020204" pitchFamily="34" charset="0"/>
              </a:rPr>
              <a:t>CloudFormation</a:t>
            </a:r>
            <a:r>
              <a:rPr lang="en-US" sz="2000" dirty="0">
                <a:latin typeface="Arial" panose="020B0604020202020204" pitchFamily="34" charset="0"/>
                <a:cs typeface="Arial" panose="020B0604020202020204" pitchFamily="34" charset="0"/>
              </a:rPr>
              <a:t> under the hood, creating one stack for </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the EKS master control plane and another stack for the </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worker nodes. </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a:r>
            <a:br>
              <a:rPr lang="en-US" sz="2000" dirty="0">
                <a:latin typeface="Arial" panose="020B0604020202020204" pitchFamily="34" charset="0"/>
                <a:cs typeface="Arial" panose="020B0604020202020204" pitchFamily="34" charset="0"/>
              </a:rPr>
            </a:br>
            <a:endParaRPr lang="en-IN" sz="20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7183225" y="2167355"/>
            <a:ext cx="4298621" cy="4690645"/>
          </a:xfrm>
          <a:prstGeom prst="rect">
            <a:avLst/>
          </a:prstGeom>
        </p:spPr>
      </p:pic>
    </p:spTree>
    <p:extLst>
      <p:ext uri="{BB962C8B-B14F-4D97-AF65-F5344CB8AC3E}">
        <p14:creationId xmlns:p14="http://schemas.microsoft.com/office/powerpoint/2010/main" val="3391001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998" y="461913"/>
            <a:ext cx="10510887" cy="6183984"/>
          </a:xfrm>
        </p:spPr>
        <p:txBody>
          <a:bodyPr/>
          <a:lstStyle/>
          <a:p>
            <a:pPr>
              <a:lnSpc>
                <a:spcPct val="150000"/>
              </a:lnSpc>
            </a:pPr>
            <a:r>
              <a:rPr lang="en-US" sz="1800" b="1" dirty="0" err="1">
                <a:latin typeface="Arial" panose="020B0604020202020204" pitchFamily="34" charset="0"/>
                <a:cs typeface="Arial" panose="020B0604020202020204" pitchFamily="34" charset="0"/>
              </a:rPr>
              <a:t>eksctl</a:t>
            </a:r>
            <a:r>
              <a:rPr lang="en-US" sz="1800" b="1" dirty="0">
                <a:latin typeface="Arial" panose="020B0604020202020204" pitchFamily="34" charset="0"/>
                <a:cs typeface="Arial" panose="020B0604020202020204" pitchFamily="34" charset="0"/>
              </a:rPr>
              <a:t> get cluster --name demo-</a:t>
            </a:r>
            <a:r>
              <a:rPr lang="en-US" sz="1800" b="1" dirty="0" err="1">
                <a:latin typeface="Arial" panose="020B0604020202020204" pitchFamily="34" charset="0"/>
                <a:cs typeface="Arial" panose="020B0604020202020204" pitchFamily="34" charset="0"/>
              </a:rPr>
              <a:t>eks</a:t>
            </a:r>
            <a:r>
              <a:rPr lang="en-US" sz="1800" b="1" dirty="0">
                <a:latin typeface="Arial" panose="020B0604020202020204" pitchFamily="34" charset="0"/>
                <a:cs typeface="Arial" panose="020B0604020202020204" pitchFamily="34" charset="0"/>
              </a:rPr>
              <a:t> --region </a:t>
            </a:r>
            <a:r>
              <a:rPr lang="en-US" sz="1800" b="1" dirty="0" smtClean="0">
                <a:latin typeface="Arial" panose="020B0604020202020204" pitchFamily="34" charset="0"/>
                <a:cs typeface="Arial" panose="020B0604020202020204" pitchFamily="34" charset="0"/>
              </a:rPr>
              <a:t>us-east-1</a:t>
            </a:r>
            <a:r>
              <a:rPr lang="en-US" sz="1800" b="1" dirty="0">
                <a:latin typeface="Arial" panose="020B0604020202020204" pitchFamily="34" charset="0"/>
                <a:cs typeface="Arial" panose="020B0604020202020204" pitchFamily="34" charset="0"/>
              </a:rPr>
              <a:t/>
            </a:r>
            <a:br>
              <a:rPr lang="en-US" sz="1800" b="1"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This should confirm that EKS cluster is up and running</a:t>
            </a:r>
            <a:r>
              <a:rPr lang="en-US" sz="1800" dirty="0" smtClean="0">
                <a:latin typeface="Arial" panose="020B0604020202020204" pitchFamily="34" charset="0"/>
                <a:cs typeface="Arial" panose="020B0604020202020204" pitchFamily="34" charset="0"/>
              </a:rPr>
              <a:t>.</a:t>
            </a: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Update </a:t>
            </a:r>
            <a:r>
              <a:rPr lang="en-US" sz="1800" dirty="0" err="1">
                <a:latin typeface="Arial" panose="020B0604020202020204" pitchFamily="34" charset="0"/>
                <a:cs typeface="Arial" panose="020B0604020202020204" pitchFamily="34" charset="0"/>
              </a:rPr>
              <a:t>Kube</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config</a:t>
            </a:r>
            <a:r>
              <a:rPr lang="en-US" sz="1800" dirty="0">
                <a:latin typeface="Arial" panose="020B0604020202020204" pitchFamily="34" charset="0"/>
                <a:cs typeface="Arial" panose="020B0604020202020204" pitchFamily="34" charset="0"/>
              </a:rPr>
              <a:t> by entering below command</a:t>
            </a:r>
            <a:r>
              <a:rPr lang="en-US" sz="1800" dirty="0" smtClean="0">
                <a:latin typeface="Arial" panose="020B0604020202020204" pitchFamily="34" charset="0"/>
                <a:cs typeface="Arial" panose="020B0604020202020204" pitchFamily="34" charset="0"/>
              </a:rPr>
              <a:t>:</a:t>
            </a: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1800" b="1" dirty="0" err="1">
                <a:latin typeface="Arial" panose="020B0604020202020204" pitchFamily="34" charset="0"/>
                <a:cs typeface="Arial" panose="020B0604020202020204" pitchFamily="34" charset="0"/>
              </a:rPr>
              <a:t>aws</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eks</a:t>
            </a:r>
            <a:r>
              <a:rPr lang="en-US" sz="1800" b="1" dirty="0">
                <a:latin typeface="Arial" panose="020B0604020202020204" pitchFamily="34" charset="0"/>
                <a:cs typeface="Arial" panose="020B0604020202020204" pitchFamily="34" charset="0"/>
              </a:rPr>
              <a:t> update-</a:t>
            </a:r>
            <a:r>
              <a:rPr lang="en-US" sz="1800" b="1" dirty="0" err="1">
                <a:latin typeface="Arial" panose="020B0604020202020204" pitchFamily="34" charset="0"/>
                <a:cs typeface="Arial" panose="020B0604020202020204" pitchFamily="34" charset="0"/>
              </a:rPr>
              <a:t>kubeconfig</a:t>
            </a:r>
            <a:r>
              <a:rPr lang="en-US" sz="1800" b="1" dirty="0">
                <a:latin typeface="Arial" panose="020B0604020202020204" pitchFamily="34" charset="0"/>
                <a:cs typeface="Arial" panose="020B0604020202020204" pitchFamily="34" charset="0"/>
              </a:rPr>
              <a:t> --name demo-</a:t>
            </a:r>
            <a:r>
              <a:rPr lang="en-US" sz="1800" b="1" dirty="0" err="1">
                <a:latin typeface="Arial" panose="020B0604020202020204" pitchFamily="34" charset="0"/>
                <a:cs typeface="Arial" panose="020B0604020202020204" pitchFamily="34" charset="0"/>
              </a:rPr>
              <a:t>eks</a:t>
            </a:r>
            <a:r>
              <a:rPr lang="en-US" sz="1800" b="1" dirty="0">
                <a:latin typeface="Arial" panose="020B0604020202020204" pitchFamily="34" charset="0"/>
                <a:cs typeface="Arial" panose="020B0604020202020204" pitchFamily="34" charset="0"/>
              </a:rPr>
              <a:t> --region us-east-1</a:t>
            </a:r>
            <a:br>
              <a:rPr lang="en-US" sz="1800" b="1" dirty="0">
                <a:latin typeface="Arial" panose="020B0604020202020204" pitchFamily="34" charset="0"/>
                <a:cs typeface="Arial" panose="020B0604020202020204" pitchFamily="34" charset="0"/>
              </a:rPr>
            </a:br>
            <a:r>
              <a:rPr lang="en-US" sz="1800" dirty="0" err="1">
                <a:latin typeface="Arial" panose="020B0604020202020204" pitchFamily="34" charset="0"/>
                <a:cs typeface="Arial" panose="020B0604020202020204" pitchFamily="34" charset="0"/>
              </a:rPr>
              <a:t>kubeconfig</a:t>
            </a:r>
            <a:r>
              <a:rPr lang="en-US" sz="1800" dirty="0">
                <a:latin typeface="Arial" panose="020B0604020202020204" pitchFamily="34" charset="0"/>
                <a:cs typeface="Arial" panose="020B0604020202020204" pitchFamily="34" charset="0"/>
              </a:rPr>
              <a:t> file be updated under /</a:t>
            </a:r>
            <a:r>
              <a:rPr lang="en-US" sz="1800" dirty="0" err="1">
                <a:latin typeface="Arial" panose="020B0604020202020204" pitchFamily="34" charset="0"/>
                <a:cs typeface="Arial" panose="020B0604020202020204" pitchFamily="34" charset="0"/>
              </a:rPr>
              <a:t>var</a:t>
            </a:r>
            <a:r>
              <a:rPr lang="en-US" sz="1800" dirty="0">
                <a:latin typeface="Arial" panose="020B0604020202020204" pitchFamily="34" charset="0"/>
                <a:cs typeface="Arial" panose="020B0604020202020204" pitchFamily="34" charset="0"/>
              </a:rPr>
              <a:t>/lib/</a:t>
            </a:r>
            <a:r>
              <a:rPr lang="en-US" sz="1800" dirty="0" err="1">
                <a:latin typeface="Arial" panose="020B0604020202020204" pitchFamily="34" charset="0"/>
                <a:cs typeface="Arial" panose="020B0604020202020204" pitchFamily="34" charset="0"/>
              </a:rPr>
              <a:t>jenkins</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kube</a:t>
            </a:r>
            <a:r>
              <a:rPr lang="en-US" sz="1800" dirty="0">
                <a:latin typeface="Arial" panose="020B0604020202020204" pitchFamily="34" charset="0"/>
                <a:cs typeface="Arial" panose="020B0604020202020204" pitchFamily="34" charset="0"/>
              </a:rPr>
              <a:t> folder</a:t>
            </a:r>
            <a:r>
              <a:rPr lang="en-US" sz="1800" dirty="0" smtClean="0">
                <a:latin typeface="Arial" panose="020B0604020202020204" pitchFamily="34" charset="0"/>
                <a:cs typeface="Arial" panose="020B0604020202020204" pitchFamily="34" charset="0"/>
              </a:rPr>
              <a:t>.</a:t>
            </a: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you can view the </a:t>
            </a:r>
            <a:r>
              <a:rPr lang="en-US" sz="1800" dirty="0" err="1">
                <a:latin typeface="Arial" panose="020B0604020202020204" pitchFamily="34" charset="0"/>
                <a:cs typeface="Arial" panose="020B0604020202020204" pitchFamily="34" charset="0"/>
              </a:rPr>
              <a:t>kubeconfig</a:t>
            </a:r>
            <a:r>
              <a:rPr lang="en-US" sz="1800" dirty="0">
                <a:latin typeface="Arial" panose="020B0604020202020204" pitchFamily="34" charset="0"/>
                <a:cs typeface="Arial" panose="020B0604020202020204" pitchFamily="34" charset="0"/>
              </a:rPr>
              <a:t> file by entering the below command</a:t>
            </a:r>
            <a:r>
              <a:rPr lang="en-US" sz="1800" dirty="0" smtClean="0">
                <a:latin typeface="Arial" panose="020B0604020202020204" pitchFamily="34" charset="0"/>
                <a:cs typeface="Arial" panose="020B0604020202020204" pitchFamily="34" charset="0"/>
              </a:rPr>
              <a:t>:</a:t>
            </a: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1800" b="1" dirty="0">
                <a:latin typeface="Arial" panose="020B0604020202020204" pitchFamily="34" charset="0"/>
                <a:cs typeface="Arial" panose="020B0604020202020204" pitchFamily="34" charset="0"/>
              </a:rPr>
              <a:t>cat  /</a:t>
            </a:r>
            <a:r>
              <a:rPr lang="en-US" sz="1800" b="1" dirty="0" err="1">
                <a:latin typeface="Arial" panose="020B0604020202020204" pitchFamily="34" charset="0"/>
                <a:cs typeface="Arial" panose="020B0604020202020204" pitchFamily="34" charset="0"/>
              </a:rPr>
              <a:t>var</a:t>
            </a:r>
            <a:r>
              <a:rPr lang="en-US" sz="1800" b="1" dirty="0">
                <a:latin typeface="Arial" panose="020B0604020202020204" pitchFamily="34" charset="0"/>
                <a:cs typeface="Arial" panose="020B0604020202020204" pitchFamily="34" charset="0"/>
              </a:rPr>
              <a:t>/lib/</a:t>
            </a:r>
            <a:r>
              <a:rPr lang="en-US" sz="1800" b="1" dirty="0" err="1">
                <a:latin typeface="Arial" panose="020B0604020202020204" pitchFamily="34" charset="0"/>
                <a:cs typeface="Arial" panose="020B0604020202020204" pitchFamily="34" charset="0"/>
              </a:rPr>
              <a:t>jenkins</a:t>
            </a:r>
            <a:r>
              <a:rPr lang="en-US" sz="1800" b="1" dirty="0">
                <a:latin typeface="Arial" panose="020B0604020202020204" pitchFamily="34" charset="0"/>
                <a:cs typeface="Arial" panose="020B0604020202020204" pitchFamily="34" charset="0"/>
              </a:rPr>
              <a:t>/.</a:t>
            </a:r>
            <a:r>
              <a:rPr lang="en-US" sz="1800" b="1" dirty="0" err="1" smtClean="0">
                <a:latin typeface="Arial" panose="020B0604020202020204" pitchFamily="34" charset="0"/>
                <a:cs typeface="Arial" panose="020B0604020202020204" pitchFamily="34" charset="0"/>
              </a:rPr>
              <a:t>kube</a:t>
            </a:r>
            <a:r>
              <a:rPr lang="en-US" sz="1800" b="1" dirty="0" smtClean="0">
                <a:latin typeface="Arial" panose="020B0604020202020204" pitchFamily="34" charset="0"/>
                <a:cs typeface="Arial" panose="020B0604020202020204" pitchFamily="34" charset="0"/>
              </a:rPr>
              <a:t>/</a:t>
            </a:r>
            <a:r>
              <a:rPr lang="en-US" sz="1800" b="1" dirty="0" err="1" smtClean="0">
                <a:latin typeface="Arial" panose="020B0604020202020204" pitchFamily="34" charset="0"/>
                <a:cs typeface="Arial" panose="020B0604020202020204" pitchFamily="34" charset="0"/>
              </a:rPr>
              <a:t>config</a:t>
            </a:r>
            <a:r>
              <a:rPr lang="en-US" sz="1800" b="1" dirty="0">
                <a:latin typeface="Arial" panose="020B0604020202020204" pitchFamily="34" charset="0"/>
                <a:cs typeface="Arial" panose="020B0604020202020204" pitchFamily="34" charset="0"/>
              </a:rPr>
              <a:t/>
            </a:r>
            <a:br>
              <a:rPr lang="en-US" sz="1800" b="1"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Connect to EKS cluster using </a:t>
            </a:r>
            <a:r>
              <a:rPr lang="en-US" sz="1800" dirty="0" err="1">
                <a:latin typeface="Arial" panose="020B0604020202020204" pitchFamily="34" charset="0"/>
                <a:cs typeface="Arial" panose="020B0604020202020204" pitchFamily="34" charset="0"/>
              </a:rPr>
              <a:t>kubectl</a:t>
            </a: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commands</a:t>
            </a: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To view the list of worker nodes as part of EKS cluster</a:t>
            </a:r>
            <a:r>
              <a:rPr lang="en-US" sz="1800" dirty="0" smtClean="0">
                <a:latin typeface="Arial" panose="020B0604020202020204" pitchFamily="34" charset="0"/>
                <a:cs typeface="Arial" panose="020B0604020202020204" pitchFamily="34" charset="0"/>
              </a:rPr>
              <a:t>.</a:t>
            </a: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1800" b="1" dirty="0" err="1">
                <a:latin typeface="Arial" panose="020B0604020202020204" pitchFamily="34" charset="0"/>
                <a:cs typeface="Arial" panose="020B0604020202020204" pitchFamily="34" charset="0"/>
              </a:rPr>
              <a:t>kubectl</a:t>
            </a:r>
            <a:r>
              <a:rPr lang="en-US" sz="1800" b="1" dirty="0">
                <a:latin typeface="Arial" panose="020B0604020202020204" pitchFamily="34" charset="0"/>
                <a:cs typeface="Arial" panose="020B0604020202020204" pitchFamily="34" charset="0"/>
              </a:rPr>
              <a:t> get nodes</a:t>
            </a:r>
            <a:br>
              <a:rPr lang="en-US" sz="1800" b="1" dirty="0">
                <a:latin typeface="Arial" panose="020B0604020202020204" pitchFamily="34" charset="0"/>
                <a:cs typeface="Arial" panose="020B0604020202020204" pitchFamily="34" charset="0"/>
              </a:rPr>
            </a:br>
            <a:endParaRPr lang="en-IN" sz="1800" b="1"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772998" y="4859367"/>
            <a:ext cx="7607431" cy="1286909"/>
          </a:xfrm>
          <a:prstGeom prst="rect">
            <a:avLst/>
          </a:prstGeom>
        </p:spPr>
      </p:pic>
    </p:spTree>
    <p:extLst>
      <p:ext uri="{BB962C8B-B14F-4D97-AF65-F5344CB8AC3E}">
        <p14:creationId xmlns:p14="http://schemas.microsoft.com/office/powerpoint/2010/main" val="4114952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367645"/>
            <a:ext cx="9987528" cy="6391374"/>
          </a:xfrm>
        </p:spPr>
        <p:txBody>
          <a:bodyPr/>
          <a:lstStyle/>
          <a:p>
            <a:r>
              <a:rPr lang="en-IN" sz="1800" dirty="0" err="1">
                <a:latin typeface="Arial" panose="020B0604020202020204" pitchFamily="34" charset="0"/>
                <a:cs typeface="Arial" panose="020B0604020202020204" pitchFamily="34" charset="0"/>
              </a:rPr>
              <a:t>kubectl</a:t>
            </a:r>
            <a:r>
              <a:rPr lang="en-IN" sz="1800" dirty="0">
                <a:latin typeface="Arial" panose="020B0604020202020204" pitchFamily="34" charset="0"/>
                <a:cs typeface="Arial" panose="020B0604020202020204" pitchFamily="34" charset="0"/>
              </a:rPr>
              <a:t> get ns</a:t>
            </a:r>
            <a:br>
              <a:rPr lang="en-IN" sz="1800" dirty="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
            </a:r>
            <a:br>
              <a:rPr lang="en-IN" sz="1800" dirty="0" smtClean="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
            </a:r>
            <a:br>
              <a:rPr lang="en-IN" sz="1800" dirty="0" smtClean="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
            </a:r>
            <a:br>
              <a:rPr lang="en-IN" sz="1800" dirty="0" smtClean="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Now Create repo in </a:t>
            </a:r>
            <a:r>
              <a:rPr lang="en-IN" sz="1800" dirty="0" err="1" smtClean="0">
                <a:latin typeface="Arial" panose="020B0604020202020204" pitchFamily="34" charset="0"/>
                <a:cs typeface="Arial" panose="020B0604020202020204" pitchFamily="34" charset="0"/>
              </a:rPr>
              <a:t>ecr</a:t>
            </a:r>
            <a:r>
              <a:rPr lang="en-IN" sz="1800" dirty="0" smtClean="0">
                <a:latin typeface="Arial" panose="020B0604020202020204" pitchFamily="34" charset="0"/>
                <a:cs typeface="Arial" panose="020B0604020202020204" pitchFamily="34" charset="0"/>
              </a:rPr>
              <a:t>:-</a:t>
            </a:r>
            <a:br>
              <a:rPr lang="en-IN" sz="1800" dirty="0" smtClean="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Search for ECR in amazon console</a:t>
            </a:r>
            <a:br>
              <a:rPr lang="en-IN" sz="1800" dirty="0" smtClean="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
            </a:r>
            <a:br>
              <a:rPr lang="en-IN" sz="1800" dirty="0" smtClean="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
            </a:r>
            <a:br>
              <a:rPr lang="en-IN" sz="1800" dirty="0" smtClean="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 </a:t>
            </a:r>
            <a:br>
              <a:rPr lang="en-IN" sz="1800" dirty="0" smtClean="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
            </a:r>
            <a:br>
              <a:rPr lang="en-IN" sz="1800" dirty="0" smtClean="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
            </a:r>
            <a:br>
              <a:rPr lang="en-IN" sz="1800" dirty="0" smtClean="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Create the repository and copy the URL </a:t>
            </a:r>
            <a:endParaRPr lang="en-IN" sz="1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154954" y="892615"/>
            <a:ext cx="3087108" cy="97389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953" y="3048311"/>
            <a:ext cx="6452477" cy="191144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7950" y="5054027"/>
            <a:ext cx="5659225" cy="1704992"/>
          </a:xfrm>
          <a:prstGeom prst="rect">
            <a:avLst/>
          </a:prstGeom>
        </p:spPr>
      </p:pic>
    </p:spTree>
    <p:extLst>
      <p:ext uri="{BB962C8B-B14F-4D97-AF65-F5344CB8AC3E}">
        <p14:creationId xmlns:p14="http://schemas.microsoft.com/office/powerpoint/2010/main" val="4099958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474" y="216817"/>
            <a:ext cx="11085922" cy="6561056"/>
          </a:xfrm>
        </p:spPr>
        <p:txBody>
          <a:bodyPr/>
          <a:lstStyle/>
          <a:p>
            <a:r>
              <a:rPr lang="en-IN" sz="2000" b="1" u="sng" dirty="0" smtClean="0">
                <a:latin typeface="Arial" panose="020B0604020202020204" pitchFamily="34" charset="0"/>
                <a:cs typeface="Arial" panose="020B0604020202020204" pitchFamily="34" charset="0"/>
              </a:rPr>
              <a:t>Now install Docker:-</a:t>
            </a:r>
            <a:br>
              <a:rPr lang="en-IN" sz="2000" b="1" u="sng" dirty="0" smtClean="0">
                <a:latin typeface="Arial" panose="020B0604020202020204" pitchFamily="34" charset="0"/>
                <a:cs typeface="Arial" panose="020B0604020202020204" pitchFamily="34" charset="0"/>
              </a:rPr>
            </a:br>
            <a:r>
              <a:rPr lang="en-IN" sz="2000" b="1" u="sng" dirty="0">
                <a:latin typeface="Arial" panose="020B0604020202020204" pitchFamily="34" charset="0"/>
                <a:cs typeface="Arial" panose="020B0604020202020204" pitchFamily="34" charset="0"/>
              </a:rPr>
              <a:t/>
            </a:r>
            <a:br>
              <a:rPr lang="en-IN" sz="2000" b="1" u="sng"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Docker installation steps using default repository from Ubuntu</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Update local packages by executing below command:</a:t>
            </a:r>
            <a:br>
              <a:rPr lang="en-IN" sz="1800" dirty="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sym typeface="Wingdings" panose="05000000000000000000" pitchFamily="2" charset="2"/>
              </a:rPr>
              <a:t></a:t>
            </a:r>
            <a:r>
              <a:rPr lang="en-IN" sz="1800" b="1" dirty="0" err="1" smtClean="0">
                <a:latin typeface="Arial" panose="020B0604020202020204" pitchFamily="34" charset="0"/>
                <a:cs typeface="Arial" panose="020B0604020202020204" pitchFamily="34" charset="0"/>
              </a:rPr>
              <a:t>sudo</a:t>
            </a:r>
            <a:r>
              <a:rPr lang="en-IN" sz="1800" b="1" dirty="0" smtClean="0">
                <a:latin typeface="Arial" panose="020B0604020202020204" pitchFamily="34" charset="0"/>
                <a:cs typeface="Arial" panose="020B0604020202020204" pitchFamily="34" charset="0"/>
              </a:rPr>
              <a:t> </a:t>
            </a:r>
            <a:r>
              <a:rPr lang="en-IN" sz="1800" b="1" dirty="0">
                <a:latin typeface="Arial" panose="020B0604020202020204" pitchFamily="34" charset="0"/>
                <a:cs typeface="Arial" panose="020B0604020202020204" pitchFamily="34" charset="0"/>
              </a:rPr>
              <a:t>apt update</a:t>
            </a:r>
            <a:br>
              <a:rPr lang="en-IN" sz="1800" b="1"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Install the below packages</a:t>
            </a:r>
            <a:br>
              <a:rPr lang="en-IN" sz="1800" dirty="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sym typeface="Wingdings" panose="05000000000000000000" pitchFamily="2" charset="2"/>
              </a:rPr>
              <a:t></a:t>
            </a:r>
            <a:r>
              <a:rPr lang="en-IN" sz="1800" b="1" dirty="0" err="1" smtClean="0">
                <a:latin typeface="Arial" panose="020B0604020202020204" pitchFamily="34" charset="0"/>
                <a:cs typeface="Arial" panose="020B0604020202020204" pitchFamily="34" charset="0"/>
              </a:rPr>
              <a:t>sudo</a:t>
            </a:r>
            <a:r>
              <a:rPr lang="en-IN" sz="1800" b="1" dirty="0" smtClean="0">
                <a:latin typeface="Arial" panose="020B0604020202020204" pitchFamily="34" charset="0"/>
                <a:cs typeface="Arial" panose="020B0604020202020204" pitchFamily="34" charset="0"/>
              </a:rPr>
              <a:t> </a:t>
            </a:r>
            <a:r>
              <a:rPr lang="en-IN" sz="1800" b="1" dirty="0">
                <a:latin typeface="Arial" panose="020B0604020202020204" pitchFamily="34" charset="0"/>
                <a:cs typeface="Arial" panose="020B0604020202020204" pitchFamily="34" charset="0"/>
              </a:rPr>
              <a:t>apt install gnupg2 pass -y</a:t>
            </a:r>
            <a:br>
              <a:rPr lang="en-IN" sz="1800" b="1"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gnupg2 is tool for secure communication and data storage. It can be used to encrypt data and to create digital signatures</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Install </a:t>
            </a:r>
            <a:r>
              <a:rPr lang="en-IN" sz="1800" dirty="0" err="1">
                <a:latin typeface="Arial" panose="020B0604020202020204" pitchFamily="34" charset="0"/>
                <a:cs typeface="Arial" panose="020B0604020202020204" pitchFamily="34" charset="0"/>
              </a:rPr>
              <a:t>docker</a:t>
            </a: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sym typeface="Wingdings" panose="05000000000000000000" pitchFamily="2" charset="2"/>
              </a:rPr>
              <a:t></a:t>
            </a:r>
            <a:r>
              <a:rPr lang="en-IN" sz="1800" b="1" dirty="0" err="1" smtClean="0">
                <a:latin typeface="Arial" panose="020B0604020202020204" pitchFamily="34" charset="0"/>
                <a:cs typeface="Arial" panose="020B0604020202020204" pitchFamily="34" charset="0"/>
              </a:rPr>
              <a:t>sudo</a:t>
            </a:r>
            <a:r>
              <a:rPr lang="en-IN" sz="1800" b="1" dirty="0" smtClean="0">
                <a:latin typeface="Arial" panose="020B0604020202020204" pitchFamily="34" charset="0"/>
                <a:cs typeface="Arial" panose="020B0604020202020204" pitchFamily="34" charset="0"/>
              </a:rPr>
              <a:t> </a:t>
            </a:r>
            <a:r>
              <a:rPr lang="en-IN" sz="1800" b="1" dirty="0">
                <a:latin typeface="Arial" panose="020B0604020202020204" pitchFamily="34" charset="0"/>
                <a:cs typeface="Arial" panose="020B0604020202020204" pitchFamily="34" charset="0"/>
              </a:rPr>
              <a:t>apt install docker.io -y</a:t>
            </a:r>
            <a:br>
              <a:rPr lang="en-IN" sz="1800" b="1"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Add Ubuntu user to Docker group</a:t>
            </a:r>
            <a:br>
              <a:rPr lang="en-IN" sz="1800" dirty="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sym typeface="Wingdings" panose="05000000000000000000" pitchFamily="2" charset="2"/>
              </a:rPr>
              <a:t></a:t>
            </a:r>
            <a:r>
              <a:rPr lang="en-IN" sz="1800" b="1" dirty="0" err="1" smtClean="0">
                <a:latin typeface="Arial" panose="020B0604020202020204" pitchFamily="34" charset="0"/>
                <a:cs typeface="Arial" panose="020B0604020202020204" pitchFamily="34" charset="0"/>
              </a:rPr>
              <a:t>sudo</a:t>
            </a:r>
            <a:r>
              <a:rPr lang="en-IN" sz="1800" b="1" dirty="0" smtClean="0">
                <a:latin typeface="Arial" panose="020B0604020202020204" pitchFamily="34" charset="0"/>
                <a:cs typeface="Arial" panose="020B0604020202020204" pitchFamily="34" charset="0"/>
              </a:rPr>
              <a:t> </a:t>
            </a:r>
            <a:r>
              <a:rPr lang="en-IN" sz="1800" b="1" dirty="0" err="1">
                <a:latin typeface="Arial" panose="020B0604020202020204" pitchFamily="34" charset="0"/>
                <a:cs typeface="Arial" panose="020B0604020202020204" pitchFamily="34" charset="0"/>
              </a:rPr>
              <a:t>usermod</a:t>
            </a:r>
            <a:r>
              <a:rPr lang="en-IN" sz="1800" b="1" dirty="0">
                <a:latin typeface="Arial" panose="020B0604020202020204" pitchFamily="34" charset="0"/>
                <a:cs typeface="Arial" panose="020B0604020202020204" pitchFamily="34" charset="0"/>
              </a:rPr>
              <a:t> -</a:t>
            </a:r>
            <a:r>
              <a:rPr lang="en-IN" sz="1800" b="1" dirty="0" err="1">
                <a:latin typeface="Arial" panose="020B0604020202020204" pitchFamily="34" charset="0"/>
                <a:cs typeface="Arial" panose="020B0604020202020204" pitchFamily="34" charset="0"/>
              </a:rPr>
              <a:t>aG</a:t>
            </a:r>
            <a:r>
              <a:rPr lang="en-IN" sz="1800" b="1" dirty="0">
                <a:latin typeface="Arial" panose="020B0604020202020204" pitchFamily="34" charset="0"/>
                <a:cs typeface="Arial" panose="020B0604020202020204" pitchFamily="34" charset="0"/>
              </a:rPr>
              <a:t> </a:t>
            </a:r>
            <a:r>
              <a:rPr lang="en-IN" sz="1800" b="1" dirty="0" err="1">
                <a:latin typeface="Arial" panose="020B0604020202020204" pitchFamily="34" charset="0"/>
                <a:cs typeface="Arial" panose="020B0604020202020204" pitchFamily="34" charset="0"/>
              </a:rPr>
              <a:t>docker</a:t>
            </a:r>
            <a:r>
              <a:rPr lang="en-IN" sz="1800" b="1" dirty="0">
                <a:latin typeface="Arial" panose="020B0604020202020204" pitchFamily="34" charset="0"/>
                <a:cs typeface="Arial" panose="020B0604020202020204" pitchFamily="34" charset="0"/>
              </a:rPr>
              <a:t> $</a:t>
            </a:r>
            <a:r>
              <a:rPr lang="en-IN" sz="1800" b="1" dirty="0" smtClean="0">
                <a:latin typeface="Arial" panose="020B0604020202020204" pitchFamily="34" charset="0"/>
                <a:cs typeface="Arial" panose="020B0604020202020204" pitchFamily="34" charset="0"/>
              </a:rPr>
              <a:t>USER</a:t>
            </a:r>
            <a:br>
              <a:rPr lang="en-IN" sz="1800" b="1" dirty="0" smtClean="0">
                <a:latin typeface="Arial" panose="020B0604020202020204" pitchFamily="34" charset="0"/>
                <a:cs typeface="Arial" panose="020B0604020202020204" pitchFamily="34" charset="0"/>
              </a:rPr>
            </a:br>
            <a:r>
              <a:rPr lang="en-IN" sz="1800" b="1" dirty="0">
                <a:latin typeface="Arial" panose="020B0604020202020204" pitchFamily="34" charset="0"/>
                <a:cs typeface="Arial" panose="020B0604020202020204" pitchFamily="34" charset="0"/>
              </a:rPr>
              <a:t/>
            </a:r>
            <a:br>
              <a:rPr lang="en-IN" sz="1800" b="1" dirty="0">
                <a:latin typeface="Arial" panose="020B0604020202020204" pitchFamily="34" charset="0"/>
                <a:cs typeface="Arial" panose="020B0604020202020204" pitchFamily="34" charset="0"/>
              </a:rPr>
            </a:br>
            <a:r>
              <a:rPr lang="en-US" sz="1800" b="1" dirty="0">
                <a:latin typeface="Arial" panose="020B0604020202020204" pitchFamily="34" charset="0"/>
                <a:cs typeface="Arial" panose="020B0604020202020204" pitchFamily="34" charset="0"/>
              </a:rPr>
              <a:t/>
            </a:r>
            <a:br>
              <a:rPr lang="en-US" sz="1800" b="1"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We need to reload shell in order to have new group settings applied. Now you need to logout and log back in command line or execute the below command:</a:t>
            </a:r>
            <a:br>
              <a:rPr lang="en-US" sz="1800" dirty="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sym typeface="Wingdings" panose="05000000000000000000" pitchFamily="2" charset="2"/>
              </a:rPr>
              <a:t></a:t>
            </a:r>
            <a:r>
              <a:rPr lang="en-US" sz="1800" b="1" dirty="0" err="1" smtClean="0">
                <a:latin typeface="Arial" panose="020B0604020202020204" pitchFamily="34" charset="0"/>
                <a:cs typeface="Arial" panose="020B0604020202020204" pitchFamily="34" charset="0"/>
              </a:rPr>
              <a:t>newgrp</a:t>
            </a:r>
            <a:r>
              <a:rPr lang="en-US" sz="1800" b="1" dirty="0" smtClean="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docker</a:t>
            </a: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455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450" y="358219"/>
            <a:ext cx="10859678" cy="6297105"/>
          </a:xfrm>
        </p:spPr>
        <p:txBody>
          <a:bodyPr/>
          <a:lstStyle/>
          <a:p>
            <a:r>
              <a:rPr lang="en-US" sz="2000" dirty="0">
                <a:latin typeface="Arial" panose="020B0604020202020204" pitchFamily="34" charset="0"/>
                <a:cs typeface="Arial" panose="020B0604020202020204" pitchFamily="34" charset="0"/>
              </a:rPr>
              <a:t>The Docker service needs to be setup to run at startup. To do so, type in each command followed by enter:</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a:r>
            <a:br>
              <a:rPr lang="en-US" sz="2000" dirty="0">
                <a:latin typeface="Arial" panose="020B0604020202020204" pitchFamily="34" charset="0"/>
                <a:cs typeface="Arial" panose="020B0604020202020204" pitchFamily="34" charset="0"/>
              </a:rPr>
            </a:br>
            <a:r>
              <a:rPr lang="en-US" sz="2000" dirty="0" err="1">
                <a:latin typeface="Arial" panose="020B0604020202020204" pitchFamily="34" charset="0"/>
                <a:cs typeface="Arial" panose="020B0604020202020204" pitchFamily="34" charset="0"/>
              </a:rPr>
              <a:t>sudo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systemctl</a:t>
            </a:r>
            <a:r>
              <a:rPr lang="en-US" sz="2000" dirty="0">
                <a:latin typeface="Arial" panose="020B0604020202020204" pitchFamily="34" charset="0"/>
                <a:cs typeface="Arial" panose="020B0604020202020204" pitchFamily="34" charset="0"/>
              </a:rPr>
              <a:t> start </a:t>
            </a:r>
            <a:r>
              <a:rPr lang="en-US" sz="2000" dirty="0" err="1">
                <a:latin typeface="Arial" panose="020B0604020202020204" pitchFamily="34" charset="0"/>
                <a:cs typeface="Arial" panose="020B0604020202020204" pitchFamily="34" charset="0"/>
              </a:rPr>
              <a:t>docker</a:t>
            </a:r>
            <a:r>
              <a:rPr lang="en-US" sz="2000" dirty="0">
                <a:latin typeface="Arial" panose="020B0604020202020204" pitchFamily="34" charset="0"/>
                <a:cs typeface="Arial" panose="020B0604020202020204" pitchFamily="34" charset="0"/>
              </a:rPr>
              <a:t/>
            </a:r>
            <a:br>
              <a:rPr lang="en-US" sz="2000" dirty="0">
                <a:latin typeface="Arial" panose="020B0604020202020204" pitchFamily="34" charset="0"/>
                <a:cs typeface="Arial" panose="020B0604020202020204" pitchFamily="34" charset="0"/>
              </a:rPr>
            </a:br>
            <a:r>
              <a:rPr lang="en-US" sz="2000" dirty="0" err="1">
                <a:latin typeface="Arial" panose="020B0604020202020204" pitchFamily="34" charset="0"/>
                <a:cs typeface="Arial" panose="020B0604020202020204" pitchFamily="34" charset="0"/>
              </a:rPr>
              <a:t>sudo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systemctl</a:t>
            </a:r>
            <a:r>
              <a:rPr lang="en-US" sz="2000" dirty="0">
                <a:latin typeface="Arial" panose="020B0604020202020204" pitchFamily="34" charset="0"/>
                <a:cs typeface="Arial" panose="020B0604020202020204" pitchFamily="34" charset="0"/>
              </a:rPr>
              <a:t> enable </a:t>
            </a:r>
            <a:r>
              <a:rPr lang="en-US" sz="2000" dirty="0" err="1">
                <a:latin typeface="Arial" panose="020B0604020202020204" pitchFamily="34" charset="0"/>
                <a:cs typeface="Arial" panose="020B0604020202020204" pitchFamily="34" charset="0"/>
              </a:rPr>
              <a:t>docker</a:t>
            </a:r>
            <a:r>
              <a:rPr lang="en-US" sz="2000" dirty="0">
                <a:latin typeface="Arial" panose="020B0604020202020204" pitchFamily="34" charset="0"/>
                <a:cs typeface="Arial" panose="020B0604020202020204" pitchFamily="34" charset="0"/>
              </a:rPr>
              <a:t/>
            </a:r>
            <a:br>
              <a:rPr lang="en-US" sz="2000" dirty="0">
                <a:latin typeface="Arial" panose="020B0604020202020204" pitchFamily="34" charset="0"/>
                <a:cs typeface="Arial" panose="020B0604020202020204" pitchFamily="34" charset="0"/>
              </a:rPr>
            </a:br>
            <a:r>
              <a:rPr lang="en-US" sz="2000" dirty="0" err="1">
                <a:latin typeface="Arial" panose="020B0604020202020204" pitchFamily="34" charset="0"/>
                <a:cs typeface="Arial" panose="020B0604020202020204" pitchFamily="34" charset="0"/>
              </a:rPr>
              <a:t>sudo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systemctl</a:t>
            </a:r>
            <a:r>
              <a:rPr lang="en-US" sz="2000" dirty="0">
                <a:latin typeface="Arial" panose="020B0604020202020204" pitchFamily="34" charset="0"/>
                <a:cs typeface="Arial" panose="020B0604020202020204" pitchFamily="34" charset="0"/>
              </a:rPr>
              <a:t> status </a:t>
            </a:r>
            <a:r>
              <a:rPr lang="en-US" sz="2000" dirty="0" err="1">
                <a:latin typeface="Arial" panose="020B0604020202020204" pitchFamily="34" charset="0"/>
                <a:cs typeface="Arial" panose="020B0604020202020204" pitchFamily="34" charset="0"/>
              </a:rPr>
              <a:t>docker</a:t>
            </a:r>
            <a:r>
              <a:rPr lang="en-US" sz="2000" dirty="0">
                <a:latin typeface="Arial" panose="020B0604020202020204" pitchFamily="34" charset="0"/>
                <a:cs typeface="Arial" panose="020B0604020202020204" pitchFamily="34" charset="0"/>
              </a:rPr>
              <a:t/>
            </a:r>
            <a:br>
              <a:rPr lang="en-US" sz="2000" dirty="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r>
            <a:br>
              <a:rPr lang="en-US" sz="2000" dirty="0" smtClean="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a:r>
            <a:br>
              <a:rPr lang="en-US" sz="2000" dirty="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r>
            <a:br>
              <a:rPr lang="en-US" sz="2000" dirty="0" smtClean="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a:r>
            <a:br>
              <a:rPr lang="en-US" sz="2000" dirty="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r>
            <a:br>
              <a:rPr lang="en-US" sz="2000" dirty="0" smtClean="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a:r>
            <a:br>
              <a:rPr lang="en-US" sz="2000" dirty="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r>
            <a:br>
              <a:rPr lang="en-US" sz="2000" dirty="0" smtClean="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a:r>
            <a:br>
              <a:rPr lang="en-US" sz="2000" dirty="0">
                <a:latin typeface="Arial" panose="020B0604020202020204" pitchFamily="34" charset="0"/>
                <a:cs typeface="Arial" panose="020B0604020202020204" pitchFamily="34" charset="0"/>
              </a:rPr>
            </a:br>
            <a:r>
              <a:rPr lang="en-US" sz="2000" b="1" u="sng" dirty="0">
                <a:latin typeface="Arial" panose="020B0604020202020204" pitchFamily="34" charset="0"/>
                <a:cs typeface="Arial" panose="020B0604020202020204" pitchFamily="34" charset="0"/>
              </a:rPr>
              <a:t>Docker Jenkins Integration | Building Docker Images using Jenkins</a:t>
            </a:r>
            <a:r>
              <a:rPr lang="en-US" sz="2000" dirty="0">
                <a:latin typeface="Arial" panose="020B0604020202020204" pitchFamily="34" charset="0"/>
                <a:cs typeface="Arial" panose="020B0604020202020204" pitchFamily="34" charset="0"/>
              </a:rPr>
              <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a:r>
            <a:br>
              <a:rPr lang="en-US" sz="2000" dirty="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Every </a:t>
            </a:r>
            <a:r>
              <a:rPr lang="en-US" sz="2000" dirty="0">
                <a:latin typeface="Arial" panose="020B0604020202020204" pitchFamily="34" charset="0"/>
                <a:cs typeface="Arial" panose="020B0604020202020204" pitchFamily="34" charset="0"/>
              </a:rPr>
              <a:t>time developer makes code changes, you would want to Jenkins to automate Docker </a:t>
            </a:r>
            <a:r>
              <a:rPr lang="en-US" sz="2000" dirty="0" smtClean="0">
                <a:latin typeface="Arial" panose="020B0604020202020204" pitchFamily="34" charset="0"/>
                <a:cs typeface="Arial" panose="020B0604020202020204" pitchFamily="34" charset="0"/>
              </a:rPr>
              <a:t>      images </a:t>
            </a:r>
            <a:r>
              <a:rPr lang="en-US" sz="2000" dirty="0">
                <a:latin typeface="Arial" panose="020B0604020202020204" pitchFamily="34" charset="0"/>
                <a:cs typeface="Arial" panose="020B0604020202020204" pitchFamily="34" charset="0"/>
              </a:rPr>
              <a:t>creation and pushing into Docker registry.</a:t>
            </a:r>
            <a:br>
              <a:rPr lang="en-US" sz="2000" dirty="0">
                <a:latin typeface="Arial" panose="020B0604020202020204" pitchFamily="34" charset="0"/>
                <a:cs typeface="Arial" panose="020B0604020202020204" pitchFamily="34" charset="0"/>
              </a:rPr>
            </a:br>
            <a:endParaRPr lang="en-IN" sz="2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650450" y="2461661"/>
            <a:ext cx="4619134" cy="2468558"/>
          </a:xfrm>
          <a:prstGeom prst="rect">
            <a:avLst/>
          </a:prstGeom>
        </p:spPr>
      </p:pic>
    </p:spTree>
    <p:extLst>
      <p:ext uri="{BB962C8B-B14F-4D97-AF65-F5344CB8AC3E}">
        <p14:creationId xmlns:p14="http://schemas.microsoft.com/office/powerpoint/2010/main" val="3134685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864" y="480767"/>
            <a:ext cx="10887959" cy="6004874"/>
          </a:xfrm>
        </p:spPr>
        <p:txBody>
          <a:bodyPr/>
          <a:lstStyle/>
          <a:p>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1800" b="1" u="sng" dirty="0">
                <a:latin typeface="Arial" panose="020B0604020202020204" pitchFamily="34" charset="0"/>
                <a:cs typeface="Arial" panose="020B0604020202020204" pitchFamily="34" charset="0"/>
              </a:rPr>
              <a:t>Pre-requisites:</a:t>
            </a: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Jenkins is up and running</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Docker is installed in Jenkins </a:t>
            </a:r>
            <a:r>
              <a:rPr lang="en-US" sz="1800" dirty="0" smtClean="0">
                <a:latin typeface="Arial" panose="020B0604020202020204" pitchFamily="34" charset="0"/>
                <a:cs typeface="Arial" panose="020B0604020202020204" pitchFamily="34" charset="0"/>
              </a:rPr>
              <a:t>machine</a:t>
            </a:r>
            <a:br>
              <a:rPr lang="en-US" sz="1800" dirty="0" smtClean="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Install necessary plugins in Jenkins machine</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Docker plugin </a:t>
            </a:r>
            <a:r>
              <a:rPr lang="en-US" sz="1800" dirty="0">
                <a:latin typeface="Arial" panose="020B0604020202020204" pitchFamily="34" charset="0"/>
                <a:cs typeface="Arial" panose="020B0604020202020204" pitchFamily="34" charset="0"/>
              </a:rPr>
              <a:t>installed in Jenkins.</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Docker pipeline </a:t>
            </a:r>
            <a:r>
              <a:rPr lang="en-US" sz="1800" dirty="0" smtClean="0">
                <a:latin typeface="Arial" panose="020B0604020202020204" pitchFamily="34" charset="0"/>
                <a:cs typeface="Arial" panose="020B0604020202020204" pitchFamily="34" charset="0"/>
              </a:rPr>
              <a:t>plugin </a:t>
            </a:r>
            <a:r>
              <a:rPr lang="en-US" sz="1800" dirty="0">
                <a:latin typeface="Arial" panose="020B0604020202020204" pitchFamily="34" charset="0"/>
                <a:cs typeface="Arial" panose="020B0604020202020204" pitchFamily="34" charset="0"/>
              </a:rPr>
              <a:t>installed in Jenkins</a:t>
            </a:r>
            <a:r>
              <a:rPr lang="en-US" sz="1800" dirty="0" smtClean="0">
                <a:latin typeface="Arial" panose="020B0604020202020204" pitchFamily="34" charset="0"/>
                <a:cs typeface="Arial" panose="020B0604020202020204" pitchFamily="34" charset="0"/>
              </a:rPr>
              <a:t>.</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Kubernetes CLI plugin installed in Jenkins </a:t>
            </a:r>
            <a:br>
              <a:rPr lang="en-US" sz="1800" dirty="0" smtClean="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Now Login to Jenkins EC2 instance, execute below commands</a:t>
            </a:r>
            <a:r>
              <a:rPr lang="en-US" sz="1800" dirty="0" smtClean="0">
                <a:latin typeface="Arial" panose="020B0604020202020204" pitchFamily="34" charset="0"/>
                <a:cs typeface="Arial" panose="020B0604020202020204" pitchFamily="34" charset="0"/>
              </a:rPr>
              <a:t>:</a:t>
            </a:r>
            <a:br>
              <a:rPr lang="en-US" sz="1800" dirty="0" smtClean="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Add </a:t>
            </a:r>
            <a:r>
              <a:rPr lang="en-US" sz="1800" dirty="0" err="1">
                <a:latin typeface="Arial" panose="020B0604020202020204" pitchFamily="34" charset="0"/>
                <a:cs typeface="Arial" panose="020B0604020202020204" pitchFamily="34" charset="0"/>
              </a:rPr>
              <a:t>jenkins</a:t>
            </a:r>
            <a:r>
              <a:rPr lang="en-US" sz="1800" dirty="0">
                <a:latin typeface="Arial" panose="020B0604020202020204" pitchFamily="34" charset="0"/>
                <a:cs typeface="Arial" panose="020B0604020202020204" pitchFamily="34" charset="0"/>
              </a:rPr>
              <a:t> user to Docker group</a:t>
            </a:r>
            <a:br>
              <a:rPr lang="en-US" sz="1800" dirty="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sym typeface="Wingdings" panose="05000000000000000000" pitchFamily="2" charset="2"/>
              </a:rPr>
              <a:t></a:t>
            </a:r>
            <a:r>
              <a:rPr lang="en-US" sz="1800" b="1" dirty="0" err="1" smtClean="0">
                <a:latin typeface="Arial" panose="020B0604020202020204" pitchFamily="34" charset="0"/>
                <a:cs typeface="Arial" panose="020B0604020202020204" pitchFamily="34" charset="0"/>
              </a:rPr>
              <a:t>sudo</a:t>
            </a:r>
            <a:r>
              <a:rPr lang="en-US" sz="1800" b="1" dirty="0" smtClean="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usermod</a:t>
            </a:r>
            <a:r>
              <a:rPr lang="en-US" sz="1800" b="1" dirty="0">
                <a:latin typeface="Arial" panose="020B0604020202020204" pitchFamily="34" charset="0"/>
                <a:cs typeface="Arial" panose="020B0604020202020204" pitchFamily="34" charset="0"/>
              </a:rPr>
              <a:t> -a -G </a:t>
            </a:r>
            <a:r>
              <a:rPr lang="en-US" sz="1800" b="1" dirty="0" err="1">
                <a:latin typeface="Arial" panose="020B0604020202020204" pitchFamily="34" charset="0"/>
                <a:cs typeface="Arial" panose="020B0604020202020204" pitchFamily="34" charset="0"/>
              </a:rPr>
              <a:t>docker</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jenkins</a:t>
            </a:r>
            <a:r>
              <a:rPr lang="en-US" sz="1800" b="1" dirty="0">
                <a:latin typeface="Arial" panose="020B0604020202020204" pitchFamily="34" charset="0"/>
                <a:cs typeface="Arial" panose="020B0604020202020204" pitchFamily="34" charset="0"/>
              </a:rPr>
              <a:t/>
            </a:r>
            <a:br>
              <a:rPr lang="en-US" sz="1800" b="1" dirty="0">
                <a:latin typeface="Arial" panose="020B0604020202020204" pitchFamily="34" charset="0"/>
                <a:cs typeface="Arial" panose="020B0604020202020204" pitchFamily="34" charset="0"/>
              </a:rPr>
            </a:br>
            <a:r>
              <a:rPr lang="en-US" sz="1800" b="1" dirty="0">
                <a:latin typeface="Arial" panose="020B0604020202020204" pitchFamily="34" charset="0"/>
                <a:cs typeface="Arial" panose="020B0604020202020204" pitchFamily="34" charset="0"/>
              </a:rPr>
              <a:t/>
            </a:r>
            <a:br>
              <a:rPr lang="en-US" sz="1800" b="1"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Restart Jenkins service</a:t>
            </a:r>
            <a:br>
              <a:rPr lang="en-US" sz="1800" dirty="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sym typeface="Wingdings" panose="05000000000000000000" pitchFamily="2" charset="2"/>
              </a:rPr>
              <a:t></a:t>
            </a:r>
            <a:r>
              <a:rPr lang="en-US" sz="1800" b="1" dirty="0" err="1" smtClean="0">
                <a:latin typeface="Arial" panose="020B0604020202020204" pitchFamily="34" charset="0"/>
                <a:cs typeface="Arial" panose="020B0604020202020204" pitchFamily="34" charset="0"/>
              </a:rPr>
              <a:t>sudo</a:t>
            </a:r>
            <a:r>
              <a:rPr lang="en-US" sz="1800" b="1" dirty="0" smtClean="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service </a:t>
            </a:r>
            <a:r>
              <a:rPr lang="en-US" sz="1800" b="1" dirty="0" err="1">
                <a:latin typeface="Arial" panose="020B0604020202020204" pitchFamily="34" charset="0"/>
                <a:cs typeface="Arial" panose="020B0604020202020204" pitchFamily="34" charset="0"/>
              </a:rPr>
              <a:t>jenkins</a:t>
            </a:r>
            <a:r>
              <a:rPr lang="en-US" sz="1800" b="1" dirty="0">
                <a:latin typeface="Arial" panose="020B0604020202020204" pitchFamily="34" charset="0"/>
                <a:cs typeface="Arial" panose="020B0604020202020204" pitchFamily="34" charset="0"/>
              </a:rPr>
              <a:t> restart</a:t>
            </a: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3129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876" y="339365"/>
            <a:ext cx="10755984" cy="6287678"/>
          </a:xfrm>
        </p:spPr>
        <p:txBody>
          <a:bodyPr/>
          <a:lstStyle/>
          <a:p>
            <a:r>
              <a:rPr lang="en-IN" sz="1800" dirty="0">
                <a:latin typeface="Arial" panose="020B0604020202020204" pitchFamily="34" charset="0"/>
                <a:cs typeface="Arial" panose="020B0604020202020204" pitchFamily="34" charset="0"/>
              </a:rPr>
              <a:t>Reload system daemon files</a:t>
            </a:r>
            <a:br>
              <a:rPr lang="en-IN" sz="1800" dirty="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sym typeface="Wingdings" panose="05000000000000000000" pitchFamily="2" charset="2"/>
              </a:rPr>
              <a:t></a:t>
            </a:r>
            <a:r>
              <a:rPr lang="en-IN" sz="1800" b="1" dirty="0" err="1" smtClean="0">
                <a:latin typeface="Arial" panose="020B0604020202020204" pitchFamily="34" charset="0"/>
                <a:cs typeface="Arial" panose="020B0604020202020204" pitchFamily="34" charset="0"/>
              </a:rPr>
              <a:t>sudo</a:t>
            </a:r>
            <a:r>
              <a:rPr lang="en-IN" sz="1800" b="1" dirty="0" smtClean="0">
                <a:latin typeface="Arial" panose="020B0604020202020204" pitchFamily="34" charset="0"/>
                <a:cs typeface="Arial" panose="020B0604020202020204" pitchFamily="34" charset="0"/>
              </a:rPr>
              <a:t> </a:t>
            </a:r>
            <a:r>
              <a:rPr lang="en-IN" sz="1800" b="1" dirty="0" err="1">
                <a:latin typeface="Arial" panose="020B0604020202020204" pitchFamily="34" charset="0"/>
                <a:cs typeface="Arial" panose="020B0604020202020204" pitchFamily="34" charset="0"/>
              </a:rPr>
              <a:t>systemctl</a:t>
            </a:r>
            <a:r>
              <a:rPr lang="en-IN" sz="1800" b="1" dirty="0">
                <a:latin typeface="Arial" panose="020B0604020202020204" pitchFamily="34" charset="0"/>
                <a:cs typeface="Arial" panose="020B0604020202020204" pitchFamily="34" charset="0"/>
              </a:rPr>
              <a:t> daemon-reload</a:t>
            </a:r>
            <a:br>
              <a:rPr lang="en-IN" sz="1800" b="1" dirty="0">
                <a:latin typeface="Arial" panose="020B0604020202020204" pitchFamily="34" charset="0"/>
                <a:cs typeface="Arial" panose="020B0604020202020204" pitchFamily="34" charset="0"/>
              </a:rPr>
            </a:br>
            <a:r>
              <a:rPr lang="en-IN" sz="1800" b="1" dirty="0">
                <a:latin typeface="Arial" panose="020B0604020202020204" pitchFamily="34" charset="0"/>
                <a:cs typeface="Arial" panose="020B0604020202020204" pitchFamily="34" charset="0"/>
              </a:rPr>
              <a:t/>
            </a:r>
            <a:br>
              <a:rPr lang="en-IN" sz="1800" b="1"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Restart Docker service as well</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sym typeface="Wingdings" panose="05000000000000000000" pitchFamily="2" charset="2"/>
              </a:rPr>
              <a:t></a:t>
            </a:r>
            <a:r>
              <a:rPr lang="en-IN" sz="1800" b="1" dirty="0" err="1" smtClean="0">
                <a:latin typeface="Arial" panose="020B0604020202020204" pitchFamily="34" charset="0"/>
                <a:cs typeface="Arial" panose="020B0604020202020204" pitchFamily="34" charset="0"/>
              </a:rPr>
              <a:t>sudo</a:t>
            </a:r>
            <a:r>
              <a:rPr lang="en-IN" sz="1800" b="1" dirty="0" smtClean="0">
                <a:latin typeface="Arial" panose="020B0604020202020204" pitchFamily="34" charset="0"/>
                <a:cs typeface="Arial" panose="020B0604020202020204" pitchFamily="34" charset="0"/>
              </a:rPr>
              <a:t> </a:t>
            </a:r>
            <a:r>
              <a:rPr lang="en-IN" sz="1800" b="1" dirty="0">
                <a:latin typeface="Arial" panose="020B0604020202020204" pitchFamily="34" charset="0"/>
                <a:cs typeface="Arial" panose="020B0604020202020204" pitchFamily="34" charset="0"/>
              </a:rPr>
              <a:t>service </a:t>
            </a:r>
            <a:r>
              <a:rPr lang="en-IN" sz="1800" b="1" dirty="0" err="1">
                <a:latin typeface="Arial" panose="020B0604020202020204" pitchFamily="34" charset="0"/>
                <a:cs typeface="Arial" panose="020B0604020202020204" pitchFamily="34" charset="0"/>
              </a:rPr>
              <a:t>docker</a:t>
            </a:r>
            <a:r>
              <a:rPr lang="en-IN" sz="1800" b="1" dirty="0">
                <a:latin typeface="Arial" panose="020B0604020202020204" pitchFamily="34" charset="0"/>
                <a:cs typeface="Arial" panose="020B0604020202020204" pitchFamily="34" charset="0"/>
              </a:rPr>
              <a:t> stop</a:t>
            </a:r>
            <a:br>
              <a:rPr lang="en-IN" sz="1800" b="1" dirty="0">
                <a:latin typeface="Arial" panose="020B0604020202020204" pitchFamily="34" charset="0"/>
                <a:cs typeface="Arial" panose="020B0604020202020204" pitchFamily="34" charset="0"/>
              </a:rPr>
            </a:br>
            <a:r>
              <a:rPr lang="en-IN" sz="1800" b="1" dirty="0" smtClean="0">
                <a:latin typeface="Arial" panose="020B0604020202020204" pitchFamily="34" charset="0"/>
                <a:cs typeface="Arial" panose="020B0604020202020204" pitchFamily="34" charset="0"/>
                <a:sym typeface="Wingdings" panose="05000000000000000000" pitchFamily="2" charset="2"/>
              </a:rPr>
              <a:t></a:t>
            </a:r>
            <a:r>
              <a:rPr lang="en-IN" sz="1800" b="1" dirty="0" err="1" smtClean="0">
                <a:latin typeface="Arial" panose="020B0604020202020204" pitchFamily="34" charset="0"/>
                <a:cs typeface="Arial" panose="020B0604020202020204" pitchFamily="34" charset="0"/>
              </a:rPr>
              <a:t>sudo</a:t>
            </a:r>
            <a:r>
              <a:rPr lang="en-IN" sz="1800" b="1" dirty="0" smtClean="0">
                <a:latin typeface="Arial" panose="020B0604020202020204" pitchFamily="34" charset="0"/>
                <a:cs typeface="Arial" panose="020B0604020202020204" pitchFamily="34" charset="0"/>
              </a:rPr>
              <a:t> </a:t>
            </a:r>
            <a:r>
              <a:rPr lang="en-IN" sz="1800" b="1" dirty="0">
                <a:latin typeface="Arial" panose="020B0604020202020204" pitchFamily="34" charset="0"/>
                <a:cs typeface="Arial" panose="020B0604020202020204" pitchFamily="34" charset="0"/>
              </a:rPr>
              <a:t>service </a:t>
            </a:r>
            <a:r>
              <a:rPr lang="en-IN" sz="1800" b="1" dirty="0" err="1">
                <a:latin typeface="Arial" panose="020B0604020202020204" pitchFamily="34" charset="0"/>
                <a:cs typeface="Arial" panose="020B0604020202020204" pitchFamily="34" charset="0"/>
              </a:rPr>
              <a:t>docker</a:t>
            </a:r>
            <a:r>
              <a:rPr lang="en-IN" sz="1800" b="1" dirty="0">
                <a:latin typeface="Arial" panose="020B0604020202020204" pitchFamily="34" charset="0"/>
                <a:cs typeface="Arial" panose="020B0604020202020204" pitchFamily="34" charset="0"/>
              </a:rPr>
              <a:t> </a:t>
            </a:r>
            <a:r>
              <a:rPr lang="en-IN" sz="1800" b="1" dirty="0" smtClean="0">
                <a:latin typeface="Arial" panose="020B0604020202020204" pitchFamily="34" charset="0"/>
                <a:cs typeface="Arial" panose="020B0604020202020204" pitchFamily="34" charset="0"/>
              </a:rPr>
              <a:t>start</a:t>
            </a:r>
            <a:br>
              <a:rPr lang="en-IN" sz="1800" b="1" dirty="0" smtClean="0">
                <a:latin typeface="Arial" panose="020B0604020202020204" pitchFamily="34" charset="0"/>
                <a:cs typeface="Arial" panose="020B0604020202020204" pitchFamily="34" charset="0"/>
              </a:rPr>
            </a:br>
            <a:r>
              <a:rPr lang="en-IN" sz="1800" b="1" dirty="0">
                <a:latin typeface="Arial" panose="020B0604020202020204" pitchFamily="34" charset="0"/>
                <a:cs typeface="Arial" panose="020B0604020202020204" pitchFamily="34" charset="0"/>
              </a:rPr>
              <a:t/>
            </a:r>
            <a:br>
              <a:rPr lang="en-IN" sz="1800" b="1" dirty="0">
                <a:latin typeface="Arial" panose="020B0604020202020204" pitchFamily="34" charset="0"/>
                <a:cs typeface="Arial" panose="020B0604020202020204" pitchFamily="34" charset="0"/>
              </a:rPr>
            </a:br>
            <a:r>
              <a:rPr lang="en-IN" sz="1800" u="sng" dirty="0" smtClean="0">
                <a:latin typeface="Arial" panose="020B0604020202020204" pitchFamily="34" charset="0"/>
                <a:cs typeface="Arial" panose="020B0604020202020204" pitchFamily="34" charset="0"/>
              </a:rPr>
              <a:t>Create Maven Variable under Global and credentials in Jenkins dashboard:-</a:t>
            </a:r>
            <a:r>
              <a:rPr lang="en-IN" sz="1800" b="1" dirty="0" smtClean="0">
                <a:latin typeface="Arial" panose="020B0604020202020204" pitchFamily="34" charset="0"/>
                <a:cs typeface="Arial" panose="020B0604020202020204" pitchFamily="34" charset="0"/>
              </a:rPr>
              <a:t/>
            </a:r>
            <a:br>
              <a:rPr lang="en-IN" sz="1800" b="1" dirty="0" smtClean="0">
                <a:latin typeface="Arial" panose="020B0604020202020204" pitchFamily="34" charset="0"/>
                <a:cs typeface="Arial" panose="020B0604020202020204" pitchFamily="34" charset="0"/>
              </a:rPr>
            </a:br>
            <a:r>
              <a:rPr lang="en-IN" sz="1800" b="1" dirty="0">
                <a:latin typeface="Arial" panose="020B0604020202020204" pitchFamily="34" charset="0"/>
                <a:cs typeface="Arial" panose="020B0604020202020204" pitchFamily="34" charset="0"/>
              </a:rPr>
              <a:t/>
            </a:r>
            <a:br>
              <a:rPr lang="en-IN" sz="1800" b="1" dirty="0">
                <a:latin typeface="Arial" panose="020B0604020202020204" pitchFamily="34" charset="0"/>
                <a:cs typeface="Arial" panose="020B0604020202020204" pitchFamily="34" charset="0"/>
              </a:rPr>
            </a:br>
            <a:r>
              <a:rPr lang="en-IN" sz="1800" b="1" dirty="0" smtClean="0">
                <a:latin typeface="Arial" panose="020B0604020202020204" pitchFamily="34" charset="0"/>
                <a:cs typeface="Arial" panose="020B0604020202020204" pitchFamily="34" charset="0"/>
                <a:sym typeface="Wingdings" panose="05000000000000000000" pitchFamily="2" charset="2"/>
              </a:rPr>
              <a:t> </a:t>
            </a:r>
            <a:r>
              <a:rPr lang="en-IN" sz="1800" dirty="0" smtClean="0">
                <a:latin typeface="Arial" panose="020B0604020202020204" pitchFamily="34" charset="0"/>
                <a:cs typeface="Arial" panose="020B0604020202020204" pitchFamily="34" charset="0"/>
              </a:rPr>
              <a:t>Add the maven in tools </a:t>
            </a:r>
            <a:br>
              <a:rPr lang="en-IN" sz="1800" dirty="0" smtClean="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sym typeface="Wingdings" panose="05000000000000000000" pitchFamily="2" charset="2"/>
              </a:rPr>
              <a:t> </a:t>
            </a:r>
            <a:r>
              <a:rPr lang="en-IN" sz="1800" dirty="0" smtClean="0">
                <a:latin typeface="Arial" panose="020B0604020202020204" pitchFamily="34" charset="0"/>
                <a:cs typeface="Arial" panose="020B0604020202020204" pitchFamily="34" charset="0"/>
                <a:sym typeface="Wingdings" panose="05000000000000000000" pitchFamily="2" charset="2"/>
              </a:rPr>
              <a:t>Add the maven name and version (Latest version)</a:t>
            </a:r>
            <a:r>
              <a:rPr lang="en-IN" sz="1800" dirty="0" smtClean="0">
                <a:latin typeface="Arial" panose="020B0604020202020204" pitchFamily="34" charset="0"/>
                <a:cs typeface="Arial" panose="020B0604020202020204" pitchFamily="34" charset="0"/>
              </a:rPr>
              <a:t/>
            </a:r>
            <a:br>
              <a:rPr lang="en-IN" sz="1800" dirty="0" smtClean="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
            </a:r>
            <a:br>
              <a:rPr lang="en-IN" sz="1800" dirty="0" smtClean="0">
                <a:latin typeface="Arial" panose="020B0604020202020204" pitchFamily="34" charset="0"/>
                <a:cs typeface="Arial" panose="020B0604020202020204" pitchFamily="34" charset="0"/>
              </a:rPr>
            </a:br>
            <a:endParaRPr lang="en-IN" sz="1800" b="1"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876" y="3945116"/>
            <a:ext cx="7173798" cy="2549951"/>
          </a:xfrm>
          <a:prstGeom prst="rect">
            <a:avLst/>
          </a:prstGeom>
        </p:spPr>
      </p:pic>
    </p:spTree>
    <p:extLst>
      <p:ext uri="{BB962C8B-B14F-4D97-AF65-F5344CB8AC3E}">
        <p14:creationId xmlns:p14="http://schemas.microsoft.com/office/powerpoint/2010/main" val="2181405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024" y="386499"/>
            <a:ext cx="10850250" cy="6259398"/>
          </a:xfrm>
        </p:spPr>
        <p:txBody>
          <a:bodyPr/>
          <a:lstStyle/>
          <a:p>
            <a:r>
              <a:rPr lang="en-IN" sz="2000" dirty="0" smtClean="0">
                <a:latin typeface="Arial" panose="020B0604020202020204" pitchFamily="34" charset="0"/>
                <a:cs typeface="Arial" panose="020B0604020202020204" pitchFamily="34" charset="0"/>
              </a:rPr>
              <a:t>Now create a project in Jenkins dashboard</a:t>
            </a:r>
            <a:br>
              <a:rPr lang="en-IN" sz="2000" dirty="0" smtClean="0">
                <a:latin typeface="Arial" panose="020B0604020202020204" pitchFamily="34" charset="0"/>
                <a:cs typeface="Arial" panose="020B0604020202020204" pitchFamily="34" charset="0"/>
              </a:rPr>
            </a:br>
            <a:r>
              <a:rPr lang="en-IN" sz="2000" dirty="0">
                <a:latin typeface="Arial" panose="020B0604020202020204" pitchFamily="34" charset="0"/>
                <a:cs typeface="Arial" panose="020B0604020202020204" pitchFamily="34" charset="0"/>
              </a:rPr>
              <a:t/>
            </a:r>
            <a:br>
              <a:rPr lang="en-IN" sz="2000" dirty="0">
                <a:latin typeface="Arial" panose="020B0604020202020204" pitchFamily="34" charset="0"/>
                <a:cs typeface="Arial" panose="020B0604020202020204" pitchFamily="34" charset="0"/>
              </a:rPr>
            </a:br>
            <a:r>
              <a:rPr lang="en-IN" sz="2000" dirty="0" smtClean="0">
                <a:latin typeface="Arial" panose="020B0604020202020204" pitchFamily="34" charset="0"/>
                <a:cs typeface="Arial" panose="020B0604020202020204" pitchFamily="34" charset="0"/>
                <a:sym typeface="Wingdings" panose="05000000000000000000" pitchFamily="2" charset="2"/>
              </a:rPr>
              <a:t> Select the new item and enter the name of the project</a:t>
            </a:r>
            <a:br>
              <a:rPr lang="en-IN" sz="2000" dirty="0" smtClean="0">
                <a:latin typeface="Arial" panose="020B0604020202020204" pitchFamily="34" charset="0"/>
                <a:cs typeface="Arial" panose="020B0604020202020204" pitchFamily="34" charset="0"/>
                <a:sym typeface="Wingdings" panose="05000000000000000000" pitchFamily="2" charset="2"/>
              </a:rPr>
            </a:br>
            <a:r>
              <a:rPr lang="en-IN" sz="2000" dirty="0" smtClean="0">
                <a:latin typeface="Arial" panose="020B0604020202020204" pitchFamily="34" charset="0"/>
                <a:cs typeface="Arial" panose="020B0604020202020204" pitchFamily="34" charset="0"/>
                <a:sym typeface="Wingdings" panose="05000000000000000000" pitchFamily="2" charset="2"/>
              </a:rPr>
              <a:t> Select the Pipeline and click on OK</a:t>
            </a:r>
            <a:r>
              <a:rPr lang="en-IN" sz="2000" dirty="0" smtClean="0">
                <a:latin typeface="Arial" panose="020B0604020202020204" pitchFamily="34" charset="0"/>
                <a:cs typeface="Arial" panose="020B0604020202020204" pitchFamily="34" charset="0"/>
              </a:rPr>
              <a:t/>
            </a:r>
            <a:br>
              <a:rPr lang="en-IN" sz="2000" dirty="0" smtClean="0">
                <a:latin typeface="Arial" panose="020B0604020202020204" pitchFamily="34" charset="0"/>
                <a:cs typeface="Arial" panose="020B0604020202020204" pitchFamily="34" charset="0"/>
              </a:rPr>
            </a:br>
            <a:r>
              <a:rPr lang="en-IN" sz="2000" dirty="0">
                <a:latin typeface="Arial" panose="020B0604020202020204" pitchFamily="34" charset="0"/>
                <a:cs typeface="Arial" panose="020B0604020202020204" pitchFamily="34" charset="0"/>
              </a:rPr>
              <a:t/>
            </a:r>
            <a:br>
              <a:rPr lang="en-IN" sz="2000" dirty="0">
                <a:latin typeface="Arial" panose="020B0604020202020204" pitchFamily="34" charset="0"/>
                <a:cs typeface="Arial" panose="020B0604020202020204" pitchFamily="34" charset="0"/>
              </a:rPr>
            </a:br>
            <a:r>
              <a:rPr lang="en-IN" sz="2000" dirty="0" smtClean="0">
                <a:latin typeface="Arial" panose="020B0604020202020204" pitchFamily="34" charset="0"/>
                <a:cs typeface="Arial" panose="020B0604020202020204" pitchFamily="34" charset="0"/>
              </a:rPr>
              <a:t/>
            </a:r>
            <a:br>
              <a:rPr lang="en-IN" sz="2000" dirty="0" smtClean="0">
                <a:latin typeface="Arial" panose="020B0604020202020204" pitchFamily="34" charset="0"/>
                <a:cs typeface="Arial" panose="020B0604020202020204" pitchFamily="34" charset="0"/>
              </a:rPr>
            </a:br>
            <a:r>
              <a:rPr lang="en-IN" sz="2000" dirty="0" smtClean="0">
                <a:latin typeface="Arial" panose="020B0604020202020204" pitchFamily="34" charset="0"/>
                <a:cs typeface="Arial" panose="020B0604020202020204" pitchFamily="34" charset="0"/>
              </a:rPr>
              <a:t/>
            </a:r>
            <a:br>
              <a:rPr lang="en-IN" sz="2000" dirty="0" smtClean="0">
                <a:latin typeface="Arial" panose="020B0604020202020204" pitchFamily="34" charset="0"/>
                <a:cs typeface="Arial" panose="020B0604020202020204" pitchFamily="34" charset="0"/>
              </a:rPr>
            </a:br>
            <a:r>
              <a:rPr lang="en-IN" sz="2000" dirty="0">
                <a:latin typeface="Arial" panose="020B0604020202020204" pitchFamily="34" charset="0"/>
                <a:cs typeface="Arial" panose="020B0604020202020204" pitchFamily="34" charset="0"/>
              </a:rPr>
              <a:t/>
            </a:r>
            <a:br>
              <a:rPr lang="en-IN" sz="2000" dirty="0">
                <a:latin typeface="Arial" panose="020B0604020202020204" pitchFamily="34" charset="0"/>
                <a:cs typeface="Arial" panose="020B0604020202020204" pitchFamily="34" charset="0"/>
              </a:rPr>
            </a:br>
            <a:r>
              <a:rPr lang="en-IN" sz="2000" dirty="0" smtClean="0">
                <a:latin typeface="Arial" panose="020B0604020202020204" pitchFamily="34" charset="0"/>
                <a:cs typeface="Arial" panose="020B0604020202020204" pitchFamily="34" charset="0"/>
              </a:rPr>
              <a:t/>
            </a:r>
            <a:br>
              <a:rPr lang="en-IN" sz="2000" dirty="0" smtClean="0">
                <a:latin typeface="Arial" panose="020B0604020202020204" pitchFamily="34" charset="0"/>
                <a:cs typeface="Arial" panose="020B0604020202020204" pitchFamily="34" charset="0"/>
              </a:rPr>
            </a:br>
            <a:r>
              <a:rPr lang="en-IN" sz="2000" dirty="0">
                <a:latin typeface="Arial" panose="020B0604020202020204" pitchFamily="34" charset="0"/>
                <a:cs typeface="Arial" panose="020B0604020202020204" pitchFamily="34" charset="0"/>
              </a:rPr>
              <a:t/>
            </a:r>
            <a:br>
              <a:rPr lang="en-IN" sz="2000" dirty="0">
                <a:latin typeface="Arial" panose="020B0604020202020204" pitchFamily="34" charset="0"/>
                <a:cs typeface="Arial" panose="020B0604020202020204" pitchFamily="34" charset="0"/>
              </a:rPr>
            </a:br>
            <a:r>
              <a:rPr lang="en-IN" sz="2000" dirty="0" smtClean="0">
                <a:latin typeface="Arial" panose="020B0604020202020204" pitchFamily="34" charset="0"/>
                <a:cs typeface="Arial" panose="020B0604020202020204" pitchFamily="34" charset="0"/>
              </a:rPr>
              <a:t/>
            </a:r>
            <a:br>
              <a:rPr lang="en-IN" sz="2000" dirty="0" smtClean="0">
                <a:latin typeface="Arial" panose="020B0604020202020204" pitchFamily="34" charset="0"/>
                <a:cs typeface="Arial" panose="020B0604020202020204" pitchFamily="34" charset="0"/>
              </a:rPr>
            </a:br>
            <a:r>
              <a:rPr lang="en-IN" sz="2000" dirty="0">
                <a:latin typeface="Arial" panose="020B0604020202020204" pitchFamily="34" charset="0"/>
                <a:cs typeface="Arial" panose="020B0604020202020204" pitchFamily="34" charset="0"/>
              </a:rPr>
              <a:t/>
            </a:r>
            <a:br>
              <a:rPr lang="en-IN" sz="2000" dirty="0">
                <a:latin typeface="Arial" panose="020B0604020202020204" pitchFamily="34" charset="0"/>
                <a:cs typeface="Arial" panose="020B0604020202020204" pitchFamily="34" charset="0"/>
              </a:rPr>
            </a:br>
            <a:r>
              <a:rPr lang="en-IN" sz="2000" dirty="0" smtClean="0">
                <a:latin typeface="Arial" panose="020B0604020202020204" pitchFamily="34" charset="0"/>
                <a:cs typeface="Arial" panose="020B0604020202020204" pitchFamily="34" charset="0"/>
              </a:rPr>
              <a:t/>
            </a:r>
            <a:br>
              <a:rPr lang="en-IN" sz="2000" dirty="0" smtClean="0">
                <a:latin typeface="Arial" panose="020B0604020202020204" pitchFamily="34" charset="0"/>
                <a:cs typeface="Arial" panose="020B0604020202020204" pitchFamily="34" charset="0"/>
              </a:rPr>
            </a:br>
            <a:r>
              <a:rPr lang="en-IN" sz="2000" dirty="0">
                <a:latin typeface="Arial" panose="020B0604020202020204" pitchFamily="34" charset="0"/>
                <a:cs typeface="Arial" panose="020B0604020202020204" pitchFamily="34" charset="0"/>
              </a:rPr>
              <a:t/>
            </a:r>
            <a:br>
              <a:rPr lang="en-IN" sz="2000" dirty="0">
                <a:latin typeface="Arial" panose="020B0604020202020204" pitchFamily="34" charset="0"/>
                <a:cs typeface="Arial" panose="020B0604020202020204" pitchFamily="34" charset="0"/>
              </a:rPr>
            </a:br>
            <a:r>
              <a:rPr lang="en-IN" sz="2000" dirty="0" smtClean="0">
                <a:latin typeface="Arial" panose="020B0604020202020204" pitchFamily="34" charset="0"/>
                <a:cs typeface="Arial" panose="020B0604020202020204" pitchFamily="34" charset="0"/>
              </a:rPr>
              <a:t/>
            </a:r>
            <a:br>
              <a:rPr lang="en-IN" sz="2000" dirty="0" smtClean="0">
                <a:latin typeface="Arial" panose="020B0604020202020204" pitchFamily="34" charset="0"/>
                <a:cs typeface="Arial" panose="020B0604020202020204" pitchFamily="34" charset="0"/>
              </a:rPr>
            </a:br>
            <a:endParaRPr lang="en-IN" sz="20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024" y="1800520"/>
            <a:ext cx="6632511" cy="4374037"/>
          </a:xfrm>
          <a:prstGeom prst="rect">
            <a:avLst/>
          </a:prstGeom>
        </p:spPr>
      </p:pic>
    </p:spTree>
    <p:extLst>
      <p:ext uri="{BB962C8B-B14F-4D97-AF65-F5344CB8AC3E}">
        <p14:creationId xmlns:p14="http://schemas.microsoft.com/office/powerpoint/2010/main" val="952785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title"/>
          </p:nvPr>
        </p:nvSpPr>
        <p:spPr>
          <a:xfrm>
            <a:off x="584200" y="339725"/>
            <a:ext cx="10766425" cy="6288088"/>
          </a:xfrm>
        </p:spPr>
        <p:txBody>
          <a:bodyPr/>
          <a:lstStyle/>
          <a:p>
            <a:r>
              <a:rPr lang="en-IN" sz="2000" dirty="0">
                <a:latin typeface="Arial" panose="020B0604020202020204" pitchFamily="34" charset="0"/>
                <a:cs typeface="Arial" panose="020B0604020202020204" pitchFamily="34" charset="0"/>
              </a:rPr>
              <a:t>Select </a:t>
            </a:r>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pipeline script and enter the required pipeline data </a:t>
            </a:r>
            <a:r>
              <a:rPr lang="en-IN" sz="2000" dirty="0" smtClean="0">
                <a:latin typeface="Arial" panose="020B0604020202020204" pitchFamily="34" charset="0"/>
                <a:cs typeface="Arial" panose="020B0604020202020204" pitchFamily="34" charset="0"/>
              </a:rPr>
              <a:t/>
            </a:r>
            <a:br>
              <a:rPr lang="en-IN" sz="2000" dirty="0" smtClean="0">
                <a:latin typeface="Arial" panose="020B0604020202020204" pitchFamily="34" charset="0"/>
                <a:cs typeface="Arial" panose="020B0604020202020204" pitchFamily="34" charset="0"/>
              </a:rPr>
            </a:br>
            <a:r>
              <a:rPr lang="en-IN" sz="2000" dirty="0">
                <a:latin typeface="Arial" panose="020B0604020202020204" pitchFamily="34" charset="0"/>
                <a:cs typeface="Arial" panose="020B0604020202020204" pitchFamily="34" charset="0"/>
              </a:rPr>
              <a:t/>
            </a:r>
            <a:br>
              <a:rPr lang="en-IN" sz="2000" dirty="0">
                <a:latin typeface="Arial" panose="020B0604020202020204" pitchFamily="34" charset="0"/>
                <a:cs typeface="Arial" panose="020B0604020202020204" pitchFamily="34" charset="0"/>
              </a:rPr>
            </a:br>
            <a:r>
              <a:rPr lang="en-IN" sz="2000" dirty="0">
                <a:latin typeface="Arial" panose="020B0604020202020204" pitchFamily="34" charset="0"/>
                <a:cs typeface="Arial" panose="020B0604020202020204" pitchFamily="34" charset="0"/>
              </a:rPr>
              <a:t>pipeline {</a:t>
            </a:r>
            <a:br>
              <a:rPr lang="en-IN" sz="2000" dirty="0">
                <a:latin typeface="Arial" panose="020B0604020202020204" pitchFamily="34" charset="0"/>
                <a:cs typeface="Arial" panose="020B0604020202020204" pitchFamily="34" charset="0"/>
              </a:rPr>
            </a:br>
            <a:r>
              <a:rPr lang="en-IN" sz="2000" dirty="0">
                <a:latin typeface="Arial" panose="020B0604020202020204" pitchFamily="34" charset="0"/>
                <a:cs typeface="Arial" panose="020B0604020202020204" pitchFamily="34" charset="0"/>
              </a:rPr>
              <a:t>    agent any</a:t>
            </a:r>
            <a:br>
              <a:rPr lang="en-IN" sz="2000" dirty="0">
                <a:latin typeface="Arial" panose="020B0604020202020204" pitchFamily="34" charset="0"/>
                <a:cs typeface="Arial" panose="020B0604020202020204" pitchFamily="34" charset="0"/>
              </a:rPr>
            </a:br>
            <a:r>
              <a:rPr lang="en-IN" sz="2000" dirty="0">
                <a:latin typeface="Arial" panose="020B0604020202020204" pitchFamily="34" charset="0"/>
                <a:cs typeface="Arial" panose="020B0604020202020204" pitchFamily="34" charset="0"/>
              </a:rPr>
              <a:t/>
            </a:r>
            <a:br>
              <a:rPr lang="en-IN" sz="2000" dirty="0">
                <a:latin typeface="Arial" panose="020B0604020202020204" pitchFamily="34" charset="0"/>
                <a:cs typeface="Arial" panose="020B0604020202020204" pitchFamily="34" charset="0"/>
              </a:rPr>
            </a:br>
            <a:r>
              <a:rPr lang="en-IN" sz="2000" dirty="0">
                <a:latin typeface="Arial" panose="020B0604020202020204" pitchFamily="34" charset="0"/>
                <a:cs typeface="Arial" panose="020B0604020202020204" pitchFamily="34" charset="0"/>
              </a:rPr>
              <a:t>    stages {</a:t>
            </a:r>
            <a:br>
              <a:rPr lang="en-IN" sz="2000" dirty="0">
                <a:latin typeface="Arial" panose="020B0604020202020204" pitchFamily="34" charset="0"/>
                <a:cs typeface="Arial" panose="020B0604020202020204" pitchFamily="34" charset="0"/>
              </a:rPr>
            </a:br>
            <a:r>
              <a:rPr lang="en-IN" sz="2000" dirty="0">
                <a:latin typeface="Arial" panose="020B0604020202020204" pitchFamily="34" charset="0"/>
                <a:cs typeface="Arial" panose="020B0604020202020204" pitchFamily="34" charset="0"/>
              </a:rPr>
              <a:t>        stage('Checkout') {</a:t>
            </a:r>
            <a:br>
              <a:rPr lang="en-IN" sz="2000" dirty="0">
                <a:latin typeface="Arial" panose="020B0604020202020204" pitchFamily="34" charset="0"/>
                <a:cs typeface="Arial" panose="020B0604020202020204" pitchFamily="34" charset="0"/>
              </a:rPr>
            </a:br>
            <a:r>
              <a:rPr lang="en-IN" sz="2000" dirty="0">
                <a:latin typeface="Arial" panose="020B0604020202020204" pitchFamily="34" charset="0"/>
                <a:cs typeface="Arial" panose="020B0604020202020204" pitchFamily="34" charset="0"/>
              </a:rPr>
              <a:t>            steps {</a:t>
            </a:r>
            <a:br>
              <a:rPr lang="en-IN" sz="2000" dirty="0">
                <a:latin typeface="Arial" panose="020B0604020202020204" pitchFamily="34" charset="0"/>
                <a:cs typeface="Arial" panose="020B0604020202020204" pitchFamily="34" charset="0"/>
              </a:rPr>
            </a:br>
            <a:r>
              <a:rPr lang="en-IN" sz="2000" dirty="0">
                <a:latin typeface="Arial" panose="020B0604020202020204" pitchFamily="34" charset="0"/>
                <a:cs typeface="Arial" panose="020B0604020202020204" pitchFamily="34" charset="0"/>
              </a:rPr>
              <a:t>                 checkout </a:t>
            </a:r>
            <a:r>
              <a:rPr lang="en-IN" sz="2000" dirty="0" err="1">
                <a:latin typeface="Arial" panose="020B0604020202020204" pitchFamily="34" charset="0"/>
                <a:cs typeface="Arial" panose="020B0604020202020204" pitchFamily="34" charset="0"/>
              </a:rPr>
              <a:t>scmGit</a:t>
            </a:r>
            <a:r>
              <a:rPr lang="en-IN" sz="2000" dirty="0">
                <a:latin typeface="Arial" panose="020B0604020202020204" pitchFamily="34" charset="0"/>
                <a:cs typeface="Arial" panose="020B0604020202020204" pitchFamily="34" charset="0"/>
              </a:rPr>
              <a:t>(branches: [[name: '*/main']], extensions: [], </a:t>
            </a:r>
            <a:r>
              <a:rPr lang="en-IN" sz="2000" dirty="0" err="1">
                <a:latin typeface="Arial" panose="020B0604020202020204" pitchFamily="34" charset="0"/>
                <a:cs typeface="Arial" panose="020B0604020202020204" pitchFamily="34" charset="0"/>
              </a:rPr>
              <a:t>userRemoteConfigs</a:t>
            </a: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rPr>
              <a:t>credentialsId</a:t>
            </a: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rPr>
              <a:t>dockerhub_ID</a:t>
            </a:r>
            <a:r>
              <a:rPr lang="en-IN" sz="2000" dirty="0">
                <a:latin typeface="Arial" panose="020B0604020202020204" pitchFamily="34" charset="0"/>
                <a:cs typeface="Arial" panose="020B0604020202020204" pitchFamily="34" charset="0"/>
              </a:rPr>
              <a:t>', url: 'https://github.com/sunildev03/</a:t>
            </a:r>
            <a:r>
              <a:rPr lang="en-IN" sz="2000" dirty="0" err="1">
                <a:latin typeface="Arial" panose="020B0604020202020204" pitchFamily="34" charset="0"/>
                <a:cs typeface="Arial" panose="020B0604020202020204" pitchFamily="34" charset="0"/>
              </a:rPr>
              <a:t>MicroService</a:t>
            </a:r>
            <a:r>
              <a:rPr lang="en-IN" sz="2000" dirty="0">
                <a:latin typeface="Arial" panose="020B0604020202020204" pitchFamily="34" charset="0"/>
                <a:cs typeface="Arial" panose="020B0604020202020204" pitchFamily="34" charset="0"/>
              </a:rPr>
              <a:t>-Core-</a:t>
            </a:r>
            <a:r>
              <a:rPr lang="en-IN" sz="2000" dirty="0" err="1">
                <a:latin typeface="Arial" panose="020B0604020202020204" pitchFamily="34" charset="0"/>
                <a:cs typeface="Arial" panose="020B0604020202020204" pitchFamily="34" charset="0"/>
              </a:rPr>
              <a:t>Deploy.git</a:t>
            </a:r>
            <a:r>
              <a:rPr lang="en-IN" sz="2000" dirty="0">
                <a:latin typeface="Arial" panose="020B0604020202020204" pitchFamily="34" charset="0"/>
                <a:cs typeface="Arial" panose="020B0604020202020204" pitchFamily="34" charset="0"/>
              </a:rPr>
              <a:t>']])</a:t>
            </a:r>
            <a:br>
              <a:rPr lang="en-IN" sz="2000" dirty="0">
                <a:latin typeface="Arial" panose="020B0604020202020204" pitchFamily="34" charset="0"/>
                <a:cs typeface="Arial" panose="020B0604020202020204" pitchFamily="34" charset="0"/>
              </a:rPr>
            </a:br>
            <a:r>
              <a:rPr lang="en-IN" sz="2000" dirty="0">
                <a:latin typeface="Arial" panose="020B0604020202020204" pitchFamily="34" charset="0"/>
                <a:cs typeface="Arial" panose="020B0604020202020204" pitchFamily="34" charset="0"/>
              </a:rPr>
              <a:t/>
            </a:r>
            <a:br>
              <a:rPr lang="en-IN" sz="2000" dirty="0">
                <a:latin typeface="Arial" panose="020B0604020202020204" pitchFamily="34" charset="0"/>
                <a:cs typeface="Arial" panose="020B0604020202020204" pitchFamily="34" charset="0"/>
              </a:rPr>
            </a:br>
            <a:r>
              <a:rPr lang="en-IN" sz="2000" dirty="0">
                <a:latin typeface="Arial" panose="020B0604020202020204" pitchFamily="34" charset="0"/>
                <a:cs typeface="Arial" panose="020B0604020202020204" pitchFamily="34" charset="0"/>
              </a:rPr>
              <a:t>            }</a:t>
            </a:r>
            <a:br>
              <a:rPr lang="en-IN" sz="2000" dirty="0">
                <a:latin typeface="Arial" panose="020B0604020202020204" pitchFamily="34" charset="0"/>
                <a:cs typeface="Arial" panose="020B0604020202020204" pitchFamily="34" charset="0"/>
              </a:rPr>
            </a:br>
            <a:r>
              <a:rPr lang="en-IN" sz="2000" dirty="0">
                <a:latin typeface="Arial" panose="020B0604020202020204" pitchFamily="34" charset="0"/>
                <a:cs typeface="Arial" panose="020B0604020202020204" pitchFamily="34" charset="0"/>
              </a:rPr>
              <a:t>        }</a:t>
            </a:r>
            <a:br>
              <a:rPr lang="en-IN" sz="2000" dirty="0">
                <a:latin typeface="Arial" panose="020B0604020202020204" pitchFamily="34" charset="0"/>
                <a:cs typeface="Arial" panose="020B0604020202020204" pitchFamily="34" charset="0"/>
              </a:rPr>
            </a:br>
            <a:r>
              <a:rPr lang="en-IN" sz="2000" dirty="0">
                <a:latin typeface="Arial" panose="020B0604020202020204" pitchFamily="34" charset="0"/>
                <a:cs typeface="Arial" panose="020B0604020202020204" pitchFamily="34" charset="0"/>
              </a:rPr>
              <a:t>    }</a:t>
            </a:r>
            <a:br>
              <a:rPr lang="en-IN" sz="2000" dirty="0">
                <a:latin typeface="Arial" panose="020B0604020202020204" pitchFamily="34" charset="0"/>
                <a:cs typeface="Arial" panose="020B0604020202020204" pitchFamily="34" charset="0"/>
              </a:rPr>
            </a:br>
            <a:r>
              <a:rPr lang="en-IN" sz="2000" dirty="0">
                <a:latin typeface="Arial" panose="020B0604020202020204" pitchFamily="34" charset="0"/>
                <a:cs typeface="Arial" panose="020B0604020202020204" pitchFamily="34" charset="0"/>
              </a:rPr>
              <a:t>}</a:t>
            </a:r>
            <a:br>
              <a:rPr lang="en-IN" sz="2000" dirty="0">
                <a:latin typeface="Arial" panose="020B0604020202020204" pitchFamily="34" charset="0"/>
                <a:cs typeface="Arial" panose="020B0604020202020204" pitchFamily="34" charset="0"/>
              </a:rPr>
            </a:br>
            <a:r>
              <a:rPr lang="en-IN" sz="2000" dirty="0" smtClean="0">
                <a:latin typeface="Arial" panose="020B0604020202020204" pitchFamily="34" charset="0"/>
                <a:cs typeface="Arial" panose="020B0604020202020204" pitchFamily="34" charset="0"/>
              </a:rPr>
              <a:t/>
            </a:r>
            <a:br>
              <a:rPr lang="en-IN" sz="2000" dirty="0" smtClean="0">
                <a:latin typeface="Arial" panose="020B0604020202020204" pitchFamily="34" charset="0"/>
                <a:cs typeface="Arial" panose="020B0604020202020204" pitchFamily="34" charset="0"/>
              </a:rPr>
            </a:br>
            <a:r>
              <a:rPr lang="en-IN" sz="2000" dirty="0" smtClean="0">
                <a:latin typeface="Arial" panose="020B0604020202020204" pitchFamily="34" charset="0"/>
                <a:cs typeface="Arial" panose="020B0604020202020204" pitchFamily="34" charset="0"/>
              </a:rPr>
              <a:t>Click Apply and save then Build the code Pipeline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0641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title"/>
          </p:nvPr>
        </p:nvSpPr>
        <p:spPr>
          <a:xfrm>
            <a:off x="424206" y="282575"/>
            <a:ext cx="11312182" cy="6316663"/>
          </a:xfrm>
        </p:spPr>
        <p:txBody>
          <a:bodyPr/>
          <a:lstStyle/>
          <a:p>
            <a:r>
              <a:rPr lang="en-IN" sz="1800" dirty="0" smtClean="0">
                <a:latin typeface="Arial" panose="020B0604020202020204" pitchFamily="34" charset="0"/>
                <a:cs typeface="Arial" panose="020B0604020202020204" pitchFamily="34" charset="0"/>
              </a:rPr>
              <a:t>When Build get success it shows like below </a:t>
            </a:r>
            <a:br>
              <a:rPr lang="en-IN" sz="1800" dirty="0" smtClean="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
            </a:r>
            <a:br>
              <a:rPr lang="en-IN" sz="1800" dirty="0" smtClean="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
            </a:r>
            <a:br>
              <a:rPr lang="en-IN" sz="1800" dirty="0" smtClean="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
            </a:r>
            <a:br>
              <a:rPr lang="en-IN" sz="1800" dirty="0" smtClean="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
            </a:r>
            <a:br>
              <a:rPr lang="en-IN" sz="1800" dirty="0" smtClean="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
            </a:r>
            <a:br>
              <a:rPr lang="en-IN" sz="1800" dirty="0" smtClean="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
            </a:r>
            <a:br>
              <a:rPr lang="en-IN" sz="1800" dirty="0" smtClean="0">
                <a:latin typeface="Arial" panose="020B0604020202020204" pitchFamily="34" charset="0"/>
                <a:cs typeface="Arial" panose="020B0604020202020204" pitchFamily="34" charset="0"/>
              </a:rPr>
            </a:br>
            <a:endParaRPr lang="en-IN" sz="18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424205" y="736305"/>
            <a:ext cx="9624767" cy="5607933"/>
          </a:xfrm>
          <a:prstGeom prst="rect">
            <a:avLst/>
          </a:prstGeom>
        </p:spPr>
      </p:pic>
    </p:spTree>
    <p:extLst>
      <p:ext uri="{BB962C8B-B14F-4D97-AF65-F5344CB8AC3E}">
        <p14:creationId xmlns:p14="http://schemas.microsoft.com/office/powerpoint/2010/main" val="3103768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46111" y="386500"/>
            <a:ext cx="9845922" cy="6297104"/>
          </a:xfrm>
        </p:spPr>
        <p:txBody>
          <a:bodyPr>
            <a:normAutofit/>
          </a:bodyPr>
          <a:lstStyle/>
          <a:p>
            <a:pPr marL="0" indent="0">
              <a:buNone/>
            </a:pPr>
            <a:r>
              <a:rPr lang="en-IN" b="1" u="sng" dirty="0" smtClean="0">
                <a:latin typeface="Arial" panose="020B0604020202020204" pitchFamily="34" charset="0"/>
                <a:cs typeface="Arial" panose="020B0604020202020204" pitchFamily="34" charset="0"/>
              </a:rPr>
              <a:t>EKS cluster:-</a:t>
            </a:r>
          </a:p>
          <a:p>
            <a:pPr marL="0" indent="0">
              <a:buNone/>
            </a:pPr>
            <a:r>
              <a:rPr lang="en-US" sz="1800" dirty="0" smtClean="0">
                <a:latin typeface="Arial" panose="020B0604020202020204" pitchFamily="34" charset="0"/>
                <a:cs typeface="Arial" panose="020B0604020202020204" pitchFamily="34" charset="0"/>
              </a:rPr>
              <a:t>Amazon </a:t>
            </a:r>
            <a:r>
              <a:rPr lang="en-US" sz="1800" dirty="0">
                <a:latin typeface="Arial" panose="020B0604020202020204" pitchFamily="34" charset="0"/>
                <a:cs typeface="Arial" panose="020B0604020202020204" pitchFamily="34" charset="0"/>
              </a:rPr>
              <a:t>Elastic Kubernetes Service (EKS) is a cloud-based container management service that natively integrates with Kubernetes to deploy applications. The EKS service automatically manages and scales clusters of infrastructure resources on AWS with Kubernetes</a:t>
            </a:r>
            <a:r>
              <a:rPr lang="en-US" sz="1800" dirty="0" smtClean="0">
                <a:latin typeface="Arial" panose="020B0604020202020204" pitchFamily="34" charset="0"/>
                <a:cs typeface="Arial" panose="020B0604020202020204" pitchFamily="34" charset="0"/>
              </a:rPr>
              <a:t>.</a:t>
            </a:r>
          </a:p>
          <a:p>
            <a:pPr marL="0" indent="0">
              <a:buNone/>
            </a:pPr>
            <a:endParaRPr lang="en-US" sz="1800" dirty="0">
              <a:latin typeface="Arial" panose="020B0604020202020204" pitchFamily="34" charset="0"/>
              <a:cs typeface="Arial" panose="020B0604020202020204" pitchFamily="34" charset="0"/>
            </a:endParaRPr>
          </a:p>
          <a:p>
            <a:r>
              <a:rPr lang="en-US" b="1" u="sng" dirty="0">
                <a:latin typeface="Arial" panose="020B0604020202020204" pitchFamily="34" charset="0"/>
                <a:cs typeface="Arial" panose="020B0604020202020204" pitchFamily="34" charset="0"/>
              </a:rPr>
              <a:t>EKS cluster can be created in following ways:</a:t>
            </a:r>
            <a:r>
              <a:rPr lang="en-US" i="1" dirty="0"/>
              <a:t/>
            </a:r>
            <a:br>
              <a:rPr lang="en-US" i="1" dirty="0"/>
            </a:br>
            <a:endParaRPr lang="en-US" dirty="0"/>
          </a:p>
          <a:p>
            <a:pPr marL="0" indent="0">
              <a:buNone/>
            </a:pPr>
            <a:r>
              <a:rPr lang="en-US" sz="1800" dirty="0">
                <a:latin typeface="Arial" panose="020B0604020202020204" pitchFamily="34" charset="0"/>
                <a:cs typeface="Arial" panose="020B0604020202020204" pitchFamily="34" charset="0"/>
              </a:rPr>
              <a:t>1. AWS console</a:t>
            </a:r>
          </a:p>
          <a:p>
            <a:pPr marL="0" indent="0">
              <a:buNone/>
            </a:pPr>
            <a:r>
              <a:rPr lang="en-US" sz="1800" dirty="0">
                <a:latin typeface="Arial" panose="020B0604020202020204" pitchFamily="34" charset="0"/>
                <a:cs typeface="Arial" panose="020B0604020202020204" pitchFamily="34" charset="0"/>
              </a:rPr>
              <a:t>2. AWS CLI</a:t>
            </a:r>
          </a:p>
          <a:p>
            <a:pPr marL="0" indent="0">
              <a:buNone/>
            </a:pPr>
            <a:r>
              <a:rPr lang="en-US" sz="1800" dirty="0">
                <a:latin typeface="Arial" panose="020B0604020202020204" pitchFamily="34" charset="0"/>
                <a:cs typeface="Arial" panose="020B0604020202020204" pitchFamily="34" charset="0"/>
              </a:rPr>
              <a:t>3. </a:t>
            </a:r>
            <a:r>
              <a:rPr lang="en-US" sz="1800" dirty="0" err="1">
                <a:latin typeface="Arial" panose="020B0604020202020204" pitchFamily="34" charset="0"/>
                <a:cs typeface="Arial" panose="020B0604020202020204" pitchFamily="34" charset="0"/>
              </a:rPr>
              <a:t>eksctl</a:t>
            </a:r>
            <a:r>
              <a:rPr lang="en-US" sz="1800" dirty="0">
                <a:latin typeface="Arial" panose="020B0604020202020204" pitchFamily="34" charset="0"/>
                <a:cs typeface="Arial" panose="020B0604020202020204" pitchFamily="34" charset="0"/>
              </a:rPr>
              <a:t> command</a:t>
            </a:r>
          </a:p>
          <a:p>
            <a:pPr marL="0" indent="0">
              <a:buNone/>
            </a:pPr>
            <a:r>
              <a:rPr lang="en-US" sz="1800" dirty="0">
                <a:latin typeface="Arial" panose="020B0604020202020204" pitchFamily="34" charset="0"/>
                <a:cs typeface="Arial" panose="020B0604020202020204" pitchFamily="34" charset="0"/>
              </a:rPr>
              <a:t>4. using </a:t>
            </a:r>
            <a:r>
              <a:rPr lang="en-US" sz="1800" dirty="0" smtClean="0">
                <a:latin typeface="Arial" panose="020B0604020202020204" pitchFamily="34" charset="0"/>
                <a:cs typeface="Arial" panose="020B0604020202020204" pitchFamily="34" charset="0"/>
              </a:rPr>
              <a:t>Terraform</a:t>
            </a:r>
            <a:endParaRPr lang="en-US" sz="1800" dirty="0">
              <a:latin typeface="Arial" panose="020B0604020202020204" pitchFamily="34" charset="0"/>
              <a:cs typeface="Arial" panose="020B0604020202020204" pitchFamily="34" charset="0"/>
            </a:endParaRPr>
          </a:p>
          <a:p>
            <a:pPr marL="0" indent="0">
              <a:buNone/>
            </a:pP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0027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206" y="273377"/>
            <a:ext cx="11293312" cy="6391374"/>
          </a:xfrm>
        </p:spPr>
        <p:txBody>
          <a:bodyPr/>
          <a:lstStyle/>
          <a:p>
            <a:r>
              <a:rPr lang="en-IN" sz="2000" dirty="0">
                <a:latin typeface="Arial" panose="020B0604020202020204" pitchFamily="34" charset="0"/>
                <a:cs typeface="Arial" panose="020B0604020202020204" pitchFamily="34" charset="0"/>
              </a:rPr>
              <a:t>Here the next stage is go back to the code and we have to add the jar files in the code so we have to configure the code to build the </a:t>
            </a:r>
            <a:r>
              <a:rPr lang="en-IN" sz="2000" dirty="0" smtClean="0">
                <a:latin typeface="Arial" panose="020B0604020202020204" pitchFamily="34" charset="0"/>
                <a:cs typeface="Arial" panose="020B0604020202020204" pitchFamily="34" charset="0"/>
              </a:rPr>
              <a:t>jar</a:t>
            </a:r>
            <a:br>
              <a:rPr lang="en-IN" sz="2000" dirty="0" smtClean="0">
                <a:latin typeface="Arial" panose="020B0604020202020204" pitchFamily="34" charset="0"/>
                <a:cs typeface="Arial" panose="020B0604020202020204" pitchFamily="34" charset="0"/>
              </a:rPr>
            </a:br>
            <a:r>
              <a:rPr lang="en-IN" sz="2000" dirty="0">
                <a:latin typeface="Arial" panose="020B0604020202020204" pitchFamily="34" charset="0"/>
                <a:cs typeface="Arial" panose="020B0604020202020204" pitchFamily="34" charset="0"/>
              </a:rPr>
              <a:t/>
            </a:r>
            <a:br>
              <a:rPr lang="en-IN" sz="20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pipeline{</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agent any</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tools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maven "Maven3"</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stages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stage('checkout')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steps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checkout </a:t>
            </a:r>
            <a:r>
              <a:rPr lang="en-IN" sz="1800" dirty="0" err="1">
                <a:latin typeface="Arial" panose="020B0604020202020204" pitchFamily="34" charset="0"/>
                <a:cs typeface="Arial" panose="020B0604020202020204" pitchFamily="34" charset="0"/>
              </a:rPr>
              <a:t>scmGit</a:t>
            </a:r>
            <a:r>
              <a:rPr lang="en-IN" sz="1800" dirty="0">
                <a:latin typeface="Arial" panose="020B0604020202020204" pitchFamily="34" charset="0"/>
                <a:cs typeface="Arial" panose="020B0604020202020204" pitchFamily="34" charset="0"/>
              </a:rPr>
              <a:t>(branches: [[name: '*/main']], extensions: [], </a:t>
            </a:r>
            <a:r>
              <a:rPr lang="en-IN" sz="1800" dirty="0" err="1">
                <a:latin typeface="Arial" panose="020B0604020202020204" pitchFamily="34" charset="0"/>
                <a:cs typeface="Arial" panose="020B0604020202020204" pitchFamily="34" charset="0"/>
              </a:rPr>
              <a:t>userRemoteConfigs</a:t>
            </a:r>
            <a:r>
              <a:rPr lang="en-IN" sz="1800" dirty="0">
                <a:latin typeface="Arial" panose="020B0604020202020204" pitchFamily="34" charset="0"/>
                <a:cs typeface="Arial" panose="020B0604020202020204" pitchFamily="34" charset="0"/>
              </a:rPr>
              <a:t>: [[url: 'https://github.com/akannan1087/</a:t>
            </a:r>
            <a:r>
              <a:rPr lang="en-IN" sz="1800" dirty="0" err="1">
                <a:latin typeface="Arial" panose="020B0604020202020204" pitchFamily="34" charset="0"/>
                <a:cs typeface="Arial" panose="020B0604020202020204" pitchFamily="34" charset="0"/>
              </a:rPr>
              <a:t>springboot-app.git</a:t>
            </a:r>
            <a:r>
              <a:rPr lang="en-IN" sz="1800" dirty="0">
                <a:latin typeface="Arial" panose="020B0604020202020204" pitchFamily="34" charset="0"/>
                <a:cs typeface="Arial" panose="020B0604020202020204" pitchFamily="34" charset="0"/>
              </a:rPr>
              <a:t>']])</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stage ('Build Jar')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steps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t>
            </a:r>
            <a:r>
              <a:rPr lang="en-IN" sz="1800" dirty="0" err="1">
                <a:latin typeface="Arial" panose="020B0604020202020204" pitchFamily="34" charset="0"/>
                <a:cs typeface="Arial" panose="020B0604020202020204" pitchFamily="34" charset="0"/>
              </a:rPr>
              <a:t>sh</a:t>
            </a:r>
            <a:r>
              <a:rPr lang="en-IN" sz="1800" dirty="0">
                <a:latin typeface="Arial" panose="020B0604020202020204" pitchFamily="34" charset="0"/>
                <a:cs typeface="Arial" panose="020B0604020202020204" pitchFamily="34" charset="0"/>
              </a:rPr>
              <a:t> "</a:t>
            </a:r>
            <a:r>
              <a:rPr lang="en-IN" sz="1800" dirty="0" err="1">
                <a:latin typeface="Arial" panose="020B0604020202020204" pitchFamily="34" charset="0"/>
                <a:cs typeface="Arial" panose="020B0604020202020204" pitchFamily="34" charset="0"/>
              </a:rPr>
              <a:t>mvn</a:t>
            </a:r>
            <a:r>
              <a:rPr lang="en-IN" sz="1800" dirty="0">
                <a:latin typeface="Arial" panose="020B0604020202020204" pitchFamily="34" charset="0"/>
                <a:cs typeface="Arial" panose="020B0604020202020204" pitchFamily="34" charset="0"/>
              </a:rPr>
              <a:t> clean install"</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160293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40" y="377072"/>
            <a:ext cx="11038788" cy="6212264"/>
          </a:xfrm>
        </p:spPr>
        <p:txBody>
          <a:bodyPr/>
          <a:lstStyle/>
          <a:p>
            <a:r>
              <a:rPr lang="en-IN" sz="2000" b="1" dirty="0" smtClean="0">
                <a:latin typeface="Arial" panose="020B0604020202020204" pitchFamily="34" charset="0"/>
                <a:cs typeface="Arial" panose="020B0604020202020204" pitchFamily="34" charset="0"/>
              </a:rPr>
              <a:t>Now the next stage is we have to build the </a:t>
            </a:r>
            <a:r>
              <a:rPr lang="en-IN" sz="2000" b="1" dirty="0" err="1" smtClean="0">
                <a:latin typeface="Arial" panose="020B0604020202020204" pitchFamily="34" charset="0"/>
                <a:cs typeface="Arial" panose="020B0604020202020204" pitchFamily="34" charset="0"/>
              </a:rPr>
              <a:t>docker</a:t>
            </a:r>
            <a:r>
              <a:rPr lang="en-IN" sz="2000" b="1" dirty="0" smtClean="0">
                <a:latin typeface="Arial" panose="020B0604020202020204" pitchFamily="34" charset="0"/>
                <a:cs typeface="Arial" panose="020B0604020202020204" pitchFamily="34" charset="0"/>
              </a:rPr>
              <a:t> image:-</a:t>
            </a:r>
            <a:br>
              <a:rPr lang="en-IN" sz="2000" b="1" dirty="0" smtClean="0">
                <a:latin typeface="Arial" panose="020B0604020202020204" pitchFamily="34" charset="0"/>
                <a:cs typeface="Arial" panose="020B0604020202020204" pitchFamily="34" charset="0"/>
              </a:rPr>
            </a:br>
            <a:r>
              <a:rPr lang="en-IN" sz="2000" b="1" dirty="0">
                <a:latin typeface="Arial" panose="020B0604020202020204" pitchFamily="34" charset="0"/>
                <a:cs typeface="Arial" panose="020B0604020202020204" pitchFamily="34" charset="0"/>
              </a:rPr>
              <a:t/>
            </a:r>
            <a:br>
              <a:rPr lang="en-IN" sz="2000" b="1" dirty="0">
                <a:latin typeface="Arial" panose="020B0604020202020204" pitchFamily="34" charset="0"/>
                <a:cs typeface="Arial" panose="020B0604020202020204" pitchFamily="34" charset="0"/>
              </a:rPr>
            </a:br>
            <a:r>
              <a:rPr lang="en-IN" sz="2000" dirty="0" smtClean="0">
                <a:latin typeface="Arial" panose="020B0604020202020204" pitchFamily="34" charset="0"/>
                <a:cs typeface="Arial" panose="020B0604020202020204" pitchFamily="34" charset="0"/>
              </a:rPr>
              <a:t>Here we need to add the environment registry to the pipeline</a:t>
            </a:r>
            <a:br>
              <a:rPr lang="en-IN" sz="2000" dirty="0" smtClean="0">
                <a:latin typeface="Arial" panose="020B0604020202020204" pitchFamily="34" charset="0"/>
                <a:cs typeface="Arial" panose="020B0604020202020204" pitchFamily="34" charset="0"/>
              </a:rPr>
            </a:br>
            <a:r>
              <a:rPr lang="en-IN" sz="2000" dirty="0" smtClean="0">
                <a:latin typeface="Arial" panose="020B0604020202020204" pitchFamily="34" charset="0"/>
                <a:cs typeface="Arial" panose="020B0604020202020204" pitchFamily="34" charset="0"/>
                <a:sym typeface="Wingdings" panose="05000000000000000000" pitchFamily="2" charset="2"/>
              </a:rPr>
              <a:t> To add the registry link search the ECR in Aws console and select the repository and open the view push commands </a:t>
            </a:r>
            <a:br>
              <a:rPr lang="en-IN" sz="2000" dirty="0" smtClean="0">
                <a:latin typeface="Arial" panose="020B0604020202020204" pitchFamily="34" charset="0"/>
                <a:cs typeface="Arial" panose="020B0604020202020204" pitchFamily="34" charset="0"/>
                <a:sym typeface="Wingdings" panose="05000000000000000000" pitchFamily="2" charset="2"/>
              </a:rPr>
            </a:br>
            <a:r>
              <a:rPr lang="en-IN" sz="2000" dirty="0" smtClean="0">
                <a:latin typeface="Arial" panose="020B0604020202020204" pitchFamily="34" charset="0"/>
                <a:cs typeface="Arial" panose="020B0604020202020204" pitchFamily="34" charset="0"/>
                <a:sym typeface="Wingdings" panose="05000000000000000000" pitchFamily="2" charset="2"/>
              </a:rPr>
              <a:t/>
            </a:r>
            <a:br>
              <a:rPr lang="en-IN" sz="2000" dirty="0" smtClean="0">
                <a:latin typeface="Arial" panose="020B0604020202020204" pitchFamily="34" charset="0"/>
                <a:cs typeface="Arial" panose="020B0604020202020204" pitchFamily="34" charset="0"/>
                <a:sym typeface="Wingdings" panose="05000000000000000000" pitchFamily="2" charset="2"/>
              </a:rPr>
            </a:br>
            <a:r>
              <a:rPr lang="en-IN" sz="2000" dirty="0">
                <a:latin typeface="Arial" panose="020B0604020202020204" pitchFamily="34" charset="0"/>
                <a:cs typeface="Arial" panose="020B0604020202020204" pitchFamily="34" charset="0"/>
                <a:sym typeface="Wingdings" panose="05000000000000000000" pitchFamily="2" charset="2"/>
              </a:rPr>
              <a:t/>
            </a:r>
            <a:br>
              <a:rPr lang="en-IN" sz="2000" dirty="0">
                <a:latin typeface="Arial" panose="020B0604020202020204" pitchFamily="34" charset="0"/>
                <a:cs typeface="Arial" panose="020B0604020202020204" pitchFamily="34" charset="0"/>
                <a:sym typeface="Wingdings" panose="05000000000000000000" pitchFamily="2" charset="2"/>
              </a:rPr>
            </a:br>
            <a:r>
              <a:rPr lang="en-IN" sz="2000" dirty="0" smtClean="0">
                <a:latin typeface="Arial" panose="020B0604020202020204" pitchFamily="34" charset="0"/>
                <a:cs typeface="Arial" panose="020B0604020202020204" pitchFamily="34" charset="0"/>
                <a:sym typeface="Wingdings" panose="05000000000000000000" pitchFamily="2" charset="2"/>
              </a:rPr>
              <a:t/>
            </a:r>
            <a:br>
              <a:rPr lang="en-IN" sz="2000" dirty="0" smtClean="0">
                <a:latin typeface="Arial" panose="020B0604020202020204" pitchFamily="34" charset="0"/>
                <a:cs typeface="Arial" panose="020B0604020202020204" pitchFamily="34" charset="0"/>
                <a:sym typeface="Wingdings" panose="05000000000000000000" pitchFamily="2" charset="2"/>
              </a:rPr>
            </a:br>
            <a:r>
              <a:rPr lang="en-IN" sz="2000" dirty="0" smtClean="0">
                <a:latin typeface="Arial" panose="020B0604020202020204" pitchFamily="34" charset="0"/>
                <a:cs typeface="Arial" panose="020B0604020202020204" pitchFamily="34" charset="0"/>
                <a:sym typeface="Wingdings" panose="05000000000000000000" pitchFamily="2" charset="2"/>
              </a:rPr>
              <a:t/>
            </a:r>
            <a:br>
              <a:rPr lang="en-IN" sz="2000" dirty="0" smtClean="0">
                <a:latin typeface="Arial" panose="020B0604020202020204" pitchFamily="34" charset="0"/>
                <a:cs typeface="Arial" panose="020B0604020202020204" pitchFamily="34" charset="0"/>
                <a:sym typeface="Wingdings" panose="05000000000000000000" pitchFamily="2" charset="2"/>
              </a:rPr>
            </a:br>
            <a:r>
              <a:rPr lang="en-IN" sz="2000" dirty="0">
                <a:latin typeface="Arial" panose="020B0604020202020204" pitchFamily="34" charset="0"/>
                <a:cs typeface="Arial" panose="020B0604020202020204" pitchFamily="34" charset="0"/>
                <a:sym typeface="Wingdings" panose="05000000000000000000" pitchFamily="2" charset="2"/>
              </a:rPr>
              <a:t/>
            </a:r>
            <a:br>
              <a:rPr lang="en-IN" sz="2000" dirty="0">
                <a:latin typeface="Arial" panose="020B0604020202020204" pitchFamily="34" charset="0"/>
                <a:cs typeface="Arial" panose="020B0604020202020204" pitchFamily="34" charset="0"/>
                <a:sym typeface="Wingdings" panose="05000000000000000000" pitchFamily="2" charset="2"/>
              </a:rPr>
            </a:br>
            <a:r>
              <a:rPr lang="en-IN" sz="2000" dirty="0" smtClean="0">
                <a:latin typeface="Arial" panose="020B0604020202020204" pitchFamily="34" charset="0"/>
                <a:cs typeface="Arial" panose="020B0604020202020204" pitchFamily="34" charset="0"/>
                <a:sym typeface="Wingdings" panose="05000000000000000000" pitchFamily="2" charset="2"/>
              </a:rPr>
              <a:t/>
            </a:r>
            <a:br>
              <a:rPr lang="en-IN" sz="2000" dirty="0" smtClean="0">
                <a:latin typeface="Arial" panose="020B0604020202020204" pitchFamily="34" charset="0"/>
                <a:cs typeface="Arial" panose="020B0604020202020204" pitchFamily="34" charset="0"/>
                <a:sym typeface="Wingdings" panose="05000000000000000000" pitchFamily="2" charset="2"/>
              </a:rPr>
            </a:br>
            <a:r>
              <a:rPr lang="en-IN" sz="2000" dirty="0">
                <a:latin typeface="Arial" panose="020B0604020202020204" pitchFamily="34" charset="0"/>
                <a:cs typeface="Arial" panose="020B0604020202020204" pitchFamily="34" charset="0"/>
                <a:sym typeface="Wingdings" panose="05000000000000000000" pitchFamily="2" charset="2"/>
              </a:rPr>
              <a:t/>
            </a:r>
            <a:br>
              <a:rPr lang="en-IN" sz="2000" dirty="0">
                <a:latin typeface="Arial" panose="020B0604020202020204" pitchFamily="34" charset="0"/>
                <a:cs typeface="Arial" panose="020B0604020202020204" pitchFamily="34" charset="0"/>
                <a:sym typeface="Wingdings" panose="05000000000000000000" pitchFamily="2" charset="2"/>
              </a:rPr>
            </a:br>
            <a:r>
              <a:rPr lang="en-IN" sz="2000" dirty="0" smtClean="0">
                <a:latin typeface="Arial" panose="020B0604020202020204" pitchFamily="34" charset="0"/>
                <a:cs typeface="Arial" panose="020B0604020202020204" pitchFamily="34" charset="0"/>
                <a:sym typeface="Wingdings" panose="05000000000000000000" pitchFamily="2" charset="2"/>
              </a:rPr>
              <a:t>Now copy the Docker registry link on the console</a:t>
            </a:r>
            <a:br>
              <a:rPr lang="en-IN" sz="2000" dirty="0" smtClean="0">
                <a:latin typeface="Arial" panose="020B0604020202020204" pitchFamily="34" charset="0"/>
                <a:cs typeface="Arial" panose="020B0604020202020204" pitchFamily="34" charset="0"/>
                <a:sym typeface="Wingdings" panose="05000000000000000000" pitchFamily="2" charset="2"/>
              </a:rPr>
            </a:br>
            <a:r>
              <a:rPr lang="en-IN" sz="2000" dirty="0">
                <a:latin typeface="Arial" panose="020B0604020202020204" pitchFamily="34" charset="0"/>
                <a:cs typeface="Arial" panose="020B0604020202020204" pitchFamily="34" charset="0"/>
                <a:sym typeface="Wingdings" panose="05000000000000000000" pitchFamily="2" charset="2"/>
              </a:rPr>
              <a:t/>
            </a:r>
            <a:br>
              <a:rPr lang="en-IN" sz="2000" dirty="0">
                <a:latin typeface="Arial" panose="020B0604020202020204" pitchFamily="34" charset="0"/>
                <a:cs typeface="Arial" panose="020B0604020202020204" pitchFamily="34" charset="0"/>
                <a:sym typeface="Wingdings" panose="05000000000000000000" pitchFamily="2" charset="2"/>
              </a:rPr>
            </a:br>
            <a:endParaRPr lang="en-IN" sz="20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340" y="2142501"/>
            <a:ext cx="6597163" cy="183561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340" y="4531724"/>
            <a:ext cx="6493470" cy="2057612"/>
          </a:xfrm>
          <a:prstGeom prst="rect">
            <a:avLst/>
          </a:prstGeom>
        </p:spPr>
      </p:pic>
    </p:spTree>
    <p:extLst>
      <p:ext uri="{BB962C8B-B14F-4D97-AF65-F5344CB8AC3E}">
        <p14:creationId xmlns:p14="http://schemas.microsoft.com/office/powerpoint/2010/main" val="825477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755" y="348792"/>
            <a:ext cx="10963373" cy="6429080"/>
          </a:xfrm>
        </p:spPr>
        <p:txBody>
          <a:bodyPr/>
          <a:lstStyle/>
          <a:p>
            <a:r>
              <a:rPr lang="en-IN" sz="1200" dirty="0" smtClean="0">
                <a:latin typeface="Arial" panose="020B0604020202020204" pitchFamily="34" charset="0"/>
                <a:cs typeface="Arial" panose="020B0604020202020204" pitchFamily="34" charset="0"/>
              </a:rPr>
              <a:t>Now paste the URL in the pipeline to add the </a:t>
            </a:r>
            <a:r>
              <a:rPr lang="en-IN" sz="1200" dirty="0" err="1" smtClean="0">
                <a:latin typeface="Arial" panose="020B0604020202020204" pitchFamily="34" charset="0"/>
                <a:cs typeface="Arial" panose="020B0604020202020204" pitchFamily="34" charset="0"/>
              </a:rPr>
              <a:t>docker</a:t>
            </a:r>
            <a:r>
              <a:rPr lang="en-IN" sz="1200" dirty="0" smtClean="0">
                <a:latin typeface="Arial" panose="020B0604020202020204" pitchFamily="34" charset="0"/>
                <a:cs typeface="Arial" panose="020B0604020202020204" pitchFamily="34" charset="0"/>
              </a:rPr>
              <a:t> image</a:t>
            </a:r>
            <a:br>
              <a:rPr lang="en-IN" sz="1200" dirty="0" smtClean="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pipeline{</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agent any</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tools {</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maven "Maven3"</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environment {</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registry = 038462767593.dkr.ecr.us-east-1.amazonaws.com/demo/repo-sample</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stages {</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stage('checkout') {</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steps {</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checkout </a:t>
            </a:r>
            <a:r>
              <a:rPr lang="en-IN" sz="1200" dirty="0" err="1">
                <a:latin typeface="Arial" panose="020B0604020202020204" pitchFamily="34" charset="0"/>
                <a:cs typeface="Arial" panose="020B0604020202020204" pitchFamily="34" charset="0"/>
              </a:rPr>
              <a:t>scmGit</a:t>
            </a:r>
            <a:r>
              <a:rPr lang="en-IN" sz="1200" dirty="0">
                <a:latin typeface="Arial" panose="020B0604020202020204" pitchFamily="34" charset="0"/>
                <a:cs typeface="Arial" panose="020B0604020202020204" pitchFamily="34" charset="0"/>
              </a:rPr>
              <a:t>(branches: [[name: '*/main']], extensions: [], </a:t>
            </a:r>
            <a:r>
              <a:rPr lang="en-IN" sz="1200" dirty="0" err="1">
                <a:latin typeface="Arial" panose="020B0604020202020204" pitchFamily="34" charset="0"/>
                <a:cs typeface="Arial" panose="020B0604020202020204" pitchFamily="34" charset="0"/>
              </a:rPr>
              <a:t>userRemoteConfigs</a:t>
            </a:r>
            <a:r>
              <a:rPr lang="en-IN" sz="1200" dirty="0">
                <a:latin typeface="Arial" panose="020B0604020202020204" pitchFamily="34" charset="0"/>
                <a:cs typeface="Arial" panose="020B0604020202020204" pitchFamily="34" charset="0"/>
              </a:rPr>
              <a:t>: [[url: 'https://github.com/akannan1087/</a:t>
            </a:r>
            <a:r>
              <a:rPr lang="en-IN" sz="1200" dirty="0" err="1">
                <a:latin typeface="Arial" panose="020B0604020202020204" pitchFamily="34" charset="0"/>
                <a:cs typeface="Arial" panose="020B0604020202020204" pitchFamily="34" charset="0"/>
              </a:rPr>
              <a:t>springboot-app.git</a:t>
            </a:r>
            <a:r>
              <a:rPr lang="en-IN" sz="1200" dirty="0">
                <a:latin typeface="Arial" panose="020B0604020202020204" pitchFamily="34" charset="0"/>
                <a:cs typeface="Arial" panose="020B0604020202020204" pitchFamily="34" charset="0"/>
              </a:rPr>
              <a:t>']])</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stage ('Build Jar') {</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steps {</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sh</a:t>
            </a: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mvn</a:t>
            </a:r>
            <a:r>
              <a:rPr lang="en-IN" sz="1200" dirty="0">
                <a:latin typeface="Arial" panose="020B0604020202020204" pitchFamily="34" charset="0"/>
                <a:cs typeface="Arial" panose="020B0604020202020204" pitchFamily="34" charset="0"/>
              </a:rPr>
              <a:t> clean install"</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stage ("Build Image") {</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steps {</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script {</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docker.build</a:t>
            </a:r>
            <a:r>
              <a:rPr lang="en-IN" sz="1200" dirty="0">
                <a:latin typeface="Arial" panose="020B0604020202020204" pitchFamily="34" charset="0"/>
                <a:cs typeface="Arial" panose="020B0604020202020204" pitchFamily="34" charset="0"/>
              </a:rPr>
              <a:t> registry</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186556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316" y="329937"/>
            <a:ext cx="11019934" cy="6344239"/>
          </a:xfrm>
        </p:spPr>
        <p:txBody>
          <a:bodyPr/>
          <a:lstStyle/>
          <a:p>
            <a:r>
              <a:rPr lang="en-IN" sz="1800" dirty="0" smtClean="0">
                <a:latin typeface="Arial" panose="020B0604020202020204" pitchFamily="34" charset="0"/>
                <a:cs typeface="Arial" panose="020B0604020202020204" pitchFamily="34" charset="0"/>
              </a:rPr>
              <a:t>Click apply and save to build the pipeline</a:t>
            </a:r>
            <a:br>
              <a:rPr lang="en-IN" sz="1800" dirty="0" smtClean="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
            </a:r>
            <a:br>
              <a:rPr lang="en-IN" sz="1800" dirty="0" smtClean="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
            </a:r>
            <a:br>
              <a:rPr lang="en-IN" sz="1800" dirty="0" smtClean="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
            </a:r>
            <a:br>
              <a:rPr lang="en-IN" sz="1800" dirty="0" smtClean="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
            </a:r>
            <a:br>
              <a:rPr lang="en-IN" sz="1800" dirty="0" smtClean="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
            </a:r>
            <a:br>
              <a:rPr lang="en-IN" sz="1800" dirty="0" smtClean="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Now check weather the </a:t>
            </a:r>
            <a:r>
              <a:rPr lang="en-IN" sz="1800" dirty="0" err="1" smtClean="0">
                <a:latin typeface="Arial" panose="020B0604020202020204" pitchFamily="34" charset="0"/>
                <a:cs typeface="Arial" panose="020B0604020202020204" pitchFamily="34" charset="0"/>
              </a:rPr>
              <a:t>docker</a:t>
            </a:r>
            <a:r>
              <a:rPr lang="en-IN" sz="1800" dirty="0" smtClean="0">
                <a:latin typeface="Arial" panose="020B0604020202020204" pitchFamily="34" charset="0"/>
                <a:cs typeface="Arial" panose="020B0604020202020204" pitchFamily="34" charset="0"/>
              </a:rPr>
              <a:t> image is created or not</a:t>
            </a:r>
            <a:br>
              <a:rPr lang="en-IN" sz="1800" dirty="0" smtClean="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
            </a:r>
            <a:br>
              <a:rPr lang="en-IN" sz="1800" dirty="0" smtClean="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
            </a:r>
            <a:br>
              <a:rPr lang="en-IN" sz="1800" dirty="0" smtClean="0">
                <a:latin typeface="Arial" panose="020B0604020202020204" pitchFamily="34" charset="0"/>
                <a:cs typeface="Arial" panose="020B0604020202020204" pitchFamily="34" charset="0"/>
              </a:rPr>
            </a:br>
            <a:r>
              <a:rPr lang="en-IN" sz="1800" b="1" dirty="0">
                <a:latin typeface="Arial" panose="020B0604020202020204" pitchFamily="34" charset="0"/>
                <a:cs typeface="Arial" panose="020B0604020202020204" pitchFamily="34" charset="0"/>
              </a:rPr>
              <a:t/>
            </a:r>
            <a:br>
              <a:rPr lang="en-IN" sz="1800" b="1" dirty="0">
                <a:latin typeface="Arial" panose="020B0604020202020204" pitchFamily="34" charset="0"/>
                <a:cs typeface="Arial" panose="020B0604020202020204" pitchFamily="34" charset="0"/>
              </a:rPr>
            </a:br>
            <a:r>
              <a:rPr lang="en-IN" sz="1800" b="1" dirty="0" smtClean="0">
                <a:latin typeface="Arial" panose="020B0604020202020204" pitchFamily="34" charset="0"/>
                <a:cs typeface="Arial" panose="020B0604020202020204" pitchFamily="34" charset="0"/>
              </a:rPr>
              <a:t>Now the another step is we have to push the </a:t>
            </a:r>
            <a:r>
              <a:rPr lang="en-IN" sz="1800" b="1" dirty="0" err="1" smtClean="0">
                <a:latin typeface="Arial" panose="020B0604020202020204" pitchFamily="34" charset="0"/>
                <a:cs typeface="Arial" panose="020B0604020202020204" pitchFamily="34" charset="0"/>
              </a:rPr>
              <a:t>docker</a:t>
            </a:r>
            <a:r>
              <a:rPr lang="en-IN" sz="1800" b="1" dirty="0" smtClean="0">
                <a:latin typeface="Arial" panose="020B0604020202020204" pitchFamily="34" charset="0"/>
                <a:cs typeface="Arial" panose="020B0604020202020204" pitchFamily="34" charset="0"/>
              </a:rPr>
              <a:t> image into ECR</a:t>
            </a:r>
            <a:r>
              <a:rPr lang="en-IN" sz="1800" dirty="0" smtClean="0">
                <a:latin typeface="Arial" panose="020B0604020202020204" pitchFamily="34" charset="0"/>
                <a:cs typeface="Arial" panose="020B0604020202020204" pitchFamily="34" charset="0"/>
              </a:rPr>
              <a:t/>
            </a:r>
            <a:br>
              <a:rPr lang="en-IN" sz="1800" dirty="0" smtClean="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
            </a:r>
            <a:br>
              <a:rPr lang="en-IN" sz="1800" dirty="0" smtClean="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sym typeface="Wingdings" panose="05000000000000000000" pitchFamily="2" charset="2"/>
              </a:rPr>
              <a:t></a:t>
            </a:r>
            <a:r>
              <a:rPr lang="en-IN" sz="1800" dirty="0">
                <a:latin typeface="Arial" panose="020B0604020202020204" pitchFamily="34" charset="0"/>
                <a:cs typeface="Arial" panose="020B0604020202020204" pitchFamily="34" charset="0"/>
                <a:sym typeface="Wingdings" panose="05000000000000000000" pitchFamily="2" charset="2"/>
              </a:rPr>
              <a:t>A</a:t>
            </a:r>
            <a:r>
              <a:rPr lang="en-IN" sz="1800" dirty="0" smtClean="0">
                <a:latin typeface="Arial" panose="020B0604020202020204" pitchFamily="34" charset="0"/>
                <a:cs typeface="Arial" panose="020B0604020202020204" pitchFamily="34" charset="0"/>
              </a:rPr>
              <a:t>dd the required pipeline data to push the </a:t>
            </a:r>
            <a:r>
              <a:rPr lang="en-IN" sz="1800" dirty="0" err="1" smtClean="0">
                <a:latin typeface="Arial" panose="020B0604020202020204" pitchFamily="34" charset="0"/>
                <a:cs typeface="Arial" panose="020B0604020202020204" pitchFamily="34" charset="0"/>
              </a:rPr>
              <a:t>docker</a:t>
            </a:r>
            <a:r>
              <a:rPr lang="en-IN" sz="1800" dirty="0" smtClean="0">
                <a:latin typeface="Arial" panose="020B0604020202020204" pitchFamily="34" charset="0"/>
                <a:cs typeface="Arial" panose="020B0604020202020204" pitchFamily="34" charset="0"/>
              </a:rPr>
              <a:t> image into </a:t>
            </a:r>
            <a:r>
              <a:rPr lang="en-IN" sz="1800" dirty="0" err="1" smtClean="0">
                <a:latin typeface="Arial" panose="020B0604020202020204" pitchFamily="34" charset="0"/>
                <a:cs typeface="Arial" panose="020B0604020202020204" pitchFamily="34" charset="0"/>
              </a:rPr>
              <a:t>ecr</a:t>
            </a:r>
            <a:r>
              <a:rPr lang="en-IN" sz="1800" dirty="0" smtClean="0">
                <a:latin typeface="Arial" panose="020B0604020202020204" pitchFamily="34" charset="0"/>
                <a:cs typeface="Arial" panose="020B0604020202020204" pitchFamily="34" charset="0"/>
              </a:rPr>
              <a:t> Cop</a:t>
            </a:r>
            <a:br>
              <a:rPr lang="en-IN" sz="1800" dirty="0" smtClean="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sym typeface="Wingdings" panose="05000000000000000000" pitchFamily="2" charset="2"/>
              </a:rPr>
              <a:t>we can find the commands from the view push commands in </a:t>
            </a:r>
            <a:r>
              <a:rPr lang="en-IN" sz="1800" dirty="0" err="1" smtClean="0">
                <a:latin typeface="Arial" panose="020B0604020202020204" pitchFamily="34" charset="0"/>
                <a:cs typeface="Arial" panose="020B0604020202020204" pitchFamily="34" charset="0"/>
                <a:sym typeface="Wingdings" panose="05000000000000000000" pitchFamily="2" charset="2"/>
              </a:rPr>
              <a:t>ecr</a:t>
            </a:r>
            <a:r>
              <a:rPr lang="en-IN" sz="1800" dirty="0" smtClean="0">
                <a:latin typeface="Arial" panose="020B0604020202020204" pitchFamily="34" charset="0"/>
                <a:cs typeface="Arial" panose="020B0604020202020204" pitchFamily="34" charset="0"/>
                <a:sym typeface="Wingdings" panose="05000000000000000000" pitchFamily="2" charset="2"/>
              </a:rPr>
              <a:t> repository</a:t>
            </a:r>
            <a:br>
              <a:rPr lang="en-IN" sz="1800" dirty="0" smtClean="0">
                <a:latin typeface="Arial" panose="020B0604020202020204" pitchFamily="34" charset="0"/>
                <a:cs typeface="Arial" panose="020B0604020202020204" pitchFamily="34" charset="0"/>
                <a:sym typeface="Wingdings" panose="05000000000000000000" pitchFamily="2" charset="2"/>
              </a:rPr>
            </a:br>
            <a:r>
              <a:rPr lang="en-IN" sz="1800" dirty="0" smtClean="0">
                <a:latin typeface="Arial" panose="020B0604020202020204" pitchFamily="34" charset="0"/>
                <a:cs typeface="Arial" panose="020B0604020202020204" pitchFamily="34" charset="0"/>
                <a:sym typeface="Wingdings" panose="05000000000000000000" pitchFamily="2" charset="2"/>
              </a:rPr>
              <a:t> Select the repository and open the view push commands then copy the required commands and paste the commands on the pipeline and run the pipeline</a:t>
            </a:r>
            <a:endParaRPr lang="en-IN" sz="1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316" y="750544"/>
            <a:ext cx="7772799" cy="2039790"/>
          </a:xfrm>
          <a:prstGeom prst="rect">
            <a:avLst/>
          </a:prstGeom>
        </p:spPr>
      </p:pic>
      <p:pic>
        <p:nvPicPr>
          <p:cNvPr id="5" name="Picture 4"/>
          <p:cNvPicPr>
            <a:picLocks noChangeAspect="1"/>
          </p:cNvPicPr>
          <p:nvPr/>
        </p:nvPicPr>
        <p:blipFill>
          <a:blip r:embed="rId3"/>
          <a:stretch>
            <a:fillRect/>
          </a:stretch>
        </p:blipFill>
        <p:spPr>
          <a:xfrm>
            <a:off x="603316" y="3502056"/>
            <a:ext cx="7772799" cy="1211346"/>
          </a:xfrm>
          <a:prstGeom prst="rect">
            <a:avLst/>
          </a:prstGeom>
        </p:spPr>
      </p:pic>
    </p:spTree>
    <p:extLst>
      <p:ext uri="{BB962C8B-B14F-4D97-AF65-F5344CB8AC3E}">
        <p14:creationId xmlns:p14="http://schemas.microsoft.com/office/powerpoint/2010/main" val="929659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title"/>
          </p:nvPr>
        </p:nvSpPr>
        <p:spPr>
          <a:xfrm>
            <a:off x="368300" y="160338"/>
            <a:ext cx="11349038" cy="6589712"/>
          </a:xfrm>
        </p:spPr>
        <p:txBody>
          <a:bodyPr/>
          <a:lstStyle/>
          <a:p>
            <a:r>
              <a:rPr lang="en-IN" sz="1800" dirty="0">
                <a:latin typeface="Arial" panose="020B0604020202020204" pitchFamily="34" charset="0"/>
                <a:cs typeface="Arial" panose="020B0604020202020204" pitchFamily="34" charset="0"/>
              </a:rPr>
              <a:t>pipeline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agent any</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tools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maven "Maven3"</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environment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registry = '038462767593.dkr.ecr.us-east-1.amazonaws.com/demo/repo-sample'</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  // Closing the environment block here</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stages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stage('Checkout')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steps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checkout </a:t>
            </a:r>
            <a:r>
              <a:rPr lang="en-IN" sz="1800" dirty="0" err="1">
                <a:latin typeface="Arial" panose="020B0604020202020204" pitchFamily="34" charset="0"/>
                <a:cs typeface="Arial" panose="020B0604020202020204" pitchFamily="34" charset="0"/>
              </a:rPr>
              <a:t>scmGit</a:t>
            </a:r>
            <a:r>
              <a:rPr lang="en-IN" sz="1800" dirty="0">
                <a:latin typeface="Arial" panose="020B0604020202020204" pitchFamily="34" charset="0"/>
                <a:cs typeface="Arial" panose="020B0604020202020204" pitchFamily="34" charset="0"/>
              </a:rPr>
              <a:t>(branches: [[name: '*/main']], extensions: [], </a:t>
            </a:r>
            <a:r>
              <a:rPr lang="en-IN" sz="1800" dirty="0" err="1">
                <a:latin typeface="Arial" panose="020B0604020202020204" pitchFamily="34" charset="0"/>
                <a:cs typeface="Arial" panose="020B0604020202020204" pitchFamily="34" charset="0"/>
              </a:rPr>
              <a:t>userRemoteConfigs</a:t>
            </a:r>
            <a:r>
              <a:rPr lang="en-IN" sz="1800" dirty="0">
                <a:latin typeface="Arial" panose="020B0604020202020204" pitchFamily="34" charset="0"/>
                <a:cs typeface="Arial" panose="020B0604020202020204" pitchFamily="34" charset="0"/>
              </a:rPr>
              <a:t>: [[url: 'https://github.com/akannan1087/</a:t>
            </a:r>
            <a:r>
              <a:rPr lang="en-IN" sz="1800" dirty="0" err="1">
                <a:latin typeface="Arial" panose="020B0604020202020204" pitchFamily="34" charset="0"/>
                <a:cs typeface="Arial" panose="020B0604020202020204" pitchFamily="34" charset="0"/>
              </a:rPr>
              <a:t>springboot-app.git</a:t>
            </a:r>
            <a:r>
              <a:rPr lang="en-IN" sz="1800" dirty="0">
                <a:latin typeface="Arial" panose="020B0604020202020204" pitchFamily="34" charset="0"/>
                <a:cs typeface="Arial" panose="020B0604020202020204" pitchFamily="34" charset="0"/>
              </a:rPr>
              <a:t>']])</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stage('Build Jar')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steps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t>
            </a:r>
            <a:r>
              <a:rPr lang="en-IN" sz="1800" dirty="0" err="1">
                <a:latin typeface="Arial" panose="020B0604020202020204" pitchFamily="34" charset="0"/>
                <a:cs typeface="Arial" panose="020B0604020202020204" pitchFamily="34" charset="0"/>
              </a:rPr>
              <a:t>sh</a:t>
            </a:r>
            <a:r>
              <a:rPr lang="en-IN" sz="1800" dirty="0">
                <a:latin typeface="Arial" panose="020B0604020202020204" pitchFamily="34" charset="0"/>
                <a:cs typeface="Arial" panose="020B0604020202020204" pitchFamily="34" charset="0"/>
              </a:rPr>
              <a:t> "</a:t>
            </a:r>
            <a:r>
              <a:rPr lang="en-IN" sz="1800" dirty="0" err="1">
                <a:latin typeface="Arial" panose="020B0604020202020204" pitchFamily="34" charset="0"/>
                <a:cs typeface="Arial" panose="020B0604020202020204" pitchFamily="34" charset="0"/>
              </a:rPr>
              <a:t>mvn</a:t>
            </a:r>
            <a:r>
              <a:rPr lang="en-IN" sz="1800" dirty="0">
                <a:latin typeface="Arial" panose="020B0604020202020204" pitchFamily="34" charset="0"/>
                <a:cs typeface="Arial" panose="020B0604020202020204" pitchFamily="34" charset="0"/>
              </a:rPr>
              <a:t> clean install"</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7763185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864" y="235670"/>
            <a:ext cx="10812544" cy="6381946"/>
          </a:xfrm>
        </p:spPr>
        <p:txBody>
          <a:bodyPr/>
          <a:lstStyle/>
          <a:p>
            <a:r>
              <a:rPr lang="en-IN" sz="1600" dirty="0">
                <a:latin typeface="Arial" panose="020B0604020202020204" pitchFamily="34" charset="0"/>
                <a:cs typeface="Arial" panose="020B0604020202020204" pitchFamily="34" charset="0"/>
              </a:rPr>
              <a:t> stage('Build Image') {</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            steps {</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                script {</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                    </a:t>
            </a:r>
            <a:r>
              <a:rPr lang="en-IN" sz="1600" dirty="0" err="1">
                <a:latin typeface="Arial" panose="020B0604020202020204" pitchFamily="34" charset="0"/>
                <a:cs typeface="Arial" panose="020B0604020202020204" pitchFamily="34" charset="0"/>
              </a:rPr>
              <a:t>docker.build</a:t>
            </a:r>
            <a:r>
              <a:rPr lang="en-IN" sz="1600" dirty="0">
                <a:latin typeface="Arial" panose="020B0604020202020204" pitchFamily="34" charset="0"/>
                <a:cs typeface="Arial" panose="020B0604020202020204" pitchFamily="34" charset="0"/>
              </a:rPr>
              <a:t>(registry)</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                }</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            }</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        }</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        stage ("Push into ECR") {</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            steps {</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                </a:t>
            </a:r>
            <a:r>
              <a:rPr lang="en-IN" sz="1600" dirty="0" err="1">
                <a:latin typeface="Arial" panose="020B0604020202020204" pitchFamily="34" charset="0"/>
                <a:cs typeface="Arial" panose="020B0604020202020204" pitchFamily="34" charset="0"/>
              </a:rPr>
              <a:t>sh</a:t>
            </a:r>
            <a:r>
              <a:rPr lang="en-IN" sz="1600" dirty="0">
                <a:latin typeface="Arial" panose="020B0604020202020204" pitchFamily="34" charset="0"/>
                <a:cs typeface="Arial" panose="020B0604020202020204" pitchFamily="34" charset="0"/>
              </a:rPr>
              <a:t> "</a:t>
            </a:r>
            <a:r>
              <a:rPr lang="en-IN" sz="1600" dirty="0" err="1">
                <a:latin typeface="Arial" panose="020B0604020202020204" pitchFamily="34" charset="0"/>
                <a:cs typeface="Arial" panose="020B0604020202020204" pitchFamily="34" charset="0"/>
              </a:rPr>
              <a:t>aws</a:t>
            </a:r>
            <a:r>
              <a:rPr lang="en-IN" sz="1600" dirty="0">
                <a:latin typeface="Arial" panose="020B0604020202020204" pitchFamily="34" charset="0"/>
                <a:cs typeface="Arial" panose="020B0604020202020204" pitchFamily="34" charset="0"/>
              </a:rPr>
              <a:t> </a:t>
            </a:r>
            <a:r>
              <a:rPr lang="en-IN" sz="1600" dirty="0" err="1">
                <a:latin typeface="Arial" panose="020B0604020202020204" pitchFamily="34" charset="0"/>
                <a:cs typeface="Arial" panose="020B0604020202020204" pitchFamily="34" charset="0"/>
              </a:rPr>
              <a:t>ecr</a:t>
            </a:r>
            <a:r>
              <a:rPr lang="en-IN" sz="1600" dirty="0">
                <a:latin typeface="Arial" panose="020B0604020202020204" pitchFamily="34" charset="0"/>
                <a:cs typeface="Arial" panose="020B0604020202020204" pitchFamily="34" charset="0"/>
              </a:rPr>
              <a:t> get-login-password --region us-east-1 | </a:t>
            </a:r>
            <a:r>
              <a:rPr lang="en-IN" sz="1600" dirty="0" err="1">
                <a:latin typeface="Arial" panose="020B0604020202020204" pitchFamily="34" charset="0"/>
                <a:cs typeface="Arial" panose="020B0604020202020204" pitchFamily="34" charset="0"/>
              </a:rPr>
              <a:t>docker</a:t>
            </a:r>
            <a:r>
              <a:rPr lang="en-IN" sz="1600" dirty="0">
                <a:latin typeface="Arial" panose="020B0604020202020204" pitchFamily="34" charset="0"/>
                <a:cs typeface="Arial" panose="020B0604020202020204" pitchFamily="34" charset="0"/>
              </a:rPr>
              <a:t> login --username AWS --password-</a:t>
            </a:r>
            <a:r>
              <a:rPr lang="en-IN" sz="1600" dirty="0" err="1">
                <a:latin typeface="Arial" panose="020B0604020202020204" pitchFamily="34" charset="0"/>
                <a:cs typeface="Arial" panose="020B0604020202020204" pitchFamily="34" charset="0"/>
              </a:rPr>
              <a:t>stdin</a:t>
            </a:r>
            <a:r>
              <a:rPr lang="en-IN" sz="1600" dirty="0">
                <a:latin typeface="Arial" panose="020B0604020202020204" pitchFamily="34" charset="0"/>
                <a:cs typeface="Arial" panose="020B0604020202020204" pitchFamily="34" charset="0"/>
              </a:rPr>
              <a:t> 038462767593.dkr.ecr.us-east-1.amazonaws.com"</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                </a:t>
            </a:r>
            <a:r>
              <a:rPr lang="en-IN" sz="1600" dirty="0" err="1">
                <a:latin typeface="Arial" panose="020B0604020202020204" pitchFamily="34" charset="0"/>
                <a:cs typeface="Arial" panose="020B0604020202020204" pitchFamily="34" charset="0"/>
              </a:rPr>
              <a:t>sh</a:t>
            </a:r>
            <a:r>
              <a:rPr lang="en-IN" sz="1600" dirty="0">
                <a:latin typeface="Arial" panose="020B0604020202020204" pitchFamily="34" charset="0"/>
                <a:cs typeface="Arial" panose="020B0604020202020204" pitchFamily="34" charset="0"/>
              </a:rPr>
              <a:t> "</a:t>
            </a:r>
            <a:r>
              <a:rPr lang="en-IN" sz="1600" dirty="0" err="1">
                <a:latin typeface="Arial" panose="020B0604020202020204" pitchFamily="34" charset="0"/>
                <a:cs typeface="Arial" panose="020B0604020202020204" pitchFamily="34" charset="0"/>
              </a:rPr>
              <a:t>docker</a:t>
            </a:r>
            <a:r>
              <a:rPr lang="en-IN" sz="1600" dirty="0">
                <a:latin typeface="Arial" panose="020B0604020202020204" pitchFamily="34" charset="0"/>
                <a:cs typeface="Arial" panose="020B0604020202020204" pitchFamily="34" charset="0"/>
              </a:rPr>
              <a:t> push 038462767593.dkr.ecr.us-east-1.amazonaws.com/demo/</a:t>
            </a:r>
            <a:r>
              <a:rPr lang="en-IN" sz="1600" dirty="0" err="1">
                <a:latin typeface="Arial" panose="020B0604020202020204" pitchFamily="34" charset="0"/>
                <a:cs typeface="Arial" panose="020B0604020202020204" pitchFamily="34" charset="0"/>
              </a:rPr>
              <a:t>repo-sample:latest</a:t>
            </a:r>
            <a:r>
              <a:rPr lang="en-IN" sz="1600" dirty="0">
                <a:latin typeface="Arial" panose="020B0604020202020204" pitchFamily="34" charset="0"/>
                <a:cs typeface="Arial" panose="020B0604020202020204" pitchFamily="34" charset="0"/>
              </a:rPr>
              <a:t>"</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            </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        stage("EKS Deploy"){</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            steps {</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                </a:t>
            </a:r>
            <a:r>
              <a:rPr lang="en-IN" sz="1600" dirty="0" err="1">
                <a:latin typeface="Arial" panose="020B0604020202020204" pitchFamily="34" charset="0"/>
                <a:cs typeface="Arial" panose="020B0604020202020204" pitchFamily="34" charset="0"/>
              </a:rPr>
              <a:t>withKubeConfig</a:t>
            </a:r>
            <a:r>
              <a:rPr lang="en-IN" sz="1600" dirty="0">
                <a:latin typeface="Arial" panose="020B0604020202020204" pitchFamily="34" charset="0"/>
                <a:cs typeface="Arial" panose="020B0604020202020204" pitchFamily="34" charset="0"/>
              </a:rPr>
              <a:t>(</a:t>
            </a:r>
            <a:r>
              <a:rPr lang="en-IN" sz="1600" dirty="0" err="1">
                <a:latin typeface="Arial" panose="020B0604020202020204" pitchFamily="34" charset="0"/>
                <a:cs typeface="Arial" panose="020B0604020202020204" pitchFamily="34" charset="0"/>
              </a:rPr>
              <a:t>caCertificate</a:t>
            </a:r>
            <a:r>
              <a:rPr lang="en-IN" sz="1600" dirty="0">
                <a:latin typeface="Arial" panose="020B0604020202020204" pitchFamily="34" charset="0"/>
                <a:cs typeface="Arial" panose="020B0604020202020204" pitchFamily="34" charset="0"/>
              </a:rPr>
              <a:t>: '', </a:t>
            </a:r>
            <a:r>
              <a:rPr lang="en-IN" sz="1600" dirty="0" err="1">
                <a:latin typeface="Arial" panose="020B0604020202020204" pitchFamily="34" charset="0"/>
                <a:cs typeface="Arial" panose="020B0604020202020204" pitchFamily="34" charset="0"/>
              </a:rPr>
              <a:t>clusterName</a:t>
            </a:r>
            <a:r>
              <a:rPr lang="en-IN" sz="1600" dirty="0">
                <a:latin typeface="Arial" panose="020B0604020202020204" pitchFamily="34" charset="0"/>
                <a:cs typeface="Arial" panose="020B0604020202020204" pitchFamily="34" charset="0"/>
              </a:rPr>
              <a:t>: '', </a:t>
            </a:r>
            <a:r>
              <a:rPr lang="en-IN" sz="1600" dirty="0" err="1">
                <a:latin typeface="Arial" panose="020B0604020202020204" pitchFamily="34" charset="0"/>
                <a:cs typeface="Arial" panose="020B0604020202020204" pitchFamily="34" charset="0"/>
              </a:rPr>
              <a:t>contextName</a:t>
            </a:r>
            <a:r>
              <a:rPr lang="en-IN" sz="1600" dirty="0">
                <a:latin typeface="Arial" panose="020B0604020202020204" pitchFamily="34" charset="0"/>
                <a:cs typeface="Arial" panose="020B0604020202020204" pitchFamily="34" charset="0"/>
              </a:rPr>
              <a:t>: '', </a:t>
            </a:r>
            <a:r>
              <a:rPr lang="en-IN" sz="1600" dirty="0" err="1">
                <a:latin typeface="Arial" panose="020B0604020202020204" pitchFamily="34" charset="0"/>
                <a:cs typeface="Arial" panose="020B0604020202020204" pitchFamily="34" charset="0"/>
              </a:rPr>
              <a:t>credentialsId</a:t>
            </a:r>
            <a:r>
              <a:rPr lang="en-IN" sz="1600" dirty="0">
                <a:latin typeface="Arial" panose="020B0604020202020204" pitchFamily="34" charset="0"/>
                <a:cs typeface="Arial" panose="020B0604020202020204" pitchFamily="34" charset="0"/>
              </a:rPr>
              <a:t>: 'EKS', namespace: '', </a:t>
            </a:r>
            <a:r>
              <a:rPr lang="en-IN" sz="1600" dirty="0" err="1">
                <a:latin typeface="Arial" panose="020B0604020202020204" pitchFamily="34" charset="0"/>
                <a:cs typeface="Arial" panose="020B0604020202020204" pitchFamily="34" charset="0"/>
              </a:rPr>
              <a:t>restrictKubeConfigAccess</a:t>
            </a:r>
            <a:r>
              <a:rPr lang="en-IN" sz="1600" dirty="0">
                <a:latin typeface="Arial" panose="020B0604020202020204" pitchFamily="34" charset="0"/>
                <a:cs typeface="Arial" panose="020B0604020202020204" pitchFamily="34" charset="0"/>
              </a:rPr>
              <a:t>: false, </a:t>
            </a:r>
            <a:r>
              <a:rPr lang="en-IN" sz="1600" dirty="0" err="1">
                <a:latin typeface="Arial" panose="020B0604020202020204" pitchFamily="34" charset="0"/>
                <a:cs typeface="Arial" panose="020B0604020202020204" pitchFamily="34" charset="0"/>
              </a:rPr>
              <a:t>serverUrl</a:t>
            </a:r>
            <a:r>
              <a:rPr lang="en-IN" sz="1600" dirty="0">
                <a:latin typeface="Arial" panose="020B0604020202020204" pitchFamily="34" charset="0"/>
                <a:cs typeface="Arial" panose="020B0604020202020204" pitchFamily="34" charset="0"/>
              </a:rPr>
              <a:t>: '') {</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                </a:t>
            </a:r>
            <a:r>
              <a:rPr lang="en-IN" sz="1600" dirty="0" err="1">
                <a:latin typeface="Arial" panose="020B0604020202020204" pitchFamily="34" charset="0"/>
                <a:cs typeface="Arial" panose="020B0604020202020204" pitchFamily="34" charset="0"/>
              </a:rPr>
              <a:t>sh</a:t>
            </a:r>
            <a:r>
              <a:rPr lang="en-IN" sz="1600" dirty="0">
                <a:latin typeface="Arial" panose="020B0604020202020204" pitchFamily="34" charset="0"/>
                <a:cs typeface="Arial" panose="020B0604020202020204" pitchFamily="34" charset="0"/>
              </a:rPr>
              <a:t>  "</a:t>
            </a:r>
            <a:r>
              <a:rPr lang="en-IN" sz="1600" dirty="0" err="1">
                <a:latin typeface="Arial" panose="020B0604020202020204" pitchFamily="34" charset="0"/>
                <a:cs typeface="Arial" panose="020B0604020202020204" pitchFamily="34" charset="0"/>
              </a:rPr>
              <a:t>kubectl</a:t>
            </a:r>
            <a:r>
              <a:rPr lang="en-IN" sz="1600" dirty="0">
                <a:latin typeface="Arial" panose="020B0604020202020204" pitchFamily="34" charset="0"/>
                <a:cs typeface="Arial" panose="020B0604020202020204" pitchFamily="34" charset="0"/>
              </a:rPr>
              <a:t> apply -f eks-deploy-k8s.yaml"</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            }</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        }</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        stage  </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    }</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a:t>
            </a:r>
            <a:br>
              <a:rPr lang="en-IN" sz="1600" dirty="0">
                <a:latin typeface="Arial" panose="020B0604020202020204" pitchFamily="34" charset="0"/>
                <a:cs typeface="Arial" panose="020B0604020202020204" pitchFamily="34" charset="0"/>
              </a:rPr>
            </a:b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65927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438" y="509047"/>
            <a:ext cx="10812544" cy="6070861"/>
          </a:xfrm>
        </p:spPr>
        <p:txBody>
          <a:bodyPr/>
          <a:lstStyle/>
          <a:p>
            <a:r>
              <a:rPr lang="en-IN" sz="1800" dirty="0" smtClean="0">
                <a:latin typeface="Arial" panose="020B0604020202020204" pitchFamily="34" charset="0"/>
                <a:cs typeface="Arial" panose="020B0604020202020204" pitchFamily="34" charset="0"/>
              </a:rPr>
              <a:t>After the build got success the console output will be shown like below</a:t>
            </a:r>
            <a:br>
              <a:rPr lang="en-IN" sz="1800" dirty="0" smtClean="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
            </a:r>
            <a:br>
              <a:rPr lang="en-IN" sz="1800" dirty="0" smtClean="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
            </a:r>
            <a:br>
              <a:rPr lang="en-IN" sz="1800" dirty="0" smtClean="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
            </a:r>
            <a:br>
              <a:rPr lang="en-IN" sz="1800" dirty="0" smtClean="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
            </a:r>
            <a:br>
              <a:rPr lang="en-IN" sz="1800" dirty="0" smtClean="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
            </a:r>
            <a:br>
              <a:rPr lang="en-IN" sz="1800" dirty="0" smtClean="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
            </a:r>
            <a:br>
              <a:rPr lang="en-IN" sz="1800" dirty="0" smtClean="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1800" b="1" dirty="0" smtClean="0">
                <a:latin typeface="Arial" panose="020B0604020202020204" pitchFamily="34" charset="0"/>
                <a:cs typeface="Arial" panose="020B0604020202020204" pitchFamily="34" charset="0"/>
              </a:rPr>
              <a:t>Now the last step is connecting to the cluster </a:t>
            </a:r>
            <a:br>
              <a:rPr lang="en-IN" sz="1800" b="1" dirty="0" smtClean="0">
                <a:latin typeface="Arial" panose="020B0604020202020204" pitchFamily="34" charset="0"/>
                <a:cs typeface="Arial" panose="020B0604020202020204" pitchFamily="34" charset="0"/>
              </a:rPr>
            </a:br>
            <a:r>
              <a:rPr lang="en-IN" sz="1800" b="1" dirty="0" smtClean="0">
                <a:latin typeface="Arial" panose="020B0604020202020204" pitchFamily="34" charset="0"/>
                <a:cs typeface="Arial" panose="020B0604020202020204" pitchFamily="34" charset="0"/>
              </a:rPr>
              <a:t/>
            </a:r>
            <a:br>
              <a:rPr lang="en-IN" sz="1800" b="1" dirty="0" smtClean="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To check the cluster is running we use the command like</a:t>
            </a:r>
            <a:br>
              <a:rPr lang="en-IN" sz="1800" dirty="0" smtClean="0">
                <a:latin typeface="Arial" panose="020B0604020202020204" pitchFamily="34" charset="0"/>
                <a:cs typeface="Arial" panose="020B0604020202020204" pitchFamily="34" charset="0"/>
              </a:rPr>
            </a:br>
            <a:r>
              <a:rPr lang="en-US" sz="1800" b="1" dirty="0" err="1" smtClean="0">
                <a:latin typeface="Arial" panose="020B0604020202020204" pitchFamily="34" charset="0"/>
                <a:cs typeface="Arial" panose="020B0604020202020204" pitchFamily="34" charset="0"/>
              </a:rPr>
              <a:t>eksctl</a:t>
            </a:r>
            <a:r>
              <a:rPr lang="en-US" sz="1800" b="1" dirty="0" smtClean="0">
                <a:latin typeface="Arial" panose="020B0604020202020204" pitchFamily="34" charset="0"/>
                <a:cs typeface="Arial" panose="020B0604020202020204" pitchFamily="34" charset="0"/>
              </a:rPr>
              <a:t> get cluster --name demo-</a:t>
            </a:r>
            <a:r>
              <a:rPr lang="en-US" sz="1800" b="1" dirty="0" err="1" smtClean="0">
                <a:latin typeface="Arial" panose="020B0604020202020204" pitchFamily="34" charset="0"/>
                <a:cs typeface="Arial" panose="020B0604020202020204" pitchFamily="34" charset="0"/>
              </a:rPr>
              <a:t>eks</a:t>
            </a:r>
            <a:r>
              <a:rPr lang="en-US" sz="1800" b="1" dirty="0" smtClean="0">
                <a:latin typeface="Arial" panose="020B0604020202020204" pitchFamily="34" charset="0"/>
                <a:cs typeface="Arial" panose="020B0604020202020204" pitchFamily="34" charset="0"/>
              </a:rPr>
              <a:t> --region us-east-1 </a:t>
            </a:r>
            <a:r>
              <a:rPr lang="en-US" sz="1800" dirty="0" smtClean="0">
                <a:latin typeface="Arial" panose="020B0604020202020204" pitchFamily="34" charset="0"/>
                <a:cs typeface="Arial" panose="020B0604020202020204" pitchFamily="34" charset="0"/>
              </a:rPr>
              <a:t>(cluster name and region should be add as per requirement)</a:t>
            </a:r>
            <a:br>
              <a:rPr lang="en-US" sz="1800" dirty="0" smtClean="0">
                <a:latin typeface="Arial" panose="020B0604020202020204" pitchFamily="34" charset="0"/>
                <a:cs typeface="Arial" panose="020B0604020202020204" pitchFamily="34" charset="0"/>
              </a:rPr>
            </a:br>
            <a:endParaRPr lang="en-IN" sz="1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438" y="1008110"/>
            <a:ext cx="5872898" cy="3113954"/>
          </a:xfrm>
          <a:prstGeom prst="rect">
            <a:avLst/>
          </a:prstGeom>
        </p:spPr>
      </p:pic>
    </p:spTree>
    <p:extLst>
      <p:ext uri="{BB962C8B-B14F-4D97-AF65-F5344CB8AC3E}">
        <p14:creationId xmlns:p14="http://schemas.microsoft.com/office/powerpoint/2010/main" val="824655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182" y="518473"/>
            <a:ext cx="10859678" cy="6108569"/>
          </a:xfrm>
        </p:spPr>
        <p:txBody>
          <a:bodyPr/>
          <a:lstStyle/>
          <a:p>
            <a:r>
              <a:rPr lang="en-IN" sz="2000" b="1" dirty="0" smtClean="0">
                <a:latin typeface="Arial" panose="020B0604020202020204" pitchFamily="34" charset="0"/>
                <a:cs typeface="Arial" panose="020B0604020202020204" pitchFamily="34" charset="0"/>
              </a:rPr>
              <a:t/>
            </a:r>
            <a:br>
              <a:rPr lang="en-IN" sz="2000" b="1" dirty="0" smtClean="0">
                <a:latin typeface="Arial" panose="020B0604020202020204" pitchFamily="34" charset="0"/>
                <a:cs typeface="Arial" panose="020B0604020202020204" pitchFamily="34" charset="0"/>
              </a:rPr>
            </a:br>
            <a:r>
              <a:rPr lang="en-IN" sz="2000" b="1" u="sng" dirty="0" smtClean="0">
                <a:latin typeface="Arial" panose="020B0604020202020204" pitchFamily="34" charset="0"/>
                <a:cs typeface="Arial" panose="020B0604020202020204" pitchFamily="34" charset="0"/>
              </a:rPr>
              <a:t>Control Plane:-</a:t>
            </a:r>
            <a:br>
              <a:rPr lang="en-IN" sz="2000" b="1" u="sng" dirty="0" smtClean="0">
                <a:latin typeface="Arial" panose="020B0604020202020204" pitchFamily="34" charset="0"/>
                <a:cs typeface="Arial" panose="020B0604020202020204" pitchFamily="34" charset="0"/>
              </a:rPr>
            </a:br>
            <a:r>
              <a:rPr lang="en-IN" sz="2000" b="1" dirty="0" smtClean="0">
                <a:latin typeface="Arial" panose="020B0604020202020204" pitchFamily="34" charset="0"/>
                <a:cs typeface="Arial" panose="020B0604020202020204" pitchFamily="34" charset="0"/>
              </a:rPr>
              <a:t/>
            </a:r>
            <a:br>
              <a:rPr lang="en-IN" sz="2000" b="1" dirty="0" smtClean="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Amazon EKS ensures every cluster has its own unique Kubernetes control plane. This design keeps each cluster’s </a:t>
            </a:r>
            <a:r>
              <a:rPr lang="en-US" sz="1800" dirty="0" smtClean="0">
                <a:latin typeface="Arial" panose="020B0604020202020204" pitchFamily="34" charset="0"/>
                <a:cs typeface="Arial" panose="020B0604020202020204" pitchFamily="34" charset="0"/>
              </a:rPr>
              <a:t>infrastructure </a:t>
            </a:r>
            <a:r>
              <a:rPr lang="en-US" sz="1800" dirty="0">
                <a:latin typeface="Arial" panose="020B0604020202020204" pitchFamily="34" charset="0"/>
                <a:cs typeface="Arial" panose="020B0604020202020204" pitchFamily="34" charset="0"/>
              </a:rPr>
              <a:t>separate, with no overlaps between clusters or AWS </a:t>
            </a:r>
            <a:r>
              <a:rPr lang="en-US" sz="1800" dirty="0" smtClean="0">
                <a:latin typeface="Arial" panose="020B0604020202020204" pitchFamily="34" charset="0"/>
                <a:cs typeface="Arial" panose="020B0604020202020204" pitchFamily="34" charset="0"/>
              </a:rPr>
              <a:t>accounts.</a:t>
            </a:r>
            <a:br>
              <a:rPr lang="en-US" sz="1800" dirty="0" smtClean="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Control Plane Managed by EKS, it consists of Kubernetes API server nodes and an </a:t>
            </a:r>
            <a:r>
              <a:rPr lang="en-US" sz="1800" dirty="0" err="1">
                <a:latin typeface="Arial" panose="020B0604020202020204" pitchFamily="34" charset="0"/>
                <a:cs typeface="Arial" panose="020B0604020202020204" pitchFamily="34" charset="0"/>
              </a:rPr>
              <a:t>etcd</a:t>
            </a:r>
            <a:r>
              <a:rPr lang="en-US" sz="1800" dirty="0">
                <a:latin typeface="Arial" panose="020B0604020202020204" pitchFamily="34" charset="0"/>
                <a:cs typeface="Arial" panose="020B0604020202020204" pitchFamily="34" charset="0"/>
              </a:rPr>
              <a:t> cluster.</a:t>
            </a:r>
            <a:br>
              <a:rPr lang="en-US" sz="1800" dirty="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r>
            <a:br>
              <a:rPr lang="en-US" sz="2000" dirty="0" smtClean="0">
                <a:latin typeface="Arial" panose="020B0604020202020204" pitchFamily="34" charset="0"/>
                <a:cs typeface="Arial" panose="020B0604020202020204" pitchFamily="34" charset="0"/>
              </a:rPr>
            </a:br>
            <a:r>
              <a:rPr lang="en-IN" sz="2000" b="1" u="sng" dirty="0">
                <a:latin typeface="Arial" panose="020B0604020202020204" pitchFamily="34" charset="0"/>
                <a:cs typeface="Arial" panose="020B0604020202020204" pitchFamily="34" charset="0"/>
              </a:rPr>
              <a:t>Worker </a:t>
            </a:r>
            <a:r>
              <a:rPr lang="en-IN" sz="2000" b="1" u="sng" dirty="0" smtClean="0">
                <a:latin typeface="Arial" panose="020B0604020202020204" pitchFamily="34" charset="0"/>
                <a:cs typeface="Arial" panose="020B0604020202020204" pitchFamily="34" charset="0"/>
              </a:rPr>
              <a:t>Nodes:-</a:t>
            </a:r>
            <a:br>
              <a:rPr lang="en-IN" sz="2000" b="1" u="sng" dirty="0" smtClean="0">
                <a:latin typeface="Arial" panose="020B0604020202020204" pitchFamily="34" charset="0"/>
                <a:cs typeface="Arial" panose="020B0604020202020204" pitchFamily="34" charset="0"/>
              </a:rPr>
            </a:br>
            <a:r>
              <a:rPr lang="en-IN" sz="2000" b="1" dirty="0">
                <a:latin typeface="Arial" panose="020B0604020202020204" pitchFamily="34" charset="0"/>
                <a:cs typeface="Arial" panose="020B0604020202020204" pitchFamily="34" charset="0"/>
              </a:rPr>
              <a:t/>
            </a:r>
            <a:br>
              <a:rPr lang="en-IN" sz="2000" b="1"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Worker nodes in EKS are the EC2 instances that run the Kubernetes Pods. A Pod is the smallest deployable unit in Kubernetes and can contain one or more containers</a:t>
            </a:r>
            <a:r>
              <a:rPr lang="en-US" sz="1800" dirty="0" smtClean="0">
                <a:latin typeface="Arial" panose="020B0604020202020204" pitchFamily="34" charset="0"/>
                <a:cs typeface="Arial" panose="020B0604020202020204" pitchFamily="34" charset="0"/>
              </a:rPr>
              <a:t>.</a:t>
            </a:r>
            <a:br>
              <a:rPr lang="en-US" sz="1800" dirty="0" smtClean="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These nodes are part of the EKS Cluster and communicate with the control plane to receive instructions on which containers to run and where to run them.</a:t>
            </a:r>
            <a:br>
              <a:rPr lang="en-US"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1800" b="1" dirty="0" smtClean="0">
                <a:latin typeface="Arial" panose="020B0604020202020204" pitchFamily="34" charset="0"/>
                <a:cs typeface="Arial" panose="020B0604020202020204" pitchFamily="34" charset="0"/>
              </a:rPr>
              <a:t/>
            </a:r>
            <a:br>
              <a:rPr lang="en-IN" sz="1800" b="1" dirty="0" smtClean="0">
                <a:latin typeface="Arial" panose="020B0604020202020204" pitchFamily="34" charset="0"/>
                <a:cs typeface="Arial" panose="020B0604020202020204" pitchFamily="34" charset="0"/>
              </a:rPr>
            </a:br>
            <a:r>
              <a:rPr lang="en-IN" sz="2000" b="1" dirty="0">
                <a:latin typeface="Arial" panose="020B0604020202020204" pitchFamily="34" charset="0"/>
                <a:cs typeface="Arial" panose="020B0604020202020204" pitchFamily="34" charset="0"/>
              </a:rPr>
              <a:t/>
            </a:r>
            <a:br>
              <a:rPr lang="en-IN" sz="2000" b="1" dirty="0">
                <a:latin typeface="Arial" panose="020B0604020202020204" pitchFamily="34" charset="0"/>
                <a:cs typeface="Arial" panose="020B0604020202020204" pitchFamily="34" charset="0"/>
              </a:rPr>
            </a:b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9603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6111" y="452718"/>
            <a:ext cx="10675481" cy="6183752"/>
          </a:xfrm>
        </p:spPr>
        <p:txBody>
          <a:bodyPr/>
          <a:lstStyle/>
          <a:p>
            <a:r>
              <a:rPr lang="en-IN" sz="2000" b="1" u="sng" dirty="0" smtClean="0">
                <a:latin typeface="Arial" panose="020B0604020202020204" pitchFamily="34" charset="0"/>
                <a:cs typeface="Arial" panose="020B0604020202020204" pitchFamily="34" charset="0"/>
              </a:rPr>
              <a:t>Instance Creation:-</a:t>
            </a:r>
            <a:br>
              <a:rPr lang="en-IN" sz="2000" b="1" u="sng" dirty="0" smtClean="0">
                <a:latin typeface="Arial" panose="020B0604020202020204" pitchFamily="34" charset="0"/>
                <a:cs typeface="Arial" panose="020B0604020202020204" pitchFamily="34" charset="0"/>
              </a:rPr>
            </a:br>
            <a:r>
              <a:rPr lang="en-IN" sz="1800" b="1" u="sng" dirty="0" smtClean="0">
                <a:latin typeface="Arial" panose="020B0604020202020204" pitchFamily="34" charset="0"/>
                <a:cs typeface="Arial" panose="020B0604020202020204" pitchFamily="34" charset="0"/>
              </a:rPr>
              <a:t/>
            </a:r>
            <a:br>
              <a:rPr lang="en-IN" sz="1800" b="1" u="sng" dirty="0" smtClean="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Create an ec2 instance using Ubuntu and connect the instance to git bash</a:t>
            </a:r>
            <a:br>
              <a:rPr lang="en-IN" sz="1800" dirty="0" smtClean="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
            </a:r>
            <a:br>
              <a:rPr lang="en-IN" sz="1800" dirty="0" smtClean="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
            </a:r>
            <a:br>
              <a:rPr lang="en-IN" sz="1800" dirty="0" smtClean="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
            </a:r>
            <a:br>
              <a:rPr lang="en-IN" sz="1800" dirty="0" smtClean="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
            </a:r>
            <a:br>
              <a:rPr lang="en-IN" sz="1800" dirty="0" smtClean="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
            </a:r>
            <a:br>
              <a:rPr lang="en-IN" sz="1800" dirty="0" smtClean="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
            </a:r>
            <a:br>
              <a:rPr lang="en-IN" sz="1800" dirty="0" smtClean="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
            </a:r>
            <a:br>
              <a:rPr lang="en-IN" sz="1800" dirty="0" smtClean="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
            </a:r>
            <a:br>
              <a:rPr lang="en-IN" sz="1800" dirty="0" smtClean="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
            </a:r>
            <a:br>
              <a:rPr lang="en-IN" sz="1800" dirty="0" smtClean="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
            </a:r>
            <a:br>
              <a:rPr lang="en-IN" sz="1800" dirty="0" smtClean="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
            </a:r>
            <a:br>
              <a:rPr lang="en-IN" sz="1800" dirty="0" smtClean="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Install the necessary tools in </a:t>
            </a:r>
            <a:r>
              <a:rPr lang="en-IN" sz="1800" dirty="0" err="1" smtClean="0">
                <a:latin typeface="Arial" panose="020B0604020202020204" pitchFamily="34" charset="0"/>
                <a:cs typeface="Arial" panose="020B0604020202020204" pitchFamily="34" charset="0"/>
              </a:rPr>
              <a:t>gitbash</a:t>
            </a:r>
            <a:r>
              <a:rPr lang="en-IN" sz="1800" dirty="0" smtClean="0">
                <a:latin typeface="Arial" panose="020B0604020202020204" pitchFamily="34" charset="0"/>
                <a:cs typeface="Arial" panose="020B0604020202020204" pitchFamily="34" charset="0"/>
              </a:rPr>
              <a:t> like</a:t>
            </a:r>
            <a:br>
              <a:rPr lang="en-IN" sz="1800" dirty="0" smtClean="0">
                <a:latin typeface="Arial" panose="020B0604020202020204" pitchFamily="34" charset="0"/>
                <a:cs typeface="Arial" panose="020B0604020202020204" pitchFamily="34" charset="0"/>
              </a:rPr>
            </a:br>
            <a:r>
              <a:rPr lang="en-IN" sz="1800" b="1" u="sng" dirty="0" smtClean="0">
                <a:latin typeface="Arial" panose="020B0604020202020204" pitchFamily="34" charset="0"/>
                <a:cs typeface="Arial" panose="020B0604020202020204" pitchFamily="34" charset="0"/>
              </a:rPr>
              <a:t>Install the Jenkins :-</a:t>
            </a: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Change Host Name to Jenkins</a:t>
            </a:r>
            <a:br>
              <a:rPr lang="en-IN" sz="1800" dirty="0">
                <a:latin typeface="Arial" panose="020B0604020202020204" pitchFamily="34" charset="0"/>
                <a:cs typeface="Arial" panose="020B0604020202020204" pitchFamily="34" charset="0"/>
              </a:rPr>
            </a:br>
            <a:r>
              <a:rPr lang="en-IN" sz="1800" dirty="0" err="1">
                <a:latin typeface="Arial" panose="020B0604020202020204" pitchFamily="34" charset="0"/>
                <a:cs typeface="Arial" panose="020B0604020202020204" pitchFamily="34" charset="0"/>
              </a:rPr>
              <a:t>sudo</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hostname </a:t>
            </a:r>
            <a:r>
              <a:rPr lang="en-IN" sz="1800" dirty="0" err="1" smtClean="0">
                <a:latin typeface="Arial" panose="020B0604020202020204" pitchFamily="34" charset="0"/>
                <a:cs typeface="Arial" panose="020B0604020202020204" pitchFamily="34" charset="0"/>
              </a:rPr>
              <a:t>jenkins</a:t>
            </a: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Perform update first</a:t>
            </a:r>
            <a:br>
              <a:rPr lang="en-IN" sz="1800" dirty="0">
                <a:latin typeface="Arial" panose="020B0604020202020204" pitchFamily="34" charset="0"/>
                <a:cs typeface="Arial" panose="020B0604020202020204" pitchFamily="34" charset="0"/>
              </a:rPr>
            </a:br>
            <a:r>
              <a:rPr lang="en-IN" sz="1800" dirty="0" err="1">
                <a:latin typeface="Arial" panose="020B0604020202020204" pitchFamily="34" charset="0"/>
                <a:cs typeface="Arial" panose="020B0604020202020204" pitchFamily="34" charset="0"/>
              </a:rPr>
              <a:t>sudo</a:t>
            </a:r>
            <a:r>
              <a:rPr lang="en-IN" sz="1800" dirty="0">
                <a:latin typeface="Arial" panose="020B0604020202020204" pitchFamily="34" charset="0"/>
                <a:cs typeface="Arial" panose="020B0604020202020204" pitchFamily="34" charset="0"/>
              </a:rPr>
              <a:t> apt update</a:t>
            </a:r>
            <a:br>
              <a:rPr lang="en-IN" sz="1800" dirty="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
            </a:r>
            <a:br>
              <a:rPr lang="en-IN" sz="1800" dirty="0" smtClean="0">
                <a:latin typeface="Arial" panose="020B0604020202020204" pitchFamily="34" charset="0"/>
                <a:cs typeface="Arial" panose="020B0604020202020204" pitchFamily="34" charset="0"/>
              </a:rPr>
            </a:br>
            <a:endParaRPr lang="en-IN" sz="2000" b="1" u="sng"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646111" y="1545996"/>
            <a:ext cx="10552932" cy="2630078"/>
          </a:xfrm>
          <a:prstGeom prst="rect">
            <a:avLst/>
          </a:prstGeom>
        </p:spPr>
      </p:pic>
    </p:spTree>
    <p:extLst>
      <p:ext uri="{BB962C8B-B14F-4D97-AF65-F5344CB8AC3E}">
        <p14:creationId xmlns:p14="http://schemas.microsoft.com/office/powerpoint/2010/main" val="2510436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404723" cy="6221459"/>
          </a:xfrm>
        </p:spPr>
        <p:txBody>
          <a:bodyPr/>
          <a:lstStyle/>
          <a:p>
            <a:r>
              <a:rPr lang="en-IN" sz="1800" b="1" dirty="0" smtClean="0">
                <a:latin typeface="Arial" panose="020B0604020202020204" pitchFamily="34" charset="0"/>
                <a:cs typeface="Arial" panose="020B0604020202020204" pitchFamily="34" charset="0"/>
              </a:rPr>
              <a:t>Install </a:t>
            </a:r>
            <a:r>
              <a:rPr lang="en-IN" sz="1800" b="1" dirty="0">
                <a:latin typeface="Arial" panose="020B0604020202020204" pitchFamily="34" charset="0"/>
                <a:cs typeface="Arial" panose="020B0604020202020204" pitchFamily="34" charset="0"/>
              </a:rPr>
              <a:t>Java 11</a:t>
            </a:r>
            <a:br>
              <a:rPr lang="en-IN" sz="1800" b="1" dirty="0">
                <a:latin typeface="Arial" panose="020B0604020202020204" pitchFamily="34" charset="0"/>
                <a:cs typeface="Arial" panose="020B0604020202020204" pitchFamily="34" charset="0"/>
              </a:rPr>
            </a:br>
            <a:r>
              <a:rPr lang="en-IN" sz="1800" b="1" dirty="0" smtClean="0">
                <a:latin typeface="Arial" panose="020B0604020202020204" pitchFamily="34" charset="0"/>
                <a:cs typeface="Arial" panose="020B0604020202020204" pitchFamily="34" charset="0"/>
              </a:rPr>
              <a:t>  </a:t>
            </a:r>
            <a:r>
              <a:rPr lang="en-IN" sz="1800" dirty="0" err="1" smtClean="0">
                <a:latin typeface="Arial" panose="020B0604020202020204" pitchFamily="34" charset="0"/>
                <a:cs typeface="Arial" panose="020B0604020202020204" pitchFamily="34" charset="0"/>
              </a:rPr>
              <a:t>sudo</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apt install default-</a:t>
            </a:r>
            <a:r>
              <a:rPr lang="en-IN" sz="1800" dirty="0" err="1">
                <a:latin typeface="Arial" panose="020B0604020202020204" pitchFamily="34" charset="0"/>
                <a:cs typeface="Arial" panose="020B0604020202020204" pitchFamily="34" charset="0"/>
              </a:rPr>
              <a:t>jdk</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–y</a:t>
            </a:r>
            <a:br>
              <a:rPr lang="en-IN" sz="1800" dirty="0" smtClean="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1800" b="1" dirty="0" smtClean="0">
                <a:latin typeface="Arial" panose="020B0604020202020204" pitchFamily="34" charset="0"/>
                <a:cs typeface="Arial" panose="020B0604020202020204" pitchFamily="34" charset="0"/>
              </a:rPr>
              <a:t>Verify </a:t>
            </a:r>
            <a:r>
              <a:rPr lang="en-IN" sz="1800" b="1" dirty="0">
                <a:latin typeface="Arial" panose="020B0604020202020204" pitchFamily="34" charset="0"/>
                <a:cs typeface="Arial" panose="020B0604020202020204" pitchFamily="34" charset="0"/>
              </a:rPr>
              <a:t>Java Version</a:t>
            </a:r>
            <a:br>
              <a:rPr lang="en-IN" sz="1800" b="1" dirty="0">
                <a:latin typeface="Arial" panose="020B0604020202020204" pitchFamily="34" charset="0"/>
                <a:cs typeface="Arial" panose="020B0604020202020204" pitchFamily="34" charset="0"/>
              </a:rPr>
            </a:br>
            <a:r>
              <a:rPr lang="en-IN" sz="1800" b="1" dirty="0" smtClean="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java </a:t>
            </a:r>
            <a:r>
              <a:rPr lang="en-IN" sz="1800" dirty="0">
                <a:latin typeface="Arial" panose="020B0604020202020204" pitchFamily="34" charset="0"/>
                <a:cs typeface="Arial" panose="020B0604020202020204" pitchFamily="34" charset="0"/>
              </a:rPr>
              <a:t>-version</a:t>
            </a:r>
            <a:br>
              <a:rPr lang="en-IN" sz="1800" dirty="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  </a:t>
            </a:r>
            <a:br>
              <a:rPr lang="en-IN" sz="1800" dirty="0" smtClean="0">
                <a:latin typeface="Arial" panose="020B0604020202020204" pitchFamily="34" charset="0"/>
                <a:cs typeface="Arial" panose="020B0604020202020204" pitchFamily="34" charset="0"/>
              </a:rPr>
            </a:br>
            <a:r>
              <a:rPr lang="en-IN" sz="1800" b="1" dirty="0" smtClean="0">
                <a:latin typeface="Arial" panose="020B0604020202020204" pitchFamily="34" charset="0"/>
                <a:cs typeface="Arial" panose="020B0604020202020204" pitchFamily="34" charset="0"/>
              </a:rPr>
              <a:t>Install Maven</a:t>
            </a:r>
            <a:r>
              <a:rPr lang="en-IN" sz="1800" b="1" dirty="0">
                <a:latin typeface="Arial" panose="020B0604020202020204" pitchFamily="34" charset="0"/>
                <a:cs typeface="Arial" panose="020B0604020202020204" pitchFamily="34" charset="0"/>
              </a:rPr>
              <a:t/>
            </a:r>
            <a:br>
              <a:rPr lang="en-IN" sz="1800" b="1" dirty="0">
                <a:latin typeface="Arial" panose="020B0604020202020204" pitchFamily="34" charset="0"/>
                <a:cs typeface="Arial" panose="020B0604020202020204" pitchFamily="34" charset="0"/>
              </a:rPr>
            </a:br>
            <a:r>
              <a:rPr lang="en-IN" sz="1800" b="1"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sudo</a:t>
            </a:r>
            <a:r>
              <a:rPr lang="en-US" sz="1800" dirty="0" smtClean="0">
                <a:latin typeface="Arial" panose="020B0604020202020204" pitchFamily="34" charset="0"/>
                <a:cs typeface="Arial" panose="020B0604020202020204" pitchFamily="34" charset="0"/>
              </a:rPr>
              <a:t> apt install maven -y</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  you can type </a:t>
            </a:r>
            <a:r>
              <a:rPr lang="en-US" sz="1800" dirty="0" err="1" smtClean="0">
                <a:latin typeface="Arial" panose="020B0604020202020204" pitchFamily="34" charset="0"/>
                <a:cs typeface="Arial" panose="020B0604020202020204" pitchFamily="34" charset="0"/>
              </a:rPr>
              <a:t>mvn</a:t>
            </a:r>
            <a:r>
              <a:rPr lang="en-US" sz="1800" dirty="0" smtClean="0">
                <a:latin typeface="Arial" panose="020B0604020202020204" pitchFamily="34" charset="0"/>
                <a:cs typeface="Arial" panose="020B0604020202020204" pitchFamily="34" charset="0"/>
              </a:rPr>
              <a:t> --version</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  you should see the below output.</a:t>
            </a:r>
            <a:br>
              <a:rPr lang="en-US" sz="1800" dirty="0" smtClean="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1800" u="sng" dirty="0" smtClean="0">
                <a:latin typeface="Arial" panose="020B0604020202020204" pitchFamily="34" charset="0"/>
                <a:cs typeface="Arial" panose="020B0604020202020204" pitchFamily="34" charset="0"/>
              </a:rPr>
              <a:t>Now lets start the Jenkins installation</a:t>
            </a:r>
            <a:br>
              <a:rPr lang="en-US" sz="1800" u="sng"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
            </a:r>
            <a:br>
              <a:rPr lang="en-US" sz="1800" dirty="0" smtClean="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t>
            </a:r>
            <a:r>
              <a:rPr lang="en-US" sz="1800" b="1" dirty="0" smtClean="0">
                <a:latin typeface="Arial" panose="020B0604020202020204" pitchFamily="34" charset="0"/>
                <a:cs typeface="Arial" panose="020B0604020202020204" pitchFamily="34" charset="0"/>
              </a:rPr>
              <a:t>Add </a:t>
            </a:r>
            <a:r>
              <a:rPr lang="en-US" sz="1800" b="1" dirty="0">
                <a:latin typeface="Arial" panose="020B0604020202020204" pitchFamily="34" charset="0"/>
                <a:cs typeface="Arial" panose="020B0604020202020204" pitchFamily="34" charset="0"/>
              </a:rPr>
              <a:t>Repository key to the </a:t>
            </a:r>
            <a:r>
              <a:rPr lang="en-US" sz="1800" b="1" dirty="0" smtClean="0">
                <a:latin typeface="Arial" panose="020B0604020202020204" pitchFamily="34" charset="0"/>
                <a:cs typeface="Arial" panose="020B0604020202020204" pitchFamily="34" charset="0"/>
              </a:rPr>
              <a:t>system</a:t>
            </a:r>
            <a:r>
              <a:rPr lang="en-US" sz="1800" b="1" dirty="0">
                <a:latin typeface="Arial" panose="020B0604020202020204" pitchFamily="34" charset="0"/>
                <a:cs typeface="Arial" panose="020B0604020202020204" pitchFamily="34" charset="0"/>
              </a:rPr>
              <a:t/>
            </a:r>
            <a:br>
              <a:rPr lang="en-US" sz="1800" b="1" dirty="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   curl </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fsSL</a:t>
            </a:r>
            <a:r>
              <a:rPr lang="en-US" sz="1800" dirty="0">
                <a:latin typeface="Arial" panose="020B0604020202020204" pitchFamily="34" charset="0"/>
                <a:cs typeface="Arial" panose="020B0604020202020204" pitchFamily="34" charset="0"/>
              </a:rPr>
              <a:t> https://pkg.jenkins.io/debian/jenkins.io-2023.key | </a:t>
            </a:r>
            <a:r>
              <a:rPr lang="en-US" sz="1800" dirty="0" err="1">
                <a:latin typeface="Arial" panose="020B0604020202020204" pitchFamily="34" charset="0"/>
                <a:cs typeface="Arial" panose="020B0604020202020204" pitchFamily="34" charset="0"/>
              </a:rPr>
              <a:t>sudo</a:t>
            </a:r>
            <a:r>
              <a:rPr lang="en-US" sz="1800" dirty="0">
                <a:latin typeface="Arial" panose="020B0604020202020204" pitchFamily="34" charset="0"/>
                <a:cs typeface="Arial" panose="020B0604020202020204" pitchFamily="34" charset="0"/>
              </a:rPr>
              <a:t> tee \</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usr</a:t>
            </a:r>
            <a:r>
              <a:rPr lang="en-US" sz="1800" dirty="0">
                <a:latin typeface="Arial" panose="020B0604020202020204" pitchFamily="34" charset="0"/>
                <a:cs typeface="Arial" panose="020B0604020202020204" pitchFamily="34" charset="0"/>
              </a:rPr>
              <a:t>/share/keyrings/</a:t>
            </a:r>
            <a:r>
              <a:rPr lang="en-US" sz="1800" dirty="0" err="1">
                <a:latin typeface="Arial" panose="020B0604020202020204" pitchFamily="34" charset="0"/>
                <a:cs typeface="Arial" panose="020B0604020202020204" pitchFamily="34" charset="0"/>
              </a:rPr>
              <a:t>jenkins-keyring.asc</a:t>
            </a:r>
            <a:r>
              <a:rPr lang="en-US" sz="1800" dirty="0">
                <a:latin typeface="Arial" panose="020B0604020202020204" pitchFamily="34" charset="0"/>
                <a:cs typeface="Arial" panose="020B0604020202020204" pitchFamily="34" charset="0"/>
              </a:rPr>
              <a:t> &gt; /</a:t>
            </a:r>
            <a:r>
              <a:rPr lang="en-US" sz="1800" dirty="0" smtClean="0">
                <a:latin typeface="Arial" panose="020B0604020202020204" pitchFamily="34" charset="0"/>
                <a:cs typeface="Arial" panose="020B0604020202020204" pitchFamily="34" charset="0"/>
              </a:rPr>
              <a:t>dev/null</a:t>
            </a:r>
            <a:br>
              <a:rPr lang="en-US" sz="1800" dirty="0" smtClean="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1800" b="1" dirty="0" smtClean="0">
                <a:latin typeface="Arial" panose="020B0604020202020204" pitchFamily="34" charset="0"/>
                <a:cs typeface="Arial" panose="020B0604020202020204" pitchFamily="34" charset="0"/>
              </a:rPr>
              <a:t>  Append </a:t>
            </a:r>
            <a:r>
              <a:rPr lang="en-US" sz="1800" b="1" dirty="0" err="1">
                <a:latin typeface="Arial" panose="020B0604020202020204" pitchFamily="34" charset="0"/>
                <a:cs typeface="Arial" panose="020B0604020202020204" pitchFamily="34" charset="0"/>
              </a:rPr>
              <a:t>debian</a:t>
            </a:r>
            <a:r>
              <a:rPr lang="en-US" sz="1800" b="1" dirty="0">
                <a:latin typeface="Arial" panose="020B0604020202020204" pitchFamily="34" charset="0"/>
                <a:cs typeface="Arial" panose="020B0604020202020204" pitchFamily="34" charset="0"/>
              </a:rPr>
              <a:t> package repo address to the system</a:t>
            </a:r>
            <a:br>
              <a:rPr lang="en-US" sz="1800" b="1" dirty="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  echo </a:t>
            </a:r>
            <a:r>
              <a:rPr lang="en-US" sz="1800" dirty="0">
                <a:latin typeface="Arial" panose="020B0604020202020204" pitchFamily="34" charset="0"/>
                <a:cs typeface="Arial" panose="020B0604020202020204" pitchFamily="34" charset="0"/>
              </a:rPr>
              <a:t>deb [signed-by=/</a:t>
            </a:r>
            <a:r>
              <a:rPr lang="en-US" sz="1800" dirty="0" err="1">
                <a:latin typeface="Arial" panose="020B0604020202020204" pitchFamily="34" charset="0"/>
                <a:cs typeface="Arial" panose="020B0604020202020204" pitchFamily="34" charset="0"/>
              </a:rPr>
              <a:t>usr</a:t>
            </a:r>
            <a:r>
              <a:rPr lang="en-US" sz="1800" dirty="0">
                <a:latin typeface="Arial" panose="020B0604020202020204" pitchFamily="34" charset="0"/>
                <a:cs typeface="Arial" panose="020B0604020202020204" pitchFamily="34" charset="0"/>
              </a:rPr>
              <a:t>/share/keyrings/</a:t>
            </a:r>
            <a:r>
              <a:rPr lang="en-US" sz="1800" dirty="0" err="1">
                <a:latin typeface="Arial" panose="020B0604020202020204" pitchFamily="34" charset="0"/>
                <a:cs typeface="Arial" panose="020B0604020202020204" pitchFamily="34" charset="0"/>
              </a:rPr>
              <a:t>jenkins-keyring.asc</a:t>
            </a:r>
            <a:r>
              <a:rPr lang="en-US" sz="1800" dirty="0">
                <a:latin typeface="Arial" panose="020B0604020202020204" pitchFamily="34" charset="0"/>
                <a:cs typeface="Arial" panose="020B0604020202020204" pitchFamily="34" charset="0"/>
              </a:rPr>
              <a:t>] \</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https://pkg.jenkins.io/debian binary/ | </a:t>
            </a:r>
            <a:r>
              <a:rPr lang="en-US" sz="1800" dirty="0" err="1">
                <a:latin typeface="Arial" panose="020B0604020202020204" pitchFamily="34" charset="0"/>
                <a:cs typeface="Arial" panose="020B0604020202020204" pitchFamily="34" charset="0"/>
              </a:rPr>
              <a:t>sudo</a:t>
            </a:r>
            <a:r>
              <a:rPr lang="en-US" sz="1800" dirty="0">
                <a:latin typeface="Arial" panose="020B0604020202020204" pitchFamily="34" charset="0"/>
                <a:cs typeface="Arial" panose="020B0604020202020204" pitchFamily="34" charset="0"/>
              </a:rPr>
              <a:t> tee \</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etc</a:t>
            </a:r>
            <a:r>
              <a:rPr lang="en-US" sz="1800" dirty="0">
                <a:latin typeface="Arial" panose="020B0604020202020204" pitchFamily="34" charset="0"/>
                <a:cs typeface="Arial" panose="020B0604020202020204" pitchFamily="34" charset="0"/>
              </a:rPr>
              <a:t>/apt/</a:t>
            </a:r>
            <a:r>
              <a:rPr lang="en-US" sz="1800" dirty="0" err="1">
                <a:latin typeface="Arial" panose="020B0604020202020204" pitchFamily="34" charset="0"/>
                <a:cs typeface="Arial" panose="020B0604020202020204" pitchFamily="34" charset="0"/>
              </a:rPr>
              <a:t>sources.list.d</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jenkins.list</a:t>
            </a:r>
            <a:r>
              <a:rPr lang="en-US" sz="1800" dirty="0">
                <a:latin typeface="Arial" panose="020B0604020202020204" pitchFamily="34" charset="0"/>
                <a:cs typeface="Arial" panose="020B0604020202020204" pitchFamily="34" charset="0"/>
              </a:rPr>
              <a:t> &gt; /dev/null</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5192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46756" y="273377"/>
            <a:ext cx="10869104" cy="6400800"/>
          </a:xfrm>
        </p:spPr>
        <p:txBody>
          <a:bodyPr/>
          <a:lstStyle/>
          <a:p>
            <a:r>
              <a:rPr lang="en-IN" sz="1800" u="sng" dirty="0">
                <a:latin typeface="Arial" panose="020B0604020202020204" pitchFamily="34" charset="0"/>
                <a:cs typeface="Arial" panose="020B0604020202020204" pitchFamily="34" charset="0"/>
              </a:rPr>
              <a:t>Update Ubuntu package</a:t>
            </a: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1800" dirty="0" err="1">
                <a:latin typeface="Arial" panose="020B0604020202020204" pitchFamily="34" charset="0"/>
                <a:cs typeface="Arial" panose="020B0604020202020204" pitchFamily="34" charset="0"/>
              </a:rPr>
              <a:t>sudo</a:t>
            </a:r>
            <a:r>
              <a:rPr lang="en-IN" sz="1800" dirty="0">
                <a:latin typeface="Arial" panose="020B0604020202020204" pitchFamily="34" charset="0"/>
                <a:cs typeface="Arial" panose="020B0604020202020204" pitchFamily="34" charset="0"/>
              </a:rPr>
              <a:t> apt </a:t>
            </a:r>
            <a:r>
              <a:rPr lang="en-IN" sz="1800" dirty="0" smtClean="0">
                <a:latin typeface="Arial" panose="020B0604020202020204" pitchFamily="34" charset="0"/>
                <a:cs typeface="Arial" panose="020B0604020202020204" pitchFamily="34" charset="0"/>
              </a:rPr>
              <a:t>update</a:t>
            </a:r>
            <a:br>
              <a:rPr lang="en-IN" sz="1800" dirty="0" smtClean="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de-DE" sz="1800" u="sng" dirty="0">
                <a:latin typeface="Arial" panose="020B0604020202020204" pitchFamily="34" charset="0"/>
                <a:cs typeface="Arial" panose="020B0604020202020204" pitchFamily="34" charset="0"/>
              </a:rPr>
              <a:t>Install Jenkins</a:t>
            </a:r>
            <a:r>
              <a:rPr lang="de-DE" sz="1800" dirty="0">
                <a:latin typeface="Arial" panose="020B0604020202020204" pitchFamily="34" charset="0"/>
                <a:cs typeface="Arial" panose="020B0604020202020204" pitchFamily="34" charset="0"/>
              </a:rPr>
              <a:t/>
            </a:r>
            <a:br>
              <a:rPr lang="de-DE" sz="1800" dirty="0">
                <a:latin typeface="Arial" panose="020B0604020202020204" pitchFamily="34" charset="0"/>
                <a:cs typeface="Arial" panose="020B0604020202020204" pitchFamily="34" charset="0"/>
              </a:rPr>
            </a:br>
            <a:r>
              <a:rPr lang="de-DE" sz="1800" dirty="0">
                <a:latin typeface="Arial" panose="020B0604020202020204" pitchFamily="34" charset="0"/>
                <a:cs typeface="Arial" panose="020B0604020202020204" pitchFamily="34" charset="0"/>
              </a:rPr>
              <a:t>sudo apt install jenkins -y</a:t>
            </a:r>
            <a:br>
              <a:rPr lang="de-DE" sz="1800" dirty="0">
                <a:latin typeface="Arial" panose="020B0604020202020204" pitchFamily="34" charset="0"/>
                <a:cs typeface="Arial" panose="020B0604020202020204" pitchFamily="34" charset="0"/>
              </a:rPr>
            </a:br>
            <a:r>
              <a:rPr lang="de-DE" sz="1800" dirty="0" smtClean="0">
                <a:latin typeface="Arial" panose="020B0604020202020204" pitchFamily="34" charset="0"/>
                <a:cs typeface="Arial" panose="020B0604020202020204" pitchFamily="34" charset="0"/>
              </a:rPr>
              <a:t/>
            </a:r>
            <a:br>
              <a:rPr lang="de-DE" sz="1800" dirty="0" smtClean="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Access Jenkins in web </a:t>
            </a:r>
            <a:r>
              <a:rPr lang="en-US" sz="1800" dirty="0" smtClean="0">
                <a:latin typeface="Arial" panose="020B0604020202020204" pitchFamily="34" charset="0"/>
                <a:cs typeface="Arial" panose="020B0604020202020204" pitchFamily="34" charset="0"/>
              </a:rPr>
              <a:t>browser</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 Now copy the public ID with the Jenkins port no 8080 and paste the ID in Google to access the Jenkins Dashboard</a:t>
            </a:r>
            <a:br>
              <a:rPr lang="en-US" sz="1800" dirty="0" smtClean="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
            </a:r>
            <a:br>
              <a:rPr lang="en-US" sz="1800" dirty="0" smtClean="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
            </a:r>
            <a:br>
              <a:rPr lang="en-US" sz="1800" dirty="0" smtClean="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
            </a:r>
            <a:br>
              <a:rPr lang="en-US" sz="1800" dirty="0" smtClean="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
            </a:r>
            <a:br>
              <a:rPr lang="en-US" sz="1800" dirty="0" smtClean="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To get the initial password from the below file</a:t>
            </a:r>
            <a:br>
              <a:rPr lang="en-US" sz="1800" dirty="0">
                <a:latin typeface="Arial" panose="020B0604020202020204" pitchFamily="34" charset="0"/>
                <a:cs typeface="Arial" panose="020B0604020202020204" pitchFamily="34" charset="0"/>
              </a:rPr>
            </a:br>
            <a:r>
              <a:rPr lang="en-US" sz="1800" dirty="0" err="1">
                <a:latin typeface="Arial" panose="020B0604020202020204" pitchFamily="34" charset="0"/>
                <a:cs typeface="Arial" panose="020B0604020202020204" pitchFamily="34" charset="0"/>
              </a:rPr>
              <a:t>sudo</a:t>
            </a:r>
            <a:r>
              <a:rPr lang="en-US" sz="1800" dirty="0">
                <a:latin typeface="Arial" panose="020B0604020202020204" pitchFamily="34" charset="0"/>
                <a:cs typeface="Arial" panose="020B0604020202020204" pitchFamily="34" charset="0"/>
              </a:rPr>
              <a:t> cat /</a:t>
            </a:r>
            <a:r>
              <a:rPr lang="en-US" sz="1800" dirty="0" err="1">
                <a:latin typeface="Arial" panose="020B0604020202020204" pitchFamily="34" charset="0"/>
                <a:cs typeface="Arial" panose="020B0604020202020204" pitchFamily="34" charset="0"/>
              </a:rPr>
              <a:t>var</a:t>
            </a:r>
            <a:r>
              <a:rPr lang="en-US" sz="1800" dirty="0">
                <a:latin typeface="Arial" panose="020B0604020202020204" pitchFamily="34" charset="0"/>
                <a:cs typeface="Arial" panose="020B0604020202020204" pitchFamily="34" charset="0"/>
              </a:rPr>
              <a:t>/lib/</a:t>
            </a:r>
            <a:r>
              <a:rPr lang="en-US" sz="1800" dirty="0" err="1">
                <a:latin typeface="Arial" panose="020B0604020202020204" pitchFamily="34" charset="0"/>
                <a:cs typeface="Arial" panose="020B0604020202020204" pitchFamily="34" charset="0"/>
              </a:rPr>
              <a:t>jenkins</a:t>
            </a:r>
            <a:r>
              <a:rPr lang="en-US" sz="1800" dirty="0">
                <a:latin typeface="Arial" panose="020B0604020202020204" pitchFamily="34" charset="0"/>
                <a:cs typeface="Arial" panose="020B0604020202020204" pitchFamily="34" charset="0"/>
              </a:rPr>
              <a:t>/secrets/</a:t>
            </a:r>
            <a:r>
              <a:rPr lang="en-US" sz="1800" dirty="0" err="1">
                <a:latin typeface="Arial" panose="020B0604020202020204" pitchFamily="34" charset="0"/>
                <a:cs typeface="Arial" panose="020B0604020202020204" pitchFamily="34" charset="0"/>
              </a:rPr>
              <a:t>initialAdminPassword</a:t>
            </a: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endParaRPr lang="en-IN" sz="18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546756" y="3010998"/>
            <a:ext cx="8427562" cy="2192597"/>
          </a:xfrm>
          <a:prstGeom prst="rect">
            <a:avLst/>
          </a:prstGeom>
        </p:spPr>
      </p:pic>
    </p:spTree>
    <p:extLst>
      <p:ext uri="{BB962C8B-B14F-4D97-AF65-F5344CB8AC3E}">
        <p14:creationId xmlns:p14="http://schemas.microsoft.com/office/powerpoint/2010/main" val="1451373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953" y="396157"/>
            <a:ext cx="10807456" cy="6164898"/>
          </a:xfrm>
        </p:spPr>
        <p:txBody>
          <a:bodyPr/>
          <a:lstStyle/>
          <a:p>
            <a:r>
              <a:rPr lang="en-US" sz="1800" dirty="0">
                <a:latin typeface="Arial" panose="020B0604020202020204" pitchFamily="34" charset="0"/>
                <a:cs typeface="Arial" panose="020B0604020202020204" pitchFamily="34" charset="0"/>
              </a:rPr>
              <a:t>Copy the password and paste in the </a:t>
            </a:r>
            <a:r>
              <a:rPr lang="en-US" sz="1800" dirty="0" smtClean="0">
                <a:latin typeface="Arial" panose="020B0604020202020204" pitchFamily="34" charset="0"/>
                <a:cs typeface="Arial" panose="020B0604020202020204" pitchFamily="34" charset="0"/>
              </a:rPr>
              <a:t>browser</a:t>
            </a: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Then click on install suggested plug-ins. </a:t>
            </a:r>
            <a:r>
              <a:rPr lang="en-US" sz="1800" dirty="0" smtClean="0">
                <a:latin typeface="Arial" panose="020B0604020202020204" pitchFamily="34" charset="0"/>
                <a:cs typeface="Arial" panose="020B0604020202020204" pitchFamily="34" charset="0"/>
              </a:rPr>
              <a:t/>
            </a:r>
            <a:br>
              <a:rPr lang="en-US" sz="1800" dirty="0" smtClean="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
            </a:r>
            <a:br>
              <a:rPr lang="en-US" sz="1800" dirty="0" smtClean="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
            </a:r>
            <a:br>
              <a:rPr lang="en-US" sz="1800" dirty="0" smtClean="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
            </a:r>
            <a:br>
              <a:rPr lang="en-US" sz="1800" dirty="0" smtClean="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
            </a:r>
            <a:br>
              <a:rPr lang="en-US" sz="1800" dirty="0" smtClean="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
            </a:r>
            <a:br>
              <a:rPr lang="en-US" sz="1800" dirty="0" smtClean="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
            </a:r>
            <a:br>
              <a:rPr lang="en-US" sz="1800" dirty="0" smtClean="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Also create user name and password.</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enter everything as admin. at least user name as admin password as </a:t>
            </a:r>
            <a:r>
              <a:rPr lang="en-US" sz="1800" dirty="0" smtClean="0">
                <a:latin typeface="Arial" panose="020B0604020202020204" pitchFamily="34" charset="0"/>
                <a:cs typeface="Arial" panose="020B0604020202020204" pitchFamily="34" charset="0"/>
              </a:rPr>
              <a:t>admin</a:t>
            </a:r>
            <a:br>
              <a:rPr lang="en-US" sz="1800" dirty="0" smtClean="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1800" b="1" u="sng" dirty="0" smtClean="0">
                <a:latin typeface="Arial" panose="020B0604020202020204" pitchFamily="34" charset="0"/>
                <a:cs typeface="Arial" panose="020B0604020202020204" pitchFamily="34" charset="0"/>
              </a:rPr>
              <a:t>Now Install AWS CLI:-</a:t>
            </a:r>
            <a:r>
              <a:rPr lang="en-US" sz="1800" b="1" u="sng" dirty="0">
                <a:latin typeface="Arial" panose="020B0604020202020204" pitchFamily="34" charset="0"/>
                <a:cs typeface="Arial" panose="020B0604020202020204" pitchFamily="34" charset="0"/>
              </a:rPr>
              <a:t/>
            </a:r>
            <a:br>
              <a:rPr lang="en-US" sz="1800" b="1" u="sng"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 curl </a:t>
            </a:r>
            <a:r>
              <a:rPr lang="en-US" sz="1800" dirty="0">
                <a:latin typeface="Arial" panose="020B0604020202020204" pitchFamily="34" charset="0"/>
                <a:cs typeface="Arial" panose="020B0604020202020204" pitchFamily="34" charset="0"/>
              </a:rPr>
              <a:t>"https://awscli.amazonaws.com/awscli-exe-linux-x86_64.zip" -o "awscliv2.zip" </a:t>
            </a:r>
            <a:br>
              <a:rPr lang="en-US" sz="1800" dirty="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sudo</a:t>
            </a:r>
            <a:r>
              <a:rPr lang="en-US"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apt install unzip</a:t>
            </a:r>
            <a:r>
              <a:rPr lang="en-US" sz="1800" b="1" u="sng" dirty="0">
                <a:latin typeface="Arial" panose="020B0604020202020204" pitchFamily="34" charset="0"/>
                <a:cs typeface="Arial" panose="020B0604020202020204" pitchFamily="34" charset="0"/>
              </a:rPr>
              <a:t/>
            </a:r>
            <a:br>
              <a:rPr lang="en-US" sz="1800" b="1" u="sng"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endParaRPr lang="en-IN" sz="1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218068" y="1314011"/>
            <a:ext cx="6200827" cy="3079908"/>
          </a:xfrm>
          <a:prstGeom prst="rect">
            <a:avLst/>
          </a:prstGeom>
        </p:spPr>
      </p:pic>
    </p:spTree>
    <p:extLst>
      <p:ext uri="{BB962C8B-B14F-4D97-AF65-F5344CB8AC3E}">
        <p14:creationId xmlns:p14="http://schemas.microsoft.com/office/powerpoint/2010/main" val="2565156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852" y="339365"/>
            <a:ext cx="10689995" cy="6231117"/>
          </a:xfrm>
        </p:spPr>
        <p:txBody>
          <a:bodyPr/>
          <a:lstStyle/>
          <a:p>
            <a:r>
              <a:rPr lang="en-IN" sz="1800" dirty="0" err="1">
                <a:latin typeface="Arial" panose="020B0604020202020204" pitchFamily="34" charset="0"/>
                <a:cs typeface="Arial" panose="020B0604020202020204" pitchFamily="34" charset="0"/>
              </a:rPr>
              <a:t>sudo</a:t>
            </a:r>
            <a:r>
              <a:rPr lang="en-IN" sz="1800" dirty="0">
                <a:latin typeface="Arial" panose="020B0604020202020204" pitchFamily="34" charset="0"/>
                <a:cs typeface="Arial" panose="020B0604020202020204" pitchFamily="34" charset="0"/>
              </a:rPr>
              <a:t> unzip awscliv2.zip  </a:t>
            </a:r>
            <a:br>
              <a:rPr lang="en-IN" sz="1800" dirty="0">
                <a:latin typeface="Arial" panose="020B0604020202020204" pitchFamily="34" charset="0"/>
                <a:cs typeface="Arial" panose="020B0604020202020204" pitchFamily="34" charset="0"/>
              </a:rPr>
            </a:br>
            <a:r>
              <a:rPr lang="en-IN" sz="1800" dirty="0" err="1" smtClean="0">
                <a:latin typeface="Arial" panose="020B0604020202020204" pitchFamily="34" charset="0"/>
                <a:cs typeface="Arial" panose="020B0604020202020204" pitchFamily="34" charset="0"/>
              </a:rPr>
              <a:t>sudo</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dirty="0" err="1">
                <a:latin typeface="Arial" panose="020B0604020202020204" pitchFamily="34" charset="0"/>
                <a:cs typeface="Arial" panose="020B0604020202020204" pitchFamily="34" charset="0"/>
              </a:rPr>
              <a:t>aws</a:t>
            </a:r>
            <a:r>
              <a:rPr lang="en-IN" sz="1800" dirty="0">
                <a:latin typeface="Arial" panose="020B0604020202020204" pitchFamily="34" charset="0"/>
                <a:cs typeface="Arial" panose="020B0604020202020204" pitchFamily="34" charset="0"/>
              </a:rPr>
              <a:t>/install</a:t>
            </a:r>
            <a:br>
              <a:rPr lang="en-IN" sz="1800" dirty="0">
                <a:latin typeface="Arial" panose="020B0604020202020204" pitchFamily="34" charset="0"/>
                <a:cs typeface="Arial" panose="020B0604020202020204" pitchFamily="34" charset="0"/>
              </a:rPr>
            </a:br>
            <a:r>
              <a:rPr lang="en-IN" sz="1800" dirty="0" err="1" smtClean="0">
                <a:latin typeface="Arial" panose="020B0604020202020204" pitchFamily="34" charset="0"/>
                <a:cs typeface="Arial" panose="020B0604020202020204" pitchFamily="34" charset="0"/>
              </a:rPr>
              <a:t>aws</a:t>
            </a:r>
            <a:r>
              <a:rPr lang="en-IN" sz="1800" dirty="0" smtClean="0">
                <a:latin typeface="Arial" panose="020B0604020202020204" pitchFamily="34" charset="0"/>
                <a:cs typeface="Arial" panose="020B0604020202020204" pitchFamily="34" charset="0"/>
              </a:rPr>
              <a:t> –version</a:t>
            </a:r>
            <a:br>
              <a:rPr lang="en-IN" sz="1800" dirty="0" smtClean="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
            </a:r>
            <a:br>
              <a:rPr lang="en-IN" sz="1800" dirty="0" smtClean="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
            </a:r>
            <a:br>
              <a:rPr lang="en-IN" sz="1800" dirty="0" smtClean="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
            </a:r>
            <a:br>
              <a:rPr lang="en-IN" sz="1800" dirty="0" smtClean="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
            </a:r>
            <a:br>
              <a:rPr lang="en-IN" sz="1800" dirty="0" smtClean="0">
                <a:latin typeface="Arial" panose="020B0604020202020204" pitchFamily="34" charset="0"/>
                <a:cs typeface="Arial" panose="020B0604020202020204" pitchFamily="34" charset="0"/>
              </a:rPr>
            </a:br>
            <a:r>
              <a:rPr lang="en-IN" sz="1800" b="1" u="sng" dirty="0">
                <a:latin typeface="Arial" panose="020B0604020202020204" pitchFamily="34" charset="0"/>
                <a:cs typeface="Arial" panose="020B0604020202020204" pitchFamily="34" charset="0"/>
              </a:rPr>
              <a:t>Now Install </a:t>
            </a:r>
            <a:r>
              <a:rPr lang="en-IN" sz="1800" b="1" u="sng" dirty="0" err="1">
                <a:latin typeface="Arial" panose="020B0604020202020204" pitchFamily="34" charset="0"/>
                <a:cs typeface="Arial" panose="020B0604020202020204" pitchFamily="34" charset="0"/>
              </a:rPr>
              <a:t>Install</a:t>
            </a:r>
            <a:r>
              <a:rPr lang="en-IN" sz="1800" b="1" u="sng" dirty="0">
                <a:latin typeface="Arial" panose="020B0604020202020204" pitchFamily="34" charset="0"/>
                <a:cs typeface="Arial" panose="020B0604020202020204" pitchFamily="34" charset="0"/>
              </a:rPr>
              <a:t> </a:t>
            </a:r>
            <a:r>
              <a:rPr lang="en-IN" sz="1800" b="1" u="sng" dirty="0" err="1" smtClean="0">
                <a:latin typeface="Arial" panose="020B0604020202020204" pitchFamily="34" charset="0"/>
                <a:cs typeface="Arial" panose="020B0604020202020204" pitchFamily="34" charset="0"/>
              </a:rPr>
              <a:t>eksctl</a:t>
            </a:r>
            <a:r>
              <a:rPr lang="en-IN" sz="1800" b="1" u="sng" dirty="0" smtClean="0">
                <a:latin typeface="Arial" panose="020B0604020202020204" pitchFamily="34" charset="0"/>
                <a:cs typeface="Arial" panose="020B0604020202020204" pitchFamily="34" charset="0"/>
              </a:rPr>
              <a:t>:-</a:t>
            </a:r>
            <a:br>
              <a:rPr lang="en-IN" sz="1800" b="1" u="sng" dirty="0" smtClean="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Download and extract the latest release of </a:t>
            </a:r>
            <a:r>
              <a:rPr lang="en-US" sz="1800" dirty="0" err="1">
                <a:latin typeface="Arial" panose="020B0604020202020204" pitchFamily="34" charset="0"/>
                <a:cs typeface="Arial" panose="020B0604020202020204" pitchFamily="34" charset="0"/>
              </a:rPr>
              <a:t>eksctl</a:t>
            </a:r>
            <a:r>
              <a:rPr lang="en-US" sz="1800" dirty="0">
                <a:latin typeface="Arial" panose="020B0604020202020204" pitchFamily="34" charset="0"/>
                <a:cs typeface="Arial" panose="020B0604020202020204" pitchFamily="34" charset="0"/>
              </a:rPr>
              <a:t> with the following command.</a:t>
            </a: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curl </a:t>
            </a:r>
            <a:r>
              <a:rPr lang="en-IN" sz="1800" dirty="0">
                <a:latin typeface="Arial" panose="020B0604020202020204" pitchFamily="34" charset="0"/>
                <a:cs typeface="Arial" panose="020B0604020202020204" pitchFamily="34" charset="0"/>
              </a:rPr>
              <a:t>--silent --location "https://github.com/</a:t>
            </a:r>
            <a:r>
              <a:rPr lang="en-IN" sz="1800" dirty="0" err="1">
                <a:latin typeface="Arial" panose="020B0604020202020204" pitchFamily="34" charset="0"/>
                <a:cs typeface="Arial" panose="020B0604020202020204" pitchFamily="34" charset="0"/>
              </a:rPr>
              <a:t>weaveworks</a:t>
            </a:r>
            <a:r>
              <a:rPr lang="en-IN" sz="1800" dirty="0">
                <a:latin typeface="Arial" panose="020B0604020202020204" pitchFamily="34" charset="0"/>
                <a:cs typeface="Arial" panose="020B0604020202020204" pitchFamily="34" charset="0"/>
              </a:rPr>
              <a:t>/</a:t>
            </a:r>
            <a:r>
              <a:rPr lang="en-IN" sz="1800" dirty="0" err="1">
                <a:latin typeface="Arial" panose="020B0604020202020204" pitchFamily="34" charset="0"/>
                <a:cs typeface="Arial" panose="020B0604020202020204" pitchFamily="34" charset="0"/>
              </a:rPr>
              <a:t>eksctl</a:t>
            </a:r>
            <a:r>
              <a:rPr lang="en-IN" sz="1800" dirty="0">
                <a:latin typeface="Arial" panose="020B0604020202020204" pitchFamily="34" charset="0"/>
                <a:cs typeface="Arial" panose="020B0604020202020204" pitchFamily="34" charset="0"/>
              </a:rPr>
              <a:t>/releases/latest/download/</a:t>
            </a:r>
            <a:r>
              <a:rPr lang="en-IN" sz="1800" dirty="0" err="1">
                <a:latin typeface="Arial" panose="020B0604020202020204" pitchFamily="34" charset="0"/>
                <a:cs typeface="Arial" panose="020B0604020202020204" pitchFamily="34" charset="0"/>
              </a:rPr>
              <a:t>eksctl</a:t>
            </a:r>
            <a:r>
              <a:rPr lang="en-IN" sz="1800" dirty="0">
                <a:latin typeface="Arial" panose="020B0604020202020204" pitchFamily="34" charset="0"/>
                <a:cs typeface="Arial" panose="020B0604020202020204" pitchFamily="34" charset="0"/>
              </a:rPr>
              <a:t>_$(</a:t>
            </a:r>
            <a:r>
              <a:rPr lang="en-IN" sz="1800" dirty="0" err="1">
                <a:latin typeface="Arial" panose="020B0604020202020204" pitchFamily="34" charset="0"/>
                <a:cs typeface="Arial" panose="020B0604020202020204" pitchFamily="34" charset="0"/>
              </a:rPr>
              <a:t>uname</a:t>
            </a:r>
            <a:r>
              <a:rPr lang="en-IN" sz="1800" dirty="0">
                <a:latin typeface="Arial" panose="020B0604020202020204" pitchFamily="34" charset="0"/>
                <a:cs typeface="Arial" panose="020B0604020202020204" pitchFamily="34" charset="0"/>
              </a:rPr>
              <a:t> -s)_amd64.tar.gz" | tar </a:t>
            </a:r>
            <a:r>
              <a:rPr lang="en-IN" sz="1800" dirty="0" err="1">
                <a:latin typeface="Arial" panose="020B0604020202020204" pitchFamily="34" charset="0"/>
                <a:cs typeface="Arial" panose="020B0604020202020204" pitchFamily="34" charset="0"/>
              </a:rPr>
              <a:t>xz</a:t>
            </a:r>
            <a:r>
              <a:rPr lang="en-IN" sz="1800" dirty="0">
                <a:latin typeface="Arial" panose="020B0604020202020204" pitchFamily="34" charset="0"/>
                <a:cs typeface="Arial" panose="020B0604020202020204" pitchFamily="34" charset="0"/>
              </a:rPr>
              <a:t> -C /</a:t>
            </a:r>
            <a:r>
              <a:rPr lang="en-IN" sz="1800" dirty="0" err="1">
                <a:latin typeface="Arial" panose="020B0604020202020204" pitchFamily="34" charset="0"/>
                <a:cs typeface="Arial" panose="020B0604020202020204" pitchFamily="34" charset="0"/>
              </a:rPr>
              <a:t>tmp</a:t>
            </a: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Move the extracted binary to /</a:t>
            </a:r>
            <a:r>
              <a:rPr lang="en-US" sz="2000" dirty="0" err="1">
                <a:latin typeface="Arial" panose="020B0604020202020204" pitchFamily="34" charset="0"/>
                <a:cs typeface="Arial" panose="020B0604020202020204" pitchFamily="34" charset="0"/>
              </a:rPr>
              <a:t>usr</a:t>
            </a:r>
            <a:r>
              <a:rPr lang="en-US" sz="2000" dirty="0">
                <a:latin typeface="Arial" panose="020B0604020202020204" pitchFamily="34" charset="0"/>
                <a:cs typeface="Arial" panose="020B0604020202020204" pitchFamily="34" charset="0"/>
              </a:rPr>
              <a:t>/local/bin. </a:t>
            </a:r>
            <a:r>
              <a:rPr lang="en-US" sz="2000" dirty="0" smtClean="0">
                <a:latin typeface="Arial" panose="020B0604020202020204" pitchFamily="34" charset="0"/>
                <a:cs typeface="Arial" panose="020B0604020202020204" pitchFamily="34" charset="0"/>
              </a:rPr>
              <a:t/>
            </a:r>
            <a:br>
              <a:rPr lang="en-US" sz="2000" dirty="0" smtClean="0">
                <a:latin typeface="Arial" panose="020B0604020202020204" pitchFamily="34" charset="0"/>
                <a:cs typeface="Arial" panose="020B0604020202020204" pitchFamily="34" charset="0"/>
              </a:rPr>
            </a:br>
            <a:r>
              <a:rPr lang="en-US" sz="1800" dirty="0" err="1" smtClean="0">
                <a:latin typeface="Arial" panose="020B0604020202020204" pitchFamily="34" charset="0"/>
                <a:cs typeface="Arial" panose="020B0604020202020204" pitchFamily="34" charset="0"/>
              </a:rPr>
              <a:t>sudo</a:t>
            </a:r>
            <a:r>
              <a:rPr lang="en-US"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mv /</a:t>
            </a:r>
            <a:r>
              <a:rPr lang="en-US" sz="1800" dirty="0" err="1">
                <a:latin typeface="Arial" panose="020B0604020202020204" pitchFamily="34" charset="0"/>
                <a:cs typeface="Arial" panose="020B0604020202020204" pitchFamily="34" charset="0"/>
              </a:rPr>
              <a:t>tmp</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eksctl</a:t>
            </a:r>
            <a:r>
              <a:rPr lang="en-US" sz="1800" dirty="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usr</a:t>
            </a:r>
            <a:r>
              <a:rPr lang="en-US" sz="1800" dirty="0" smtClean="0">
                <a:latin typeface="Arial" panose="020B0604020202020204" pitchFamily="34" charset="0"/>
                <a:cs typeface="Arial" panose="020B0604020202020204" pitchFamily="34" charset="0"/>
              </a:rPr>
              <a:t>/local/bin</a:t>
            </a: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1800" dirty="0" err="1">
                <a:latin typeface="Arial" panose="020B0604020202020204" pitchFamily="34" charset="0"/>
                <a:cs typeface="Arial" panose="020B0604020202020204" pitchFamily="34" charset="0"/>
              </a:rPr>
              <a:t>eksctl</a:t>
            </a:r>
            <a:r>
              <a:rPr lang="en-US" sz="1800" dirty="0">
                <a:latin typeface="Arial" panose="020B0604020202020204" pitchFamily="34" charset="0"/>
                <a:cs typeface="Arial" panose="020B0604020202020204" pitchFamily="34" charset="0"/>
              </a:rPr>
              <a:t> version</a:t>
            </a:r>
            <a:endParaRPr lang="en-IN" sz="1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791852" y="1362456"/>
            <a:ext cx="5957740" cy="654880"/>
          </a:xfrm>
          <a:prstGeom prst="rect">
            <a:avLst/>
          </a:prstGeom>
        </p:spPr>
      </p:pic>
      <p:pic>
        <p:nvPicPr>
          <p:cNvPr id="6" name="Picture 5"/>
          <p:cNvPicPr>
            <a:picLocks noChangeAspect="1"/>
          </p:cNvPicPr>
          <p:nvPr/>
        </p:nvPicPr>
        <p:blipFill>
          <a:blip r:embed="rId3"/>
          <a:stretch>
            <a:fillRect/>
          </a:stretch>
        </p:blipFill>
        <p:spPr>
          <a:xfrm>
            <a:off x="791852" y="4914290"/>
            <a:ext cx="4317476" cy="800141"/>
          </a:xfrm>
          <a:prstGeom prst="rect">
            <a:avLst/>
          </a:prstGeom>
        </p:spPr>
      </p:pic>
    </p:spTree>
    <p:extLst>
      <p:ext uri="{BB962C8B-B14F-4D97-AF65-F5344CB8AC3E}">
        <p14:creationId xmlns:p14="http://schemas.microsoft.com/office/powerpoint/2010/main" val="930191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title"/>
          </p:nvPr>
        </p:nvSpPr>
        <p:spPr>
          <a:xfrm>
            <a:off x="556182" y="395288"/>
            <a:ext cx="11048444" cy="6249987"/>
          </a:xfrm>
        </p:spPr>
        <p:txBody>
          <a:bodyPr/>
          <a:lstStyle/>
          <a:p>
            <a:r>
              <a:rPr lang="en-US" sz="1800" b="1" u="sng" dirty="0">
                <a:latin typeface="Arial" panose="020B0604020202020204" pitchFamily="34" charset="0"/>
                <a:cs typeface="Arial" panose="020B0604020202020204" pitchFamily="34" charset="0"/>
              </a:rPr>
              <a:t>Now Install </a:t>
            </a:r>
            <a:r>
              <a:rPr lang="en-US" sz="1800" b="1" u="sng" dirty="0" err="1">
                <a:latin typeface="Arial" panose="020B0604020202020204" pitchFamily="34" charset="0"/>
                <a:cs typeface="Arial" panose="020B0604020202020204" pitchFamily="34" charset="0"/>
              </a:rPr>
              <a:t>kubectl</a:t>
            </a:r>
            <a:r>
              <a:rPr lang="en-US" sz="1800" b="1" u="sng" dirty="0">
                <a:latin typeface="Arial" panose="020B0604020202020204" pitchFamily="34" charset="0"/>
                <a:cs typeface="Arial" panose="020B0604020202020204" pitchFamily="34" charset="0"/>
              </a:rPr>
              <a:t> on Ubuntu Instance:-</a:t>
            </a:r>
            <a:br>
              <a:rPr lang="en-US" sz="1800" b="1" u="sng" dirty="0">
                <a:latin typeface="Arial" panose="020B0604020202020204" pitchFamily="34" charset="0"/>
                <a:cs typeface="Arial" panose="020B0604020202020204" pitchFamily="34" charset="0"/>
              </a:rPr>
            </a:br>
            <a:r>
              <a:rPr lang="en-US" sz="1800" b="1" u="sng" dirty="0">
                <a:latin typeface="Arial" panose="020B0604020202020204" pitchFamily="34" charset="0"/>
                <a:cs typeface="Arial" panose="020B0604020202020204" pitchFamily="34" charset="0"/>
              </a:rPr>
              <a:t/>
            </a:r>
            <a:br>
              <a:rPr lang="en-US" sz="1800" b="1" u="sng"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Kubernetes uses a command line utility called </a:t>
            </a:r>
            <a:r>
              <a:rPr lang="en-US" sz="1800" dirty="0" err="1">
                <a:latin typeface="Arial" panose="020B0604020202020204" pitchFamily="34" charset="0"/>
                <a:cs typeface="Arial" panose="020B0604020202020204" pitchFamily="34" charset="0"/>
              </a:rPr>
              <a:t>kubectl</a:t>
            </a:r>
            <a:r>
              <a:rPr lang="en-US" sz="1800" dirty="0">
                <a:latin typeface="Arial" panose="020B0604020202020204" pitchFamily="34" charset="0"/>
                <a:cs typeface="Arial" panose="020B0604020202020204" pitchFamily="34" charset="0"/>
              </a:rPr>
              <a:t> for communicating with the cluster API server. It is tool for controlling Kubernetes </a:t>
            </a:r>
            <a:r>
              <a:rPr lang="en-US" sz="1800" dirty="0" smtClean="0">
                <a:latin typeface="Arial" panose="020B0604020202020204" pitchFamily="34" charset="0"/>
                <a:cs typeface="Arial" panose="020B0604020202020204" pitchFamily="34" charset="0"/>
              </a:rPr>
              <a:t>clusters</a:t>
            </a:r>
            <a:br>
              <a:rPr lang="en-US" sz="1800" dirty="0" smtClean="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1800" dirty="0" err="1">
                <a:latin typeface="Arial" panose="020B0604020202020204" pitchFamily="34" charset="0"/>
                <a:cs typeface="Arial" panose="020B0604020202020204" pitchFamily="34" charset="0"/>
              </a:rPr>
              <a:t>sudo</a:t>
            </a:r>
            <a:r>
              <a:rPr lang="en-US" sz="1800" dirty="0">
                <a:latin typeface="Arial" panose="020B0604020202020204" pitchFamily="34" charset="0"/>
                <a:cs typeface="Arial" panose="020B0604020202020204" pitchFamily="34" charset="0"/>
              </a:rPr>
              <a:t> curl --silent --location -o /</a:t>
            </a:r>
            <a:r>
              <a:rPr lang="en-US" sz="1800" dirty="0" err="1">
                <a:latin typeface="Arial" panose="020B0604020202020204" pitchFamily="34" charset="0"/>
                <a:cs typeface="Arial" panose="020B0604020202020204" pitchFamily="34" charset="0"/>
              </a:rPr>
              <a:t>usr</a:t>
            </a:r>
            <a:r>
              <a:rPr lang="en-US" sz="1800" dirty="0">
                <a:latin typeface="Arial" panose="020B0604020202020204" pitchFamily="34" charset="0"/>
                <a:cs typeface="Arial" panose="020B0604020202020204" pitchFamily="34" charset="0"/>
              </a:rPr>
              <a:t>/local/bin/</a:t>
            </a:r>
            <a:r>
              <a:rPr lang="en-US" sz="1800" dirty="0" err="1">
                <a:latin typeface="Arial" panose="020B0604020202020204" pitchFamily="34" charset="0"/>
                <a:cs typeface="Arial" panose="020B0604020202020204" pitchFamily="34" charset="0"/>
              </a:rPr>
              <a:t>kubectl</a:t>
            </a:r>
            <a:r>
              <a:rPr lang="en-US" sz="1800" dirty="0">
                <a:latin typeface="Arial" panose="020B0604020202020204" pitchFamily="34" charset="0"/>
                <a:cs typeface="Arial" panose="020B0604020202020204" pitchFamily="34" charset="0"/>
              </a:rPr>
              <a:t>   https://s3.us-west-2.amazonaws.com/amazon-eks/1.22.6/2022-03-09/bin/linux/amd64/kubectl</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1800" dirty="0" err="1">
                <a:latin typeface="Arial" panose="020B0604020202020204" pitchFamily="34" charset="0"/>
                <a:cs typeface="Arial" panose="020B0604020202020204" pitchFamily="34" charset="0"/>
              </a:rPr>
              <a:t>sudo</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chmod</a:t>
            </a:r>
            <a:r>
              <a:rPr lang="en-US" sz="1800" dirty="0">
                <a:latin typeface="Arial" panose="020B0604020202020204" pitchFamily="34" charset="0"/>
                <a:cs typeface="Arial" panose="020B0604020202020204" pitchFamily="34" charset="0"/>
              </a:rPr>
              <a:t> +x /</a:t>
            </a:r>
            <a:r>
              <a:rPr lang="en-US" sz="1800" dirty="0" err="1">
                <a:latin typeface="Arial" panose="020B0604020202020204" pitchFamily="34" charset="0"/>
                <a:cs typeface="Arial" panose="020B0604020202020204" pitchFamily="34" charset="0"/>
              </a:rPr>
              <a:t>usr</a:t>
            </a:r>
            <a:r>
              <a:rPr lang="en-US" sz="1800" dirty="0">
                <a:latin typeface="Arial" panose="020B0604020202020204" pitchFamily="34" charset="0"/>
                <a:cs typeface="Arial" panose="020B0604020202020204" pitchFamily="34" charset="0"/>
              </a:rPr>
              <a:t>/local/bin/</a:t>
            </a:r>
            <a:r>
              <a:rPr lang="en-US" sz="1800" dirty="0" err="1">
                <a:latin typeface="Arial" panose="020B0604020202020204" pitchFamily="34" charset="0"/>
                <a:cs typeface="Arial" panose="020B0604020202020204" pitchFamily="34" charset="0"/>
              </a:rPr>
              <a:t>kubectl</a:t>
            </a: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
            </a:r>
            <a:br>
              <a:rPr lang="en-US" sz="1800" dirty="0" smtClean="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1800" b="1" u="sng" dirty="0">
                <a:latin typeface="Arial" panose="020B0604020202020204" pitchFamily="34" charset="0"/>
                <a:cs typeface="Arial" panose="020B0604020202020204" pitchFamily="34" charset="0"/>
              </a:rPr>
              <a:t>Verify if </a:t>
            </a:r>
            <a:r>
              <a:rPr lang="en-US" sz="1800" b="1" u="sng" dirty="0" err="1">
                <a:latin typeface="Arial" panose="020B0604020202020204" pitchFamily="34" charset="0"/>
                <a:cs typeface="Arial" panose="020B0604020202020204" pitchFamily="34" charset="0"/>
              </a:rPr>
              <a:t>kubectl</a:t>
            </a:r>
            <a:r>
              <a:rPr lang="en-US" sz="1800" b="1" u="sng" dirty="0">
                <a:latin typeface="Arial" panose="020B0604020202020204" pitchFamily="34" charset="0"/>
                <a:cs typeface="Arial" panose="020B0604020202020204" pitchFamily="34" charset="0"/>
              </a:rPr>
              <a:t> got </a:t>
            </a:r>
            <a:r>
              <a:rPr lang="en-US" sz="1800" b="1" u="sng" dirty="0" smtClean="0">
                <a:latin typeface="Arial" panose="020B0604020202020204" pitchFamily="34" charset="0"/>
                <a:cs typeface="Arial" panose="020B0604020202020204" pitchFamily="34" charset="0"/>
              </a:rPr>
              <a:t>installed</a:t>
            </a:r>
            <a:br>
              <a:rPr lang="en-US" sz="1800" b="1" u="sng" dirty="0" smtClean="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1800" dirty="0" err="1">
                <a:latin typeface="Arial" panose="020B0604020202020204" pitchFamily="34" charset="0"/>
                <a:cs typeface="Arial" panose="020B0604020202020204" pitchFamily="34" charset="0"/>
              </a:rPr>
              <a:t>kubectl</a:t>
            </a:r>
            <a:r>
              <a:rPr lang="en-US" sz="1800" dirty="0">
                <a:latin typeface="Arial" panose="020B0604020202020204" pitchFamily="34" charset="0"/>
                <a:cs typeface="Arial" panose="020B0604020202020204" pitchFamily="34" charset="0"/>
              </a:rPr>
              <a:t> version --short </a:t>
            </a:r>
            <a:r>
              <a:rPr lang="en-US" sz="1800" dirty="0" smtClean="0">
                <a:latin typeface="Arial" panose="020B0604020202020204" pitchFamily="34" charset="0"/>
                <a:cs typeface="Arial" panose="020B0604020202020204" pitchFamily="34" charset="0"/>
              </a:rPr>
              <a:t>–client</a:t>
            </a:r>
            <a:br>
              <a:rPr lang="en-US" sz="1800" dirty="0" smtClean="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sym typeface="Wingdings" panose="05000000000000000000" pitchFamily="2" charset="2"/>
              </a:rPr>
              <a:t> </a:t>
            </a:r>
            <a:r>
              <a:rPr lang="en-US" sz="1800" dirty="0" smtClean="0">
                <a:latin typeface="Arial" panose="020B0604020202020204" pitchFamily="34" charset="0"/>
                <a:cs typeface="Arial" panose="020B0604020202020204" pitchFamily="34" charset="0"/>
              </a:rPr>
              <a:t>Now Create IAM Role and Attach it to the running Instance</a:t>
            </a:r>
            <a:br>
              <a:rPr lang="en-US" sz="1800" dirty="0" smtClean="0">
                <a:latin typeface="Arial" panose="020B0604020202020204" pitchFamily="34" charset="0"/>
                <a:cs typeface="Arial" panose="020B0604020202020204" pitchFamily="34" charset="0"/>
              </a:rPr>
            </a:br>
            <a:endParaRPr lang="en-IN" sz="18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7175" y="4619134"/>
            <a:ext cx="6298557" cy="2238866"/>
          </a:xfrm>
          <a:prstGeom prst="rect">
            <a:avLst/>
          </a:prstGeom>
        </p:spPr>
      </p:pic>
    </p:spTree>
    <p:extLst>
      <p:ext uri="{BB962C8B-B14F-4D97-AF65-F5344CB8AC3E}">
        <p14:creationId xmlns:p14="http://schemas.microsoft.com/office/powerpoint/2010/main" val="26496657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2070</TotalTime>
  <Words>205</Words>
  <Application>Microsoft Office PowerPoint</Application>
  <PresentationFormat>Widescreen</PresentationFormat>
  <Paragraphs>33</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Arial Black</vt:lpstr>
      <vt:lpstr>Century Gothic</vt:lpstr>
      <vt:lpstr>Wingdings</vt:lpstr>
      <vt:lpstr>Wingdings 3</vt:lpstr>
      <vt:lpstr>Ion</vt:lpstr>
      <vt:lpstr>Deploy core Microservices to EKS Cluster</vt:lpstr>
      <vt:lpstr>PowerPoint Presentation</vt:lpstr>
      <vt:lpstr> Control Plane:-  Amazon EKS ensures every cluster has its own unique Kubernetes control plane. This design keeps each cluster’s infrastructure separate, with no overlaps between clusters or AWS accounts.  Control Plane Managed by EKS, it consists of Kubernetes API server nodes and an etcd cluster.  Worker Nodes:-  Worker nodes in EKS are the EC2 instances that run the Kubernetes Pods. A Pod is the smallest deployable unit in Kubernetes and can contain one or more containers.  These nodes are part of the EKS Cluster and communicate with the control plane to receive instructions on which containers to run and where to run them.     </vt:lpstr>
      <vt:lpstr>Instance Creation:-  Create an ec2 instance using Ubuntu and connect the instance to git bash            Install the necessary tools in gitbash like Install the Jenkins :-     Change Host Name to Jenkins sudo hostname jenkins  Perform update first sudo apt update  </vt:lpstr>
      <vt:lpstr>Install Java 11   sudo apt install default-jdk –y  Verify Java Version   java -version    Install Maven   sudo apt install maven -y   you can type mvn --version   you should see the below output.  Now lets start the Jenkins installation    Add Repository key to the system    curl -fsSL https://pkg.jenkins.io/debian/jenkins.io-2023.key | sudo tee \   /usr/share/keyrings/jenkins-keyring.asc &gt; /dev/null    Append debian package repo address to the system   echo deb [signed-by=/usr/share/keyrings/jenkins-keyring.asc] \   https://pkg.jenkins.io/debian binary/ | sudo tee \   /etc/apt/sources.list.d/jenkins.list &gt; /dev/null</vt:lpstr>
      <vt:lpstr>Update Ubuntu package sudo apt update  Install Jenkins sudo apt install jenkins -y  Access Jenkins in web browser  Now copy the public ID with the Jenkins port no 8080 and paste the ID in Google to access the Jenkins Dashboard           To get the initial password from the below file sudo cat /var/lib/jenkins/secrets/initialAdminPassword  </vt:lpstr>
      <vt:lpstr>Copy the password and paste in the browser Then click on install suggested plug-ins.               Also create user name and password. enter everything as admin. at least user name as admin password as admin  Now Install AWS CLI:-   curl "https://awscli.amazonaws.com/awscli-exe-linux-x86_64.zip" -o "awscliv2.zip"    sudo apt install unzip  </vt:lpstr>
      <vt:lpstr>sudo unzip awscliv2.zip   sudo ./aws/install aws –version     Now Install Install eksctl:- Download and extract the latest release of eksctl with the following command.     curl --silent --location "https://github.com/weaveworks/eksctl/releases/latest/download/eksctl_$(uname -s)_amd64.tar.gz" | tar xz -C /tmp  Move the extracted binary to /usr/local/bin.  sudo mv /tmp/eksctl /usr/local/bin eksctl version</vt:lpstr>
      <vt:lpstr>Now Install kubectl on Ubuntu Instance:-  Kubernetes uses a command line utility called kubectl for communicating with the cluster API server. It is tool for controlling Kubernetes clusters  sudo curl --silent --location -o /usr/local/bin/kubectl   https://s3.us-west-2.amazonaws.com/amazon-eks/1.22.6/2022-03-09/bin/linux/amd64/kubectl  sudo chmod +x /usr/local/bin/kubectl   Verify if kubectl got installed  kubectl version --short –client   Now Create IAM Role and Attach it to the running Instance </vt:lpstr>
      <vt:lpstr>Now switch to Jenkins user  sudo su – Jenkins  Now create EKS Cluster with two worker nodes using eksctl command  eksctl create cluster --name demo-eks --region us-east-1 --nodegroup-name my-nodes --node-type t3.small --managed --nodes 2    the above command should create a EKS cluster in AWS it might take 15 to 20 mins. The eksctl tool uses  CloudFormation under the hood, creating one stack for  the EKS master control plane and another stack for the  worker nodes.   </vt:lpstr>
      <vt:lpstr>eksctl get cluster --name demo-eks --region us-east-1 This should confirm that EKS cluster is up and running. Update Kube config by entering below command: aws eks update-kubeconfig --name demo-eks --region us-east-1 kubeconfig file be updated under /var/lib/jenkins/.kube folder. you can view the kubeconfig file by entering the below command: cat  /var/lib/jenkins/.kube/config Connect to EKS cluster using kubectl commands To view the list of worker nodes as part of EKS cluster. kubectl get nodes </vt:lpstr>
      <vt:lpstr>kubectl get ns      Now Create repo in ecr:-  Search for ECR in amazon console          Create the repository and copy the URL </vt:lpstr>
      <vt:lpstr>Now install Docker:-  Docker installation steps using default repository from Ubuntu Update local packages by executing below command: sudo apt update  Install the below packages sudo apt install gnupg2 pass -y  gnupg2 is tool for secure communication and data storage. It can be used to encrypt data and to create digital signatures   Install docker sudo apt install docker.io -y  Add Ubuntu user to Docker group sudo usermod -aG docker $USER   We need to reload shell in order to have new group settings applied. Now you need to logout and log back in command line or execute the below command: newgrp docker  </vt:lpstr>
      <vt:lpstr>The Docker service needs to be setup to run at startup. To do so, type in each command followed by enter:  sudo systemctl start docker sudo systemctl enable docker sudo systemctl status docker          Docker Jenkins Integration | Building Docker Images using Jenkins  - Every time developer makes code changes, you would want to Jenkins to automate Docker       images creation and pushing into Docker registry. </vt:lpstr>
      <vt:lpstr> Pre-requisites: Jenkins is up and running Docker is installed in Jenkins machine  Install necessary plugins in Jenkins machine  Docker plugin installed in Jenkins. Docker pipeline plugin installed in Jenkins. Kubernetes CLI plugin installed in Jenkins   Now Login to Jenkins EC2 instance, execute below commands:  Add jenkins user to Docker group sudo usermod -a -G docker jenkins  Restart Jenkins service sudo service jenkins restart </vt:lpstr>
      <vt:lpstr>Reload system daemon files sudo systemctl daemon-reload  Restart Docker service as well  sudo service docker stop sudo service docker start  Create Maven Variable under Global and credentials in Jenkins dashboard:-   Add the maven in tools   Add the maven name and version (Latest version)  </vt:lpstr>
      <vt:lpstr>Now create a project in Jenkins dashboard   Select the new item and enter the name of the project  Select the Pipeline and click on OK            </vt:lpstr>
      <vt:lpstr>Select the pipeline script and enter the required pipeline data   pipeline {     agent any      stages {         stage('Checkout') {             steps {                  checkout scmGit(branches: [[name: '*/main']], extensions: [], userRemoteConfigs: [[credentialsId: 'dockerhub_ID', url: 'https://github.com/sunildev03/MicroService-Core-Deploy.git']])              }         }     } }  Click Apply and save then Build the code Pipeline</vt:lpstr>
      <vt:lpstr>When Build get success it shows like below             </vt:lpstr>
      <vt:lpstr>Here the next stage is go back to the code and we have to add the jar files in the code so we have to configure the code to build the jar   pipeline{     agent any          tools {         maven "Maven3"     }     stages {         stage('checkout') {             steps {                 checkout scmGit(branches: [[name: '*/main']], extensions: [], userRemoteConfigs: [[url: 'https://github.com/akannan1087/springboot-app.git']])             }         }         stage ('Build Jar') {             steps {                 sh "mvn clean install"             }         }     } }</vt:lpstr>
      <vt:lpstr>Now the next stage is we have to build the docker image:-  Here we need to add the environment registry to the pipeline  To add the registry link search the ECR in Aws console and select the repository and open the view push commands         Now copy the Docker registry link on the console  </vt:lpstr>
      <vt:lpstr>Now paste the URL in the pipeline to add the docker image  pipeline{     agent any          tools {         maven "Maven3"     }          environment {          registry = 038462767593.dkr.ecr.us-east-1.amazonaws.com/demo/repo-sample          stages {         stage('checkout') {             steps {                 checkout scmGit(branches: [[name: '*/main']], extensions: [], userRemoteConfigs: [[url: 'https://github.com/akannan1087/springboot-app.git']])             }         }         stage ('Build Jar') {             steps {                 sh "mvn clean install"             }         }         stage ("Build Image") {             steps {                 script {                     docker.build registry                 }             }         }     } }</vt:lpstr>
      <vt:lpstr>Click apply and save to build the pipeline          Now check weather the docker image is created or not      Now the another step is we have to push the docker image into ECR  Add the required pipeline data to push the docker image into ecr Cop we can find the commands from the view push commands in ecr repository  Select the repository and open the view push commands then copy the required commands and paste the commands on the pipeline and run the pipeline</vt:lpstr>
      <vt:lpstr>pipeline {     agent any          tools {         maven "Maven3"     }          environment {         registry = '038462767593.dkr.ecr.us-east-1.amazonaws.com/demo/repo-sample'     }  // Closing the environment block here          stages {         stage('Checkout') {             steps {                 checkout scmGit(branches: [[name: '*/main']], extensions: [], userRemoteConfigs: [[url: 'https://github.com/akannan1087/springboot-app.git']])             }         }         stage('Build Jar') {             steps {                 sh "mvn clean install"             }         }         </vt:lpstr>
      <vt:lpstr> stage('Build Image') {             steps {                 script {                     docker.build(registry)                 }             }         }         stage ("Push into ECR") {             steps {                 sh "aws ecr get-login-password --region us-east-1 | docker login --username AWS --password-stdin 038462767593.dkr.ecr.us-east-1.amazonaws.com"                 sh "docker push 038462767593.dkr.ecr.us-east-1.amazonaws.com/demo/repo-sample:latest"                       stage("EKS Deploy"){             steps {                 withKubeConfig(caCertificate: '', clusterName: '', contextName: '', credentialsId: 'EKS', namespace: '', restrictKubeConfigAccess: false, serverUrl: '') {                 sh  "kubectl apply -f eks-deploy-k8s.yaml" }             }         }         stage       } } </vt:lpstr>
      <vt:lpstr>After the build got success the console output will be shown like below              Now the last step is connecting to the cluster   To check the cluster is running we use the command like eksctl get cluster --name demo-eks --region us-east-1 (cluster name and region should be add as per requirement)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 core Microservices to EKS Cluster</dc:title>
  <dc:creator>Admin</dc:creator>
  <cp:lastModifiedBy>Admin</cp:lastModifiedBy>
  <cp:revision>43</cp:revision>
  <dcterms:created xsi:type="dcterms:W3CDTF">2024-11-25T08:13:42Z</dcterms:created>
  <dcterms:modified xsi:type="dcterms:W3CDTF">2024-11-28T08:21:34Z</dcterms:modified>
</cp:coreProperties>
</file>